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7"/>
  </p:notesMasterIdLst>
  <p:sldIdLst>
    <p:sldId id="256" r:id="rId2"/>
    <p:sldId id="257" r:id="rId3"/>
    <p:sldId id="261" r:id="rId4"/>
    <p:sldId id="262" r:id="rId5"/>
    <p:sldId id="263" r:id="rId6"/>
    <p:sldId id="270" r:id="rId7"/>
    <p:sldId id="264" r:id="rId8"/>
    <p:sldId id="265" r:id="rId9"/>
    <p:sldId id="266" r:id="rId10"/>
    <p:sldId id="267" r:id="rId11"/>
    <p:sldId id="268" r:id="rId12"/>
    <p:sldId id="272" r:id="rId13"/>
    <p:sldId id="271" r:id="rId14"/>
    <p:sldId id="273" r:id="rId15"/>
    <p:sldId id="274" r:id="rId16"/>
    <p:sldId id="275" r:id="rId17"/>
    <p:sldId id="276" r:id="rId18"/>
    <p:sldId id="277" r:id="rId19"/>
    <p:sldId id="278" r:id="rId20"/>
    <p:sldId id="279" r:id="rId21"/>
    <p:sldId id="280" r:id="rId22"/>
    <p:sldId id="281" r:id="rId23"/>
    <p:sldId id="282" r:id="rId24"/>
    <p:sldId id="283" r:id="rId25"/>
    <p:sldId id="26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87" autoAdjust="0"/>
    <p:restoredTop sz="87389" autoAdjust="0"/>
  </p:normalViewPr>
  <p:slideViewPr>
    <p:cSldViewPr>
      <p:cViewPr varScale="1">
        <p:scale>
          <a:sx n="64" d="100"/>
          <a:sy n="64" d="100"/>
        </p:scale>
        <p:origin x="-156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A189A3-DC29-4721-AFE6-6A86ADC3BC35}" type="datetimeFigureOut">
              <a:rPr lang="en-US" smtClean="0"/>
              <a:t>4/30/2016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41DAD9-C50E-4971-9E81-F9BB01866F34}" type="slidenum">
              <a:rPr lang="en-US" smtClean="0"/>
              <a:t>‹#›</a:t>
            </a:fld>
            <a:endParaRPr lang="en-US"/>
          </a:p>
        </p:txBody>
      </p:sp>
    </p:spTree>
    <p:extLst>
      <p:ext uri="{BB962C8B-B14F-4D97-AF65-F5344CB8AC3E}">
        <p14:creationId xmlns:p14="http://schemas.microsoft.com/office/powerpoint/2010/main" val="4293296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en.wikipedia.org/w/index.php?title=John_P._McDermott&amp;action=edit&amp;redlink=1" TargetMode="External"/><Relationship Id="rId3" Type="http://schemas.openxmlformats.org/officeDocument/2006/relationships/hyperlink" Target="http://en.wikipedia.org/wiki/Expert_system" TargetMode="External"/><Relationship Id="rId7" Type="http://schemas.openxmlformats.org/officeDocument/2006/relationships/hyperlink" Target="http://en.wikipedia.org/wiki/OPS5"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en.wikipedia.org/wiki/Lisp_programming_language" TargetMode="External"/><Relationship Id="rId11" Type="http://schemas.openxmlformats.org/officeDocument/2006/relationships/hyperlink" Target="http://en.wikipedia.org/wiki/VAX" TargetMode="External"/><Relationship Id="rId5" Type="http://schemas.openxmlformats.org/officeDocument/2006/relationships/hyperlink" Target="http://en.wikipedia.org/wiki/Stanford_University" TargetMode="External"/><Relationship Id="rId10" Type="http://schemas.openxmlformats.org/officeDocument/2006/relationships/hyperlink" Target="http://en.wikipedia.org/wiki/Digital_Equipment_Corporation" TargetMode="External"/><Relationship Id="rId4" Type="http://schemas.openxmlformats.org/officeDocument/2006/relationships/hyperlink" Target="http://en.wikipedia.org/wiki/Artificial_intelligence" TargetMode="External"/><Relationship Id="rId9" Type="http://schemas.openxmlformats.org/officeDocument/2006/relationships/hyperlink" Target="http://en.wikipedia.org/wiki/Carnegie_Mellon_University"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MYCIN</a:t>
            </a:r>
            <a:r>
              <a:rPr lang="en-US" sz="1200" b="0" i="0" kern="1200" dirty="0" smtClean="0">
                <a:solidFill>
                  <a:schemeClr val="tx1"/>
                </a:solidFill>
                <a:effectLst/>
                <a:latin typeface="+mn-lt"/>
                <a:ea typeface="+mn-ea"/>
                <a:cs typeface="+mn-cs"/>
              </a:rPr>
              <a:t> was an early </a:t>
            </a:r>
            <a:r>
              <a:rPr lang="en-US" sz="1200" b="0" i="0" u="none" strike="noStrike" kern="1200" dirty="0" smtClean="0">
                <a:solidFill>
                  <a:schemeClr val="tx1"/>
                </a:solidFill>
                <a:effectLst/>
                <a:latin typeface="+mn-lt"/>
                <a:ea typeface="+mn-ea"/>
                <a:cs typeface="+mn-cs"/>
                <a:hlinkClick r:id="rId3" tooltip="Expert system"/>
              </a:rPr>
              <a:t>expert system</a:t>
            </a:r>
            <a:r>
              <a:rPr lang="en-US" sz="1200" b="0" i="0" kern="1200" dirty="0" smtClean="0">
                <a:solidFill>
                  <a:schemeClr val="tx1"/>
                </a:solidFill>
                <a:effectLst/>
                <a:latin typeface="+mn-lt"/>
                <a:ea typeface="+mn-ea"/>
                <a:cs typeface="+mn-cs"/>
              </a:rPr>
              <a:t> that used </a:t>
            </a:r>
            <a:r>
              <a:rPr lang="en-US" sz="1200" b="0" i="0" u="none" strike="noStrike" kern="1200" dirty="0" smtClean="0">
                <a:solidFill>
                  <a:schemeClr val="tx1"/>
                </a:solidFill>
                <a:effectLst/>
                <a:latin typeface="+mn-lt"/>
                <a:ea typeface="+mn-ea"/>
                <a:cs typeface="+mn-cs"/>
                <a:hlinkClick r:id="rId4" tooltip="Artificial intelligence"/>
              </a:rPr>
              <a:t>artificial intelligence</a:t>
            </a:r>
            <a:r>
              <a:rPr lang="en-US" sz="1200" b="0" i="0" kern="1200" dirty="0" smtClean="0">
                <a:solidFill>
                  <a:schemeClr val="tx1"/>
                </a:solidFill>
                <a:effectLst/>
                <a:latin typeface="+mn-lt"/>
                <a:ea typeface="+mn-ea"/>
                <a:cs typeface="+mn-cs"/>
              </a:rPr>
              <a:t> to identify bacteria causing severe infections. MYCIN was developed over five or six years in the early 1970s at </a:t>
            </a:r>
            <a:r>
              <a:rPr lang="en-US" sz="1200" b="0" i="0" u="none" strike="noStrike" kern="1200" dirty="0" smtClean="0">
                <a:solidFill>
                  <a:schemeClr val="tx1"/>
                </a:solidFill>
                <a:effectLst/>
                <a:latin typeface="+mn-lt"/>
                <a:ea typeface="+mn-ea"/>
                <a:cs typeface="+mn-cs"/>
                <a:hlinkClick r:id="rId5" tooltip="Stanford University"/>
              </a:rPr>
              <a:t>Stanford University</a:t>
            </a:r>
            <a:r>
              <a:rPr lang="en-US" sz="1200" b="0" i="0" u="none" strike="noStrike"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written in </a:t>
            </a:r>
            <a:r>
              <a:rPr lang="en-US" sz="1200" b="0" i="0" u="none" strike="noStrike" kern="1200" dirty="0" smtClean="0">
                <a:solidFill>
                  <a:schemeClr val="tx1"/>
                </a:solidFill>
                <a:effectLst/>
                <a:latin typeface="+mn-lt"/>
                <a:ea typeface="+mn-ea"/>
                <a:cs typeface="+mn-cs"/>
                <a:hlinkClick r:id="rId6" tooltip="Lisp programming language"/>
              </a:rPr>
              <a:t>Lisp</a:t>
            </a:r>
            <a:r>
              <a:rPr lang="en-US" sz="1200" b="0" i="0" kern="1200" dirty="0" smtClean="0">
                <a:solidFill>
                  <a:schemeClr val="tx1"/>
                </a:solidFill>
                <a:effectLst/>
                <a:latin typeface="+mn-lt"/>
                <a:ea typeface="+mn-ea"/>
                <a:cs typeface="+mn-cs"/>
              </a:rPr>
              <a:t>  (PhD work)</a:t>
            </a:r>
          </a:p>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R1</a:t>
            </a:r>
            <a:r>
              <a:rPr lang="en-US" sz="1200" b="0" i="0" kern="1200" dirty="0" smtClean="0">
                <a:solidFill>
                  <a:schemeClr val="tx1"/>
                </a:solidFill>
                <a:effectLst/>
                <a:latin typeface="+mn-lt"/>
                <a:ea typeface="+mn-ea"/>
                <a:cs typeface="+mn-cs"/>
              </a:rPr>
              <a:t> (later called </a:t>
            </a:r>
            <a:r>
              <a:rPr lang="en-US" sz="1200" b="1" i="0" kern="1200" dirty="0" smtClean="0">
                <a:solidFill>
                  <a:schemeClr val="tx1"/>
                </a:solidFill>
                <a:effectLst/>
                <a:latin typeface="+mn-lt"/>
                <a:ea typeface="+mn-ea"/>
                <a:cs typeface="+mn-cs"/>
              </a:rPr>
              <a:t>XCON</a:t>
            </a:r>
            <a:r>
              <a:rPr lang="en-US" sz="1200" b="0" i="0" kern="1200" dirty="0" smtClean="0">
                <a:solidFill>
                  <a:schemeClr val="tx1"/>
                </a:solidFill>
                <a:effectLst/>
                <a:latin typeface="+mn-lt"/>
                <a:ea typeface="+mn-ea"/>
                <a:cs typeface="+mn-cs"/>
              </a:rPr>
              <a:t>, for </a:t>
            </a:r>
            <a:r>
              <a:rPr lang="en-US" sz="1200" b="0" i="0" kern="1200" dirty="0" err="1" smtClean="0">
                <a:solidFill>
                  <a:schemeClr val="tx1"/>
                </a:solidFill>
                <a:effectLst/>
                <a:latin typeface="+mn-lt"/>
                <a:ea typeface="+mn-ea"/>
                <a:cs typeface="+mn-cs"/>
              </a:rPr>
              <a:t>e</a:t>
            </a:r>
            <a:r>
              <a:rPr lang="en-US" sz="1200" b="1" i="0" kern="1200" dirty="0" err="1" smtClean="0">
                <a:solidFill>
                  <a:schemeClr val="tx1"/>
                </a:solidFill>
                <a:effectLst/>
                <a:latin typeface="+mn-lt"/>
                <a:ea typeface="+mn-ea"/>
                <a:cs typeface="+mn-cs"/>
              </a:rPr>
              <a:t>X</a:t>
            </a:r>
            <a:r>
              <a:rPr lang="en-US" sz="1200" b="0" i="0" kern="1200" dirty="0" err="1" smtClean="0">
                <a:solidFill>
                  <a:schemeClr val="tx1"/>
                </a:solidFill>
                <a:effectLst/>
                <a:latin typeface="+mn-lt"/>
                <a:ea typeface="+mn-ea"/>
                <a:cs typeface="+mn-cs"/>
              </a:rPr>
              <a:t>pert</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CON</a:t>
            </a:r>
            <a:r>
              <a:rPr lang="en-US" sz="1200" b="0" i="0" kern="1200" dirty="0" err="1" smtClean="0">
                <a:solidFill>
                  <a:schemeClr val="tx1"/>
                </a:solidFill>
                <a:effectLst/>
                <a:latin typeface="+mn-lt"/>
                <a:ea typeface="+mn-ea"/>
                <a:cs typeface="+mn-cs"/>
              </a:rPr>
              <a:t>figurer</a:t>
            </a:r>
            <a:r>
              <a:rPr lang="en-US" sz="1200" b="0" i="0" kern="1200" dirty="0" smtClean="0">
                <a:solidFill>
                  <a:schemeClr val="tx1"/>
                </a:solidFill>
                <a:effectLst/>
                <a:latin typeface="+mn-lt"/>
                <a:ea typeface="+mn-ea"/>
                <a:cs typeface="+mn-cs"/>
              </a:rPr>
              <a:t>) program was a production-rule-based system written in </a:t>
            </a:r>
            <a:r>
              <a:rPr lang="en-US" sz="1200" b="0" i="0" u="none" strike="noStrike" kern="1200" dirty="0" smtClean="0">
                <a:solidFill>
                  <a:schemeClr val="tx1"/>
                </a:solidFill>
                <a:effectLst/>
                <a:latin typeface="+mn-lt"/>
                <a:ea typeface="+mn-ea"/>
                <a:cs typeface="+mn-cs"/>
                <a:hlinkClick r:id="rId7" tooltip="OPS5"/>
              </a:rPr>
              <a:t>OPS5</a:t>
            </a:r>
            <a:r>
              <a:rPr lang="en-US" sz="1200" b="0" i="0" kern="1200" dirty="0" smtClean="0">
                <a:solidFill>
                  <a:schemeClr val="tx1"/>
                </a:solidFill>
                <a:effectLst/>
                <a:latin typeface="+mn-lt"/>
                <a:ea typeface="+mn-ea"/>
                <a:cs typeface="+mn-cs"/>
              </a:rPr>
              <a:t> by </a:t>
            </a:r>
            <a:r>
              <a:rPr lang="en-US" sz="1200" b="0" i="0" u="none" strike="noStrike" kern="1200" dirty="0" smtClean="0">
                <a:solidFill>
                  <a:schemeClr val="tx1"/>
                </a:solidFill>
                <a:effectLst/>
                <a:latin typeface="+mn-lt"/>
                <a:ea typeface="+mn-ea"/>
                <a:cs typeface="+mn-cs"/>
                <a:hlinkClick r:id="rId8" tooltip="John P. McDermott (page does not exist)"/>
              </a:rPr>
              <a:t>John P. </a:t>
            </a:r>
            <a:r>
              <a:rPr lang="en-US" sz="1200" b="0" i="0" u="none" strike="noStrike" kern="1200" dirty="0" err="1" smtClean="0">
                <a:solidFill>
                  <a:schemeClr val="tx1"/>
                </a:solidFill>
                <a:effectLst/>
                <a:latin typeface="+mn-lt"/>
                <a:ea typeface="+mn-ea"/>
                <a:cs typeface="+mn-cs"/>
                <a:hlinkClick r:id="rId8" tooltip="John P. McDermott (page does not exist)"/>
              </a:rPr>
              <a:t>McDermott</a:t>
            </a:r>
            <a:r>
              <a:rPr lang="en-US" sz="1200" b="0" i="0" kern="1200" dirty="0" err="1" smtClean="0">
                <a:solidFill>
                  <a:schemeClr val="tx1"/>
                </a:solidFill>
                <a:effectLst/>
                <a:latin typeface="+mn-lt"/>
                <a:ea typeface="+mn-ea"/>
                <a:cs typeface="+mn-cs"/>
              </a:rPr>
              <a:t>of</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9" tooltip="Carnegie Mellon University"/>
              </a:rPr>
              <a:t>CMU</a:t>
            </a:r>
            <a:r>
              <a:rPr lang="en-US" sz="1200" b="0" i="0" kern="1200" dirty="0" smtClean="0">
                <a:solidFill>
                  <a:schemeClr val="tx1"/>
                </a:solidFill>
                <a:effectLst/>
                <a:latin typeface="+mn-lt"/>
                <a:ea typeface="+mn-ea"/>
                <a:cs typeface="+mn-cs"/>
              </a:rPr>
              <a:t> in 1978 to assist in the ordering of </a:t>
            </a:r>
            <a:r>
              <a:rPr lang="en-US" sz="1200" b="0" i="0" u="none" strike="noStrike" kern="1200" dirty="0" smtClean="0">
                <a:solidFill>
                  <a:schemeClr val="tx1"/>
                </a:solidFill>
                <a:effectLst/>
                <a:latin typeface="+mn-lt"/>
                <a:ea typeface="+mn-ea"/>
                <a:cs typeface="+mn-cs"/>
                <a:hlinkClick r:id="rId10" tooltip="Digital Equipment Corporation"/>
              </a:rPr>
              <a:t>DEC</a:t>
            </a:r>
            <a:r>
              <a:rPr lang="en-US" sz="1200" b="0" i="0" kern="1200" dirty="0" smtClean="0">
                <a:solidFill>
                  <a:schemeClr val="tx1"/>
                </a:solidFill>
                <a:effectLst/>
                <a:latin typeface="+mn-lt"/>
                <a:ea typeface="+mn-ea"/>
                <a:cs typeface="+mn-cs"/>
              </a:rPr>
              <a:t>'s </a:t>
            </a:r>
            <a:r>
              <a:rPr lang="en-US" sz="1200" b="0" i="0" u="none" strike="noStrike" kern="1200" dirty="0" smtClean="0">
                <a:solidFill>
                  <a:schemeClr val="tx1"/>
                </a:solidFill>
                <a:effectLst/>
                <a:latin typeface="+mn-lt"/>
                <a:ea typeface="+mn-ea"/>
                <a:cs typeface="+mn-cs"/>
                <a:hlinkClick r:id="rId11" tooltip="VAX"/>
              </a:rPr>
              <a:t>VAX</a:t>
            </a:r>
            <a:r>
              <a:rPr lang="en-US" sz="1200" b="0" i="0" kern="1200" dirty="0" smtClean="0">
                <a:solidFill>
                  <a:schemeClr val="tx1"/>
                </a:solidFill>
                <a:effectLst/>
                <a:latin typeface="+mn-lt"/>
                <a:ea typeface="+mn-ea"/>
                <a:cs typeface="+mn-cs"/>
              </a:rPr>
              <a:t> computer systems by automatically selecting the computer system components based on the customer's requirements.</a:t>
            </a:r>
            <a:endParaRPr lang="en-US" dirty="0"/>
          </a:p>
        </p:txBody>
      </p:sp>
      <p:sp>
        <p:nvSpPr>
          <p:cNvPr id="4" name="Slide Number Placeholder 3"/>
          <p:cNvSpPr>
            <a:spLocks noGrp="1"/>
          </p:cNvSpPr>
          <p:nvPr>
            <p:ph type="sldNum" sz="quarter" idx="10"/>
          </p:nvPr>
        </p:nvSpPr>
        <p:spPr/>
        <p:txBody>
          <a:bodyPr/>
          <a:lstStyle/>
          <a:p>
            <a:fld id="{6C41DAD9-C50E-4971-9E81-F9BB01866F34}" type="slidenum">
              <a:rPr lang="en-US" smtClean="0"/>
              <a:t>3</a:t>
            </a:fld>
            <a:endParaRPr lang="en-US"/>
          </a:p>
        </p:txBody>
      </p:sp>
    </p:spTree>
    <p:extLst>
      <p:ext uri="{BB962C8B-B14F-4D97-AF65-F5344CB8AC3E}">
        <p14:creationId xmlns:p14="http://schemas.microsoft.com/office/powerpoint/2010/main" val="908365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fictitious example which has been used for illustration by many authors, is that of a golfer who decides whether or not to play each day on the basis of the weather.</a:t>
            </a:r>
          </a:p>
          <a:p>
            <a:endParaRPr lang="en-US" dirty="0"/>
          </a:p>
        </p:txBody>
      </p:sp>
      <p:sp>
        <p:nvSpPr>
          <p:cNvPr id="4" name="Slide Number Placeholder 3"/>
          <p:cNvSpPr>
            <a:spLocks noGrp="1"/>
          </p:cNvSpPr>
          <p:nvPr>
            <p:ph type="sldNum" sz="quarter" idx="10"/>
          </p:nvPr>
        </p:nvSpPr>
        <p:spPr/>
        <p:txBody>
          <a:bodyPr/>
          <a:lstStyle/>
          <a:p>
            <a:fld id="{6C41DAD9-C50E-4971-9E81-F9BB01866F34}" type="slidenum">
              <a:rPr lang="en-US" smtClean="0"/>
              <a:t>5</a:t>
            </a:fld>
            <a:endParaRPr lang="en-US"/>
          </a:p>
        </p:txBody>
      </p:sp>
    </p:spTree>
    <p:extLst>
      <p:ext uri="{BB962C8B-B14F-4D97-AF65-F5344CB8AC3E}">
        <p14:creationId xmlns:p14="http://schemas.microsoft.com/office/powerpoint/2010/main" val="2667572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not harmful or offensive</a:t>
            </a:r>
            <a:endParaRPr lang="en-US" dirty="0"/>
          </a:p>
        </p:txBody>
      </p:sp>
      <p:sp>
        <p:nvSpPr>
          <p:cNvPr id="4" name="Slide Number Placeholder 3"/>
          <p:cNvSpPr>
            <a:spLocks noGrp="1"/>
          </p:cNvSpPr>
          <p:nvPr>
            <p:ph type="sldNum" sz="quarter" idx="10"/>
          </p:nvPr>
        </p:nvSpPr>
        <p:spPr/>
        <p:txBody>
          <a:bodyPr/>
          <a:lstStyle/>
          <a:p>
            <a:fld id="{6C41DAD9-C50E-4971-9E81-F9BB01866F34}" type="slidenum">
              <a:rPr lang="en-US" smtClean="0"/>
              <a:t>22</a:t>
            </a:fld>
            <a:endParaRPr lang="en-US"/>
          </a:p>
        </p:txBody>
      </p:sp>
    </p:spTree>
    <p:extLst>
      <p:ext uri="{BB962C8B-B14F-4D97-AF65-F5344CB8AC3E}">
        <p14:creationId xmlns:p14="http://schemas.microsoft.com/office/powerpoint/2010/main" val="3174706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Slide Number Placeholder 5"/>
          <p:cNvSpPr>
            <a:spLocks noGrp="1"/>
          </p:cNvSpPr>
          <p:nvPr>
            <p:ph type="sldNum" sz="quarter" idx="12"/>
          </p:nvPr>
        </p:nvSpPr>
        <p:spPr/>
        <p:txBody>
          <a:bodyPr/>
          <a:lstStyle/>
          <a:p>
            <a:fld id="{5B579A19-DE48-4E74-9F7E-7F224D87572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rot="16200000">
            <a:off x="7551351" y="1645920"/>
            <a:ext cx="2438399" cy="365760"/>
          </a:xfrm>
          <a:prstGeom prst="rect">
            <a:avLst/>
          </a:prstGeom>
        </p:spPr>
        <p:txBody>
          <a:bodyPr/>
          <a:lstStyle/>
          <a:p>
            <a:fld id="{286D9A24-FB86-46BD-B221-6C95A8C3F612}" type="datetimeFigureOut">
              <a:rPr lang="en-US" smtClean="0"/>
              <a:t>4/30/2016</a:t>
            </a:fld>
            <a:endParaRPr lang="en-US"/>
          </a:p>
        </p:txBody>
      </p:sp>
      <p:sp>
        <p:nvSpPr>
          <p:cNvPr id="5" name="Footer Placeholder 4"/>
          <p:cNvSpPr>
            <a:spLocks noGrp="1"/>
          </p:cNvSpPr>
          <p:nvPr>
            <p:ph type="ftr" sz="quarter" idx="11"/>
          </p:nvPr>
        </p:nvSpPr>
        <p:spPr>
          <a:xfrm rot="16200000">
            <a:off x="7586910" y="4048760"/>
            <a:ext cx="2367281" cy="36576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B579A19-DE48-4E74-9F7E-7F224D87572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rot="16200000">
            <a:off x="7551351" y="1645920"/>
            <a:ext cx="2438399" cy="365760"/>
          </a:xfrm>
          <a:prstGeom prst="rect">
            <a:avLst/>
          </a:prstGeom>
        </p:spPr>
        <p:txBody>
          <a:bodyPr/>
          <a:lstStyle/>
          <a:p>
            <a:fld id="{286D9A24-FB86-46BD-B221-6C95A8C3F612}" type="datetimeFigureOut">
              <a:rPr lang="en-US" smtClean="0"/>
              <a:t>4/30/2016</a:t>
            </a:fld>
            <a:endParaRPr lang="en-US"/>
          </a:p>
        </p:txBody>
      </p:sp>
      <p:sp>
        <p:nvSpPr>
          <p:cNvPr id="5" name="Footer Placeholder 4"/>
          <p:cNvSpPr>
            <a:spLocks noGrp="1"/>
          </p:cNvSpPr>
          <p:nvPr>
            <p:ph type="ftr" sz="quarter" idx="11"/>
          </p:nvPr>
        </p:nvSpPr>
        <p:spPr>
          <a:xfrm rot="16200000">
            <a:off x="7586910" y="4048760"/>
            <a:ext cx="2367281" cy="36576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B579A19-DE48-4E74-9F7E-7F224D87572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5B579A19-DE48-4E74-9F7E-7F224D87572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rot="16200000">
            <a:off x="7551351" y="1645920"/>
            <a:ext cx="2438399" cy="365760"/>
          </a:xfrm>
          <a:prstGeom prst="rect">
            <a:avLst/>
          </a:prstGeom>
        </p:spPr>
        <p:txBody>
          <a:bodyPr/>
          <a:lstStyle/>
          <a:p>
            <a:fld id="{286D9A24-FB86-46BD-B221-6C95A8C3F612}" type="datetimeFigureOut">
              <a:rPr lang="en-US" smtClean="0"/>
              <a:t>4/30/2016</a:t>
            </a:fld>
            <a:endParaRPr lang="en-US"/>
          </a:p>
        </p:txBody>
      </p:sp>
      <p:sp>
        <p:nvSpPr>
          <p:cNvPr id="5" name="Footer Placeholder 4"/>
          <p:cNvSpPr>
            <a:spLocks noGrp="1"/>
          </p:cNvSpPr>
          <p:nvPr>
            <p:ph type="ftr" sz="quarter" idx="11"/>
          </p:nvPr>
        </p:nvSpPr>
        <p:spPr>
          <a:xfrm rot="16200000">
            <a:off x="7586910" y="4048760"/>
            <a:ext cx="2367281" cy="36576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B579A19-DE48-4E74-9F7E-7F224D87572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rot="16200000">
            <a:off x="7551351" y="1645920"/>
            <a:ext cx="2438399" cy="365760"/>
          </a:xfrm>
          <a:prstGeom prst="rect">
            <a:avLst/>
          </a:prstGeom>
        </p:spPr>
        <p:txBody>
          <a:bodyPr/>
          <a:lstStyle/>
          <a:p>
            <a:fld id="{286D9A24-FB86-46BD-B221-6C95A8C3F612}" type="datetimeFigureOut">
              <a:rPr lang="en-US" smtClean="0"/>
              <a:t>4/30/2016</a:t>
            </a:fld>
            <a:endParaRPr lang="en-US"/>
          </a:p>
        </p:txBody>
      </p:sp>
      <p:sp>
        <p:nvSpPr>
          <p:cNvPr id="6" name="Footer Placeholder 5"/>
          <p:cNvSpPr>
            <a:spLocks noGrp="1"/>
          </p:cNvSpPr>
          <p:nvPr>
            <p:ph type="ftr" sz="quarter" idx="11"/>
          </p:nvPr>
        </p:nvSpPr>
        <p:spPr>
          <a:xfrm rot="16200000">
            <a:off x="7586910" y="4048760"/>
            <a:ext cx="2367281" cy="365760"/>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5B579A19-DE48-4E74-9F7E-7F224D87572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rot="16200000">
            <a:off x="7551351" y="1645920"/>
            <a:ext cx="2438399" cy="365760"/>
          </a:xfrm>
          <a:prstGeom prst="rect">
            <a:avLst/>
          </a:prstGeom>
        </p:spPr>
        <p:txBody>
          <a:bodyPr/>
          <a:lstStyle/>
          <a:p>
            <a:fld id="{286D9A24-FB86-46BD-B221-6C95A8C3F612}" type="datetimeFigureOut">
              <a:rPr lang="en-US" smtClean="0"/>
              <a:t>4/30/2016</a:t>
            </a:fld>
            <a:endParaRPr lang="en-US"/>
          </a:p>
        </p:txBody>
      </p:sp>
      <p:sp>
        <p:nvSpPr>
          <p:cNvPr id="8" name="Footer Placeholder 7"/>
          <p:cNvSpPr>
            <a:spLocks noGrp="1"/>
          </p:cNvSpPr>
          <p:nvPr>
            <p:ph type="ftr" sz="quarter" idx="11"/>
          </p:nvPr>
        </p:nvSpPr>
        <p:spPr>
          <a:xfrm rot="16200000">
            <a:off x="7586910" y="4048760"/>
            <a:ext cx="2367281" cy="365760"/>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5B579A19-DE48-4E74-9F7E-7F224D87572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rot="16200000">
            <a:off x="7551351" y="1645920"/>
            <a:ext cx="2438399" cy="365760"/>
          </a:xfrm>
          <a:prstGeom prst="rect">
            <a:avLst/>
          </a:prstGeom>
        </p:spPr>
        <p:txBody>
          <a:bodyPr/>
          <a:lstStyle/>
          <a:p>
            <a:fld id="{286D9A24-FB86-46BD-B221-6C95A8C3F612}" type="datetimeFigureOut">
              <a:rPr lang="en-US" smtClean="0"/>
              <a:t>4/30/2016</a:t>
            </a:fld>
            <a:endParaRPr lang="en-US"/>
          </a:p>
        </p:txBody>
      </p:sp>
      <p:sp>
        <p:nvSpPr>
          <p:cNvPr id="4" name="Footer Placeholder 3"/>
          <p:cNvSpPr>
            <a:spLocks noGrp="1"/>
          </p:cNvSpPr>
          <p:nvPr>
            <p:ph type="ftr" sz="quarter" idx="11"/>
          </p:nvPr>
        </p:nvSpPr>
        <p:spPr>
          <a:xfrm rot="16200000">
            <a:off x="7586910" y="4048760"/>
            <a:ext cx="2367281" cy="365760"/>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5B579A19-DE48-4E74-9F7E-7F224D87572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rot="16200000">
            <a:off x="7551351" y="1645920"/>
            <a:ext cx="2438399" cy="365760"/>
          </a:xfrm>
          <a:prstGeom prst="rect">
            <a:avLst/>
          </a:prstGeom>
        </p:spPr>
        <p:txBody>
          <a:bodyPr/>
          <a:lstStyle/>
          <a:p>
            <a:fld id="{286D9A24-FB86-46BD-B221-6C95A8C3F612}" type="datetimeFigureOut">
              <a:rPr lang="en-US" smtClean="0"/>
              <a:t>4/30/2016</a:t>
            </a:fld>
            <a:endParaRPr lang="en-US"/>
          </a:p>
        </p:txBody>
      </p:sp>
      <p:sp>
        <p:nvSpPr>
          <p:cNvPr id="3" name="Footer Placeholder 2"/>
          <p:cNvSpPr>
            <a:spLocks noGrp="1"/>
          </p:cNvSpPr>
          <p:nvPr>
            <p:ph type="ftr" sz="quarter" idx="11"/>
          </p:nvPr>
        </p:nvSpPr>
        <p:spPr>
          <a:xfrm rot="16200000">
            <a:off x="7586910" y="4048760"/>
            <a:ext cx="2367281" cy="365760"/>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5B579A19-DE48-4E74-9F7E-7F224D87572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16200000">
            <a:off x="7551351" y="1645920"/>
            <a:ext cx="2438399" cy="365760"/>
          </a:xfrm>
          <a:prstGeom prst="rect">
            <a:avLst/>
          </a:prstGeom>
        </p:spPr>
        <p:txBody>
          <a:bodyPr/>
          <a:lstStyle/>
          <a:p>
            <a:fld id="{286D9A24-FB86-46BD-B221-6C95A8C3F612}" type="datetimeFigureOut">
              <a:rPr lang="en-US" smtClean="0"/>
              <a:t>4/30/2016</a:t>
            </a:fld>
            <a:endParaRPr lang="en-US"/>
          </a:p>
        </p:txBody>
      </p:sp>
      <p:sp>
        <p:nvSpPr>
          <p:cNvPr id="6" name="Footer Placeholder 5"/>
          <p:cNvSpPr>
            <a:spLocks noGrp="1"/>
          </p:cNvSpPr>
          <p:nvPr>
            <p:ph type="ftr" sz="quarter" idx="11"/>
          </p:nvPr>
        </p:nvSpPr>
        <p:spPr>
          <a:xfrm rot="16200000">
            <a:off x="7586910" y="4048760"/>
            <a:ext cx="2367281" cy="365760"/>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5B579A19-DE48-4E74-9F7E-7F224D875725}"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a:xfrm rot="16200000">
            <a:off x="7551351" y="1645920"/>
            <a:ext cx="2438399" cy="365760"/>
          </a:xfrm>
          <a:prstGeom prst="rect">
            <a:avLst/>
          </a:prstGeom>
        </p:spPr>
        <p:txBody>
          <a:bodyPr/>
          <a:lstStyle/>
          <a:p>
            <a:fld id="{286D9A24-FB86-46BD-B221-6C95A8C3F612}" type="datetimeFigureOut">
              <a:rPr lang="en-US" smtClean="0"/>
              <a:t>4/30/2016</a:t>
            </a:fld>
            <a:endParaRPr lang="en-US"/>
          </a:p>
        </p:txBody>
      </p:sp>
      <p:sp>
        <p:nvSpPr>
          <p:cNvPr id="9" name="Slide Number Placeholder 8"/>
          <p:cNvSpPr>
            <a:spLocks noGrp="1"/>
          </p:cNvSpPr>
          <p:nvPr>
            <p:ph type="sldNum" sz="quarter" idx="11"/>
          </p:nvPr>
        </p:nvSpPr>
        <p:spPr/>
        <p:txBody>
          <a:bodyPr/>
          <a:lstStyle/>
          <a:p>
            <a:fld id="{5B579A19-DE48-4E74-9F7E-7F224D875725}" type="slidenum">
              <a:rPr lang="en-US" smtClean="0"/>
              <a:t>‹#›</a:t>
            </a:fld>
            <a:endParaRPr lang="en-US"/>
          </a:p>
        </p:txBody>
      </p:sp>
      <p:sp>
        <p:nvSpPr>
          <p:cNvPr id="10" name="Footer Placeholder 9"/>
          <p:cNvSpPr>
            <a:spLocks noGrp="1"/>
          </p:cNvSpPr>
          <p:nvPr>
            <p:ph type="ftr" sz="quarter" idx="12"/>
          </p:nvPr>
        </p:nvSpPr>
        <p:spPr>
          <a:xfrm rot="16200000">
            <a:off x="7586910" y="4048760"/>
            <a:ext cx="2367281" cy="365760"/>
          </a:xfrm>
          <a:prstGeom prst="rect">
            <a:avLst/>
          </a:prstGeo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5B579A19-DE48-4E74-9F7E-7F224D87572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581400"/>
            <a:ext cx="7772400" cy="1470025"/>
          </a:xfrm>
        </p:spPr>
        <p:txBody>
          <a:bodyPr/>
          <a:lstStyle/>
          <a:p>
            <a:r>
              <a:rPr lang="en-US" dirty="0" smtClean="0"/>
              <a:t>Data Mining</a:t>
            </a:r>
            <a:endParaRPr lang="en-US" dirty="0"/>
          </a:p>
        </p:txBody>
      </p:sp>
      <p:sp>
        <p:nvSpPr>
          <p:cNvPr id="3" name="Subtitle 2"/>
          <p:cNvSpPr>
            <a:spLocks noGrp="1"/>
          </p:cNvSpPr>
          <p:nvPr>
            <p:ph type="subTitle" idx="1"/>
          </p:nvPr>
        </p:nvSpPr>
        <p:spPr>
          <a:xfrm>
            <a:off x="1371600" y="5257800"/>
            <a:ext cx="6400800" cy="1143000"/>
          </a:xfrm>
        </p:spPr>
        <p:txBody>
          <a:bodyPr>
            <a:noAutofit/>
          </a:bodyPr>
          <a:lstStyle/>
          <a:p>
            <a:r>
              <a:rPr lang="en-GB" sz="3200" dirty="0" smtClean="0"/>
              <a:t>CS-772</a:t>
            </a:r>
          </a:p>
          <a:p>
            <a:r>
              <a:rPr lang="en-GB" sz="4000" dirty="0" smtClean="0"/>
              <a:t>Department</a:t>
            </a:r>
            <a:r>
              <a:rPr lang="en-GB" sz="3200" dirty="0" smtClean="0"/>
              <a:t> of Computer Sciences</a:t>
            </a:r>
            <a:endParaRPr lang="fr-FR" sz="3200" dirty="0" smtClean="0"/>
          </a:p>
          <a:p>
            <a:endParaRPr lang="en-US" sz="3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479"/>
            <a:ext cx="9144000" cy="3943350"/>
          </a:xfrm>
          <a:prstGeom prst="rect">
            <a:avLst/>
          </a:prstGeom>
        </p:spPr>
      </p:pic>
    </p:spTree>
    <p:extLst>
      <p:ext uri="{BB962C8B-B14F-4D97-AF65-F5344CB8AC3E}">
        <p14:creationId xmlns:p14="http://schemas.microsoft.com/office/powerpoint/2010/main" val="1558188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 Functions</a:t>
            </a:r>
            <a:endParaRPr lang="en-US" dirty="0"/>
          </a:p>
        </p:txBody>
      </p:sp>
      <p:sp>
        <p:nvSpPr>
          <p:cNvPr id="3" name="Content Placeholder 2"/>
          <p:cNvSpPr>
            <a:spLocks noGrp="1"/>
          </p:cNvSpPr>
          <p:nvPr>
            <p:ph idx="1"/>
          </p:nvPr>
        </p:nvSpPr>
        <p:spPr/>
        <p:txBody>
          <a:bodyPr>
            <a:normAutofit/>
          </a:bodyPr>
          <a:lstStyle/>
          <a:p>
            <a:r>
              <a:rPr lang="en-US" sz="3000" b="1" i="1" dirty="0" smtClean="0"/>
              <a:t>Prediction</a:t>
            </a:r>
            <a:r>
              <a:rPr lang="en-US" sz="3000" b="1" dirty="0"/>
              <a:t> </a:t>
            </a:r>
            <a:endParaRPr lang="en-US" sz="3000" b="1" dirty="0" smtClean="0"/>
          </a:p>
          <a:p>
            <a:r>
              <a:rPr lang="en-US" sz="3000" b="1" i="1" dirty="0" smtClean="0"/>
              <a:t>Data compression</a:t>
            </a:r>
            <a:endParaRPr lang="en-US" sz="3000" b="1" dirty="0"/>
          </a:p>
        </p:txBody>
      </p:sp>
    </p:spTree>
    <p:extLst>
      <p:ext uri="{BB962C8B-B14F-4D97-AF65-F5344CB8AC3E}">
        <p14:creationId xmlns:p14="http://schemas.microsoft.com/office/powerpoint/2010/main" val="1221707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Figure (slide 8) can be regarded simply as a more compact way of representing the data in data given in table on slide 6.</a:t>
            </a:r>
          </a:p>
          <a:p>
            <a:r>
              <a:rPr lang="en-US" dirty="0"/>
              <a:t>The two representations are equivalent in the sense that for each of the 14 instances the given values of the four attributes will lead to identical classifications.</a:t>
            </a:r>
          </a:p>
          <a:p>
            <a:r>
              <a:rPr lang="en-US" dirty="0"/>
              <a:t>The decision tree is more than an equivalent representation to the training set. </a:t>
            </a:r>
          </a:p>
          <a:p>
            <a:r>
              <a:rPr lang="en-US" dirty="0"/>
              <a:t>It can be used to predict the values of other instances not in the training set, for example the one given previously where the values of the four attributes are sunny, 74, 77 and false respectively. </a:t>
            </a:r>
          </a:p>
          <a:p>
            <a:r>
              <a:rPr lang="en-US" dirty="0"/>
              <a:t>It is easy to see from the decision tree that in this case the decision would be </a:t>
            </a:r>
            <a:r>
              <a:rPr lang="en-US" i="1" dirty="0"/>
              <a:t>don’t play</a:t>
            </a:r>
            <a:r>
              <a:rPr lang="en-US" dirty="0"/>
              <a:t>. </a:t>
            </a:r>
          </a:p>
          <a:p>
            <a:r>
              <a:rPr lang="en-US" dirty="0"/>
              <a:t>It is important to stress that this ‘decision’ is only a prediction, which may or may not turn out to be correct. There is no infallible way to predict the future!</a:t>
            </a:r>
          </a:p>
          <a:p>
            <a:endParaRPr lang="en-US" dirty="0"/>
          </a:p>
        </p:txBody>
      </p:sp>
    </p:spTree>
    <p:extLst>
      <p:ext uri="{BB962C8B-B14F-4D97-AF65-F5344CB8AC3E}">
        <p14:creationId xmlns:p14="http://schemas.microsoft.com/office/powerpoint/2010/main" val="309424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Degrees Example</a:t>
            </a:r>
            <a:endParaRPr lang="en-US" dirty="0"/>
          </a:p>
        </p:txBody>
      </p:sp>
      <p:sp>
        <p:nvSpPr>
          <p:cNvPr id="3" name="Content Placeholder 2"/>
          <p:cNvSpPr>
            <a:spLocks noGrp="1"/>
          </p:cNvSpPr>
          <p:nvPr>
            <p:ph idx="1"/>
          </p:nvPr>
        </p:nvSpPr>
        <p:spPr/>
        <p:txBody>
          <a:bodyPr/>
          <a:lstStyle/>
          <a:p>
            <a:r>
              <a:rPr lang="en-US" dirty="0"/>
              <a:t>The training set shown in </a:t>
            </a:r>
            <a:r>
              <a:rPr lang="en-US" dirty="0" smtClean="0"/>
              <a:t>next slide (taken </a:t>
            </a:r>
            <a:r>
              <a:rPr lang="en-US" dirty="0"/>
              <a:t>from a fictitious university) </a:t>
            </a:r>
            <a:r>
              <a:rPr lang="en-US" dirty="0" smtClean="0"/>
              <a:t>shows the </a:t>
            </a:r>
            <a:r>
              <a:rPr lang="en-US" dirty="0"/>
              <a:t>results of students for five subjects coded as </a:t>
            </a:r>
            <a:r>
              <a:rPr lang="en-US" dirty="0" err="1"/>
              <a:t>SoftEng</a:t>
            </a:r>
            <a:r>
              <a:rPr lang="en-US" dirty="0"/>
              <a:t>, ARIN, HCI, </a:t>
            </a:r>
            <a:r>
              <a:rPr lang="en-US" dirty="0" smtClean="0"/>
              <a:t>CSA and </a:t>
            </a:r>
            <a:r>
              <a:rPr lang="en-US" dirty="0"/>
              <a:t>Project and their corresponding degree classifications, which in this </a:t>
            </a:r>
            <a:r>
              <a:rPr lang="en-US" dirty="0" smtClean="0"/>
              <a:t>simplified example </a:t>
            </a:r>
            <a:r>
              <a:rPr lang="en-US" dirty="0"/>
              <a:t>are either FIRST or SECOND. </a:t>
            </a:r>
            <a:endParaRPr lang="en-US" dirty="0" smtClean="0"/>
          </a:p>
          <a:p>
            <a:r>
              <a:rPr lang="en-US" dirty="0" smtClean="0"/>
              <a:t>There </a:t>
            </a:r>
            <a:r>
              <a:rPr lang="en-US" dirty="0"/>
              <a:t>are 26 instances. </a:t>
            </a:r>
            <a:endParaRPr lang="en-US" dirty="0" smtClean="0"/>
          </a:p>
          <a:p>
            <a:r>
              <a:rPr lang="en-US" dirty="0" smtClean="0"/>
              <a:t>What determines </a:t>
            </a:r>
            <a:r>
              <a:rPr lang="en-US" dirty="0"/>
              <a:t>who is classified as FIRST or SECOND?</a:t>
            </a:r>
          </a:p>
        </p:txBody>
      </p:sp>
    </p:spTree>
    <p:extLst>
      <p:ext uri="{BB962C8B-B14F-4D97-AF65-F5344CB8AC3E}">
        <p14:creationId xmlns:p14="http://schemas.microsoft.com/office/powerpoint/2010/main" val="166096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143000"/>
          </a:xfrm>
        </p:spPr>
        <p:txBody>
          <a:bodyPr/>
          <a:lstStyle/>
          <a:p>
            <a:r>
              <a:rPr lang="en-US" sz="2400" b="1" dirty="0" smtClean="0"/>
              <a:t>							    </a:t>
            </a:r>
            <a:r>
              <a:rPr lang="en-US" sz="2800" b="1" dirty="0" smtClean="0"/>
              <a:t>Example</a:t>
            </a:r>
            <a:endParaRPr lang="en-US" sz="2400"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489"/>
            <a:ext cx="6477000" cy="6814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150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Rules</a:t>
            </a:r>
            <a:endParaRPr lang="en-US" dirty="0"/>
          </a:p>
        </p:txBody>
      </p:sp>
      <p:sp>
        <p:nvSpPr>
          <p:cNvPr id="3" name="Content Placeholder 2"/>
          <p:cNvSpPr>
            <a:spLocks noGrp="1"/>
          </p:cNvSpPr>
          <p:nvPr>
            <p:ph idx="1"/>
          </p:nvPr>
        </p:nvSpPr>
        <p:spPr/>
        <p:txBody>
          <a:bodyPr/>
          <a:lstStyle/>
          <a:p>
            <a:pPr marL="114300" indent="0">
              <a:buNone/>
            </a:pPr>
            <a:r>
              <a:rPr lang="en-US" dirty="0"/>
              <a:t>IF </a:t>
            </a:r>
            <a:r>
              <a:rPr lang="en-US" dirty="0" err="1"/>
              <a:t>SoftEng</a:t>
            </a:r>
            <a:r>
              <a:rPr lang="en-US" dirty="0"/>
              <a:t> = A AND Project = A THEN Class = FIRST</a:t>
            </a:r>
          </a:p>
          <a:p>
            <a:pPr marL="114300" indent="0">
              <a:buNone/>
            </a:pPr>
            <a:r>
              <a:rPr lang="en-US" dirty="0"/>
              <a:t>IF </a:t>
            </a:r>
            <a:r>
              <a:rPr lang="en-US" dirty="0" err="1"/>
              <a:t>SoftEng</a:t>
            </a:r>
            <a:r>
              <a:rPr lang="en-US" dirty="0"/>
              <a:t> = A AND Project = B AND ARIN = A AND CSA = </a:t>
            </a:r>
            <a:r>
              <a:rPr lang="en-US" dirty="0" smtClean="0"/>
              <a:t>A</a:t>
            </a:r>
          </a:p>
          <a:p>
            <a:pPr marL="114300" indent="0">
              <a:buNone/>
            </a:pPr>
            <a:r>
              <a:rPr lang="en-US" dirty="0" smtClean="0"/>
              <a:t>	THEN </a:t>
            </a:r>
            <a:r>
              <a:rPr lang="en-US" dirty="0"/>
              <a:t>Class = FIRST</a:t>
            </a:r>
          </a:p>
          <a:p>
            <a:pPr marL="114300" indent="0">
              <a:buNone/>
            </a:pPr>
            <a:r>
              <a:rPr lang="en-US" dirty="0"/>
              <a:t>IF </a:t>
            </a:r>
            <a:r>
              <a:rPr lang="en-US" dirty="0" err="1"/>
              <a:t>SoftEng</a:t>
            </a:r>
            <a:r>
              <a:rPr lang="en-US" dirty="0"/>
              <a:t> = A AND Project = B AND ARIN = A AND CSA = B</a:t>
            </a:r>
          </a:p>
          <a:p>
            <a:pPr marL="114300" indent="0">
              <a:buNone/>
            </a:pPr>
            <a:r>
              <a:rPr lang="en-US" dirty="0" smtClean="0"/>
              <a:t>	THEN </a:t>
            </a:r>
            <a:r>
              <a:rPr lang="en-US" dirty="0"/>
              <a:t>Class = SECOND</a:t>
            </a:r>
          </a:p>
          <a:p>
            <a:pPr marL="114300" indent="0">
              <a:buNone/>
            </a:pPr>
            <a:r>
              <a:rPr lang="en-US" dirty="0"/>
              <a:t>IF </a:t>
            </a:r>
            <a:r>
              <a:rPr lang="en-US" dirty="0" err="1"/>
              <a:t>SoftEng</a:t>
            </a:r>
            <a:r>
              <a:rPr lang="en-US" dirty="0"/>
              <a:t> = A AND Project = B AND ARIN = B</a:t>
            </a:r>
          </a:p>
          <a:p>
            <a:pPr marL="114300" indent="0">
              <a:buNone/>
            </a:pPr>
            <a:r>
              <a:rPr lang="en-US" dirty="0" smtClean="0"/>
              <a:t>	THEN </a:t>
            </a:r>
            <a:r>
              <a:rPr lang="en-US" dirty="0"/>
              <a:t>Class = SECOND</a:t>
            </a:r>
          </a:p>
          <a:p>
            <a:pPr marL="114300" indent="0">
              <a:buNone/>
            </a:pPr>
            <a:r>
              <a:rPr lang="en-US" dirty="0"/>
              <a:t>IF </a:t>
            </a:r>
            <a:r>
              <a:rPr lang="en-US" dirty="0" err="1"/>
              <a:t>SoftEng</a:t>
            </a:r>
            <a:r>
              <a:rPr lang="en-US" dirty="0"/>
              <a:t> = B THEN Class = SECOND</a:t>
            </a:r>
          </a:p>
        </p:txBody>
      </p:sp>
    </p:spTree>
    <p:extLst>
      <p:ext uri="{BB962C8B-B14F-4D97-AF65-F5344CB8AC3E}">
        <p14:creationId xmlns:p14="http://schemas.microsoft.com/office/powerpoint/2010/main" val="1764143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Example- Possible Decision Tree</a:t>
            </a:r>
            <a:endParaRPr lang="en-US" dirty="0"/>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524000"/>
            <a:ext cx="4996403"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137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Disjunctive Normal Form </a:t>
            </a:r>
            <a:r>
              <a:rPr lang="en-US" dirty="0"/>
              <a:t>(DNF)</a:t>
            </a:r>
          </a:p>
        </p:txBody>
      </p:sp>
      <p:sp>
        <p:nvSpPr>
          <p:cNvPr id="3" name="Content Placeholder 2"/>
          <p:cNvSpPr>
            <a:spLocks noGrp="1"/>
          </p:cNvSpPr>
          <p:nvPr>
            <p:ph idx="1"/>
          </p:nvPr>
        </p:nvSpPr>
        <p:spPr/>
        <p:txBody>
          <a:bodyPr/>
          <a:lstStyle/>
          <a:p>
            <a:r>
              <a:rPr lang="en-US" dirty="0"/>
              <a:t>The left-hand side of each rule (known as the </a:t>
            </a:r>
            <a:r>
              <a:rPr lang="en-US" i="1" dirty="0"/>
              <a:t>antecedent</a:t>
            </a:r>
            <a:r>
              <a:rPr lang="en-US" dirty="0"/>
              <a:t>) comprises a </a:t>
            </a:r>
            <a:r>
              <a:rPr lang="en-US" dirty="0" smtClean="0"/>
              <a:t>number of </a:t>
            </a:r>
            <a:r>
              <a:rPr lang="en-US" i="1" dirty="0"/>
              <a:t>terms </a:t>
            </a:r>
            <a:r>
              <a:rPr lang="en-US" dirty="0"/>
              <a:t>joined by the logical AND operator. </a:t>
            </a:r>
            <a:endParaRPr lang="en-US" dirty="0" smtClean="0"/>
          </a:p>
          <a:p>
            <a:r>
              <a:rPr lang="en-US" dirty="0" smtClean="0"/>
              <a:t>Each </a:t>
            </a:r>
            <a:r>
              <a:rPr lang="en-US" dirty="0"/>
              <a:t>term is a simple test </a:t>
            </a:r>
            <a:r>
              <a:rPr lang="en-US" dirty="0" smtClean="0"/>
              <a:t>on the </a:t>
            </a:r>
            <a:r>
              <a:rPr lang="en-US" dirty="0"/>
              <a:t>value of a categorical attribute (e.g. </a:t>
            </a:r>
            <a:r>
              <a:rPr lang="en-US" dirty="0" err="1"/>
              <a:t>SoftEng</a:t>
            </a:r>
            <a:r>
              <a:rPr lang="en-US" dirty="0"/>
              <a:t> = A) or a continuous </a:t>
            </a:r>
            <a:r>
              <a:rPr lang="en-US" dirty="0" smtClean="0"/>
              <a:t>attribute</a:t>
            </a:r>
          </a:p>
          <a:p>
            <a:r>
              <a:rPr lang="en-US" dirty="0"/>
              <a:t>A set of rules of this kind is said to be in </a:t>
            </a:r>
            <a:r>
              <a:rPr lang="en-US" i="1" dirty="0"/>
              <a:t>Disjunctive Normal Form </a:t>
            </a:r>
            <a:r>
              <a:rPr lang="en-US" dirty="0"/>
              <a:t>(DNF).</a:t>
            </a:r>
          </a:p>
          <a:p>
            <a:r>
              <a:rPr lang="en-US" dirty="0"/>
              <a:t>The individual rules are sometimes known as </a:t>
            </a:r>
            <a:r>
              <a:rPr lang="en-US" i="1" dirty="0" err="1"/>
              <a:t>disjuncts</a:t>
            </a:r>
            <a:r>
              <a:rPr lang="en-US" dirty="0"/>
              <a:t>.</a:t>
            </a:r>
          </a:p>
        </p:txBody>
      </p:sp>
    </p:spTree>
    <p:extLst>
      <p:ext uri="{BB962C8B-B14F-4D97-AF65-F5344CB8AC3E}">
        <p14:creationId xmlns:p14="http://schemas.microsoft.com/office/powerpoint/2010/main" val="830230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Compression</a:t>
            </a:r>
            <a:endParaRPr lang="en-US" dirty="0"/>
          </a:p>
        </p:txBody>
      </p:sp>
      <p:sp>
        <p:nvSpPr>
          <p:cNvPr id="3" name="Content Placeholder 2"/>
          <p:cNvSpPr>
            <a:spLocks noGrp="1"/>
          </p:cNvSpPr>
          <p:nvPr>
            <p:ph idx="1"/>
          </p:nvPr>
        </p:nvSpPr>
        <p:spPr/>
        <p:txBody>
          <a:bodyPr/>
          <a:lstStyle/>
          <a:p>
            <a:r>
              <a:rPr lang="en-US" dirty="0"/>
              <a:t>There are 26 such rules, one per instance, each with five terms, making </a:t>
            </a:r>
            <a:r>
              <a:rPr lang="en-US" dirty="0" smtClean="0"/>
              <a:t>a total </a:t>
            </a:r>
            <a:r>
              <a:rPr lang="en-US" dirty="0"/>
              <a:t>of 130 terms. </a:t>
            </a:r>
            <a:endParaRPr lang="en-US" dirty="0" smtClean="0"/>
          </a:p>
          <a:p>
            <a:r>
              <a:rPr lang="en-US" dirty="0" smtClean="0"/>
              <a:t>Even </a:t>
            </a:r>
            <a:r>
              <a:rPr lang="en-US" dirty="0"/>
              <a:t>for this very small training set, the reduction in </a:t>
            </a:r>
            <a:r>
              <a:rPr lang="en-US" dirty="0" smtClean="0"/>
              <a:t>the number </a:t>
            </a:r>
            <a:r>
              <a:rPr lang="en-US" dirty="0"/>
              <a:t>of terms requiring to be stored from the training set (130 terms) to </a:t>
            </a:r>
            <a:r>
              <a:rPr lang="en-US" dirty="0" smtClean="0"/>
              <a:t>the decision </a:t>
            </a:r>
            <a:r>
              <a:rPr lang="en-US" dirty="0"/>
              <a:t>tree (14 terms) is almost 90%.</a:t>
            </a:r>
            <a:endParaRPr lang="en-US" dirty="0" smtClean="0"/>
          </a:p>
          <a:p>
            <a:r>
              <a:rPr lang="en-US" dirty="0" smtClean="0"/>
              <a:t>Looking </a:t>
            </a:r>
            <a:r>
              <a:rPr lang="en-US" dirty="0"/>
              <a:t>at </a:t>
            </a:r>
            <a:r>
              <a:rPr lang="en-US" dirty="0" smtClean="0"/>
              <a:t>the </a:t>
            </a:r>
            <a:r>
              <a:rPr lang="en-US" dirty="0"/>
              <a:t>example in terms of data compression, the decision tree </a:t>
            </a:r>
            <a:r>
              <a:rPr lang="en-US" dirty="0" smtClean="0"/>
              <a:t>can be </a:t>
            </a:r>
            <a:r>
              <a:rPr lang="en-US" dirty="0"/>
              <a:t>written as five decision rules with a total of 14 terms, an average of </a:t>
            </a:r>
            <a:r>
              <a:rPr lang="en-US" dirty="0" smtClean="0"/>
              <a:t>2.8 terms </a:t>
            </a:r>
            <a:r>
              <a:rPr lang="en-US" dirty="0"/>
              <a:t>per rule.</a:t>
            </a:r>
          </a:p>
        </p:txBody>
      </p:sp>
    </p:spTree>
    <p:extLst>
      <p:ext uri="{BB962C8B-B14F-4D97-AF65-F5344CB8AC3E}">
        <p14:creationId xmlns:p14="http://schemas.microsoft.com/office/powerpoint/2010/main" val="357591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Ordering of rules</a:t>
            </a:r>
            <a:endParaRPr lang="en-US" dirty="0"/>
          </a:p>
        </p:txBody>
      </p:sp>
      <p:sp>
        <p:nvSpPr>
          <p:cNvPr id="3" name="Content Placeholder 2"/>
          <p:cNvSpPr>
            <a:spLocks noGrp="1"/>
          </p:cNvSpPr>
          <p:nvPr>
            <p:ph idx="1"/>
          </p:nvPr>
        </p:nvSpPr>
        <p:spPr/>
        <p:txBody>
          <a:bodyPr/>
          <a:lstStyle/>
          <a:p>
            <a:r>
              <a:rPr lang="en-US" dirty="0"/>
              <a:t>The order in which we write the rules generated from a decision tree is</a:t>
            </a:r>
          </a:p>
          <a:p>
            <a:r>
              <a:rPr lang="en-US" dirty="0"/>
              <a:t>arbitrary, so the five rules given above could be rearranged to (say</a:t>
            </a:r>
            <a:r>
              <a:rPr lang="en-US" dirty="0" smtClean="0"/>
              <a:t>)</a:t>
            </a:r>
          </a:p>
          <a:p>
            <a:pPr marL="114300" indent="0">
              <a:buNone/>
            </a:pPr>
            <a:r>
              <a:rPr lang="en-US" dirty="0"/>
              <a:t>IF </a:t>
            </a:r>
            <a:r>
              <a:rPr lang="en-US" dirty="0" err="1"/>
              <a:t>SoftEng</a:t>
            </a:r>
            <a:r>
              <a:rPr lang="en-US" dirty="0"/>
              <a:t> = A AND Project = B AND ARIN = A AND CSA = B</a:t>
            </a:r>
          </a:p>
          <a:p>
            <a:pPr marL="114300" indent="0">
              <a:buNone/>
            </a:pPr>
            <a:r>
              <a:rPr lang="en-US" dirty="0" smtClean="0"/>
              <a:t>	THEN </a:t>
            </a:r>
            <a:r>
              <a:rPr lang="en-US" dirty="0"/>
              <a:t>Class = SECOND</a:t>
            </a:r>
          </a:p>
          <a:p>
            <a:pPr marL="114300" indent="0">
              <a:buNone/>
            </a:pPr>
            <a:r>
              <a:rPr lang="en-US" dirty="0"/>
              <a:t>IF </a:t>
            </a:r>
            <a:r>
              <a:rPr lang="en-US" dirty="0" err="1"/>
              <a:t>SoftEng</a:t>
            </a:r>
            <a:r>
              <a:rPr lang="en-US" dirty="0"/>
              <a:t> = B THEN Class = SECOND</a:t>
            </a:r>
          </a:p>
          <a:p>
            <a:pPr marL="114300" indent="0">
              <a:buNone/>
            </a:pPr>
            <a:r>
              <a:rPr lang="en-US" dirty="0"/>
              <a:t>IF </a:t>
            </a:r>
            <a:r>
              <a:rPr lang="en-US" dirty="0" err="1"/>
              <a:t>SoftEng</a:t>
            </a:r>
            <a:r>
              <a:rPr lang="en-US" dirty="0"/>
              <a:t> = A AND Project = A THEN Class = FIRST</a:t>
            </a:r>
          </a:p>
          <a:p>
            <a:pPr marL="114300" indent="0">
              <a:buNone/>
            </a:pPr>
            <a:r>
              <a:rPr lang="en-US" dirty="0"/>
              <a:t>IF </a:t>
            </a:r>
            <a:r>
              <a:rPr lang="en-US" dirty="0" err="1"/>
              <a:t>SoftEng</a:t>
            </a:r>
            <a:r>
              <a:rPr lang="en-US" dirty="0"/>
              <a:t> = A AND Project = B AND ARIN = </a:t>
            </a:r>
            <a:r>
              <a:rPr lang="en-US" dirty="0" smtClean="0"/>
              <a:t>B </a:t>
            </a:r>
          </a:p>
          <a:p>
            <a:pPr marL="114300" indent="0">
              <a:buNone/>
            </a:pPr>
            <a:r>
              <a:rPr lang="en-US" dirty="0"/>
              <a:t>	</a:t>
            </a:r>
            <a:r>
              <a:rPr lang="en-US" dirty="0" smtClean="0"/>
              <a:t>THEN </a:t>
            </a:r>
            <a:r>
              <a:rPr lang="en-US" dirty="0"/>
              <a:t>Class = </a:t>
            </a:r>
            <a:r>
              <a:rPr lang="en-US" dirty="0" smtClean="0"/>
              <a:t>SECOND</a:t>
            </a:r>
          </a:p>
          <a:p>
            <a:pPr marL="114300" indent="0">
              <a:buNone/>
            </a:pPr>
            <a:r>
              <a:rPr lang="en-US" dirty="0"/>
              <a:t>IF </a:t>
            </a:r>
            <a:r>
              <a:rPr lang="en-US" dirty="0" err="1"/>
              <a:t>SoftEng</a:t>
            </a:r>
            <a:r>
              <a:rPr lang="en-US" dirty="0"/>
              <a:t> = A AND Project = B AND ARIN = A AND CSA = A</a:t>
            </a:r>
          </a:p>
          <a:p>
            <a:pPr marL="114300" indent="0">
              <a:buNone/>
            </a:pPr>
            <a:r>
              <a:rPr lang="en-US" dirty="0" smtClean="0"/>
              <a:t>	THEN </a:t>
            </a:r>
            <a:r>
              <a:rPr lang="en-US" dirty="0"/>
              <a:t>Class = FIRST</a:t>
            </a:r>
          </a:p>
        </p:txBody>
      </p:sp>
    </p:spTree>
    <p:extLst>
      <p:ext uri="{BB962C8B-B14F-4D97-AF65-F5344CB8AC3E}">
        <p14:creationId xmlns:p14="http://schemas.microsoft.com/office/powerpoint/2010/main" val="3460739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a:t>
            </a:r>
            <a:r>
              <a:rPr lang="en-US" dirty="0"/>
              <a:t>use</a:t>
            </a:r>
          </a:p>
        </p:txBody>
      </p:sp>
      <p:sp>
        <p:nvSpPr>
          <p:cNvPr id="3" name="Content Placeholder 2"/>
          <p:cNvSpPr>
            <a:spLocks noGrp="1"/>
          </p:cNvSpPr>
          <p:nvPr>
            <p:ph idx="1"/>
          </p:nvPr>
        </p:nvSpPr>
        <p:spPr/>
        <p:txBody>
          <a:bodyPr>
            <a:normAutofit fontScale="92500" lnSpcReduction="10000"/>
          </a:bodyPr>
          <a:lstStyle/>
          <a:p>
            <a:r>
              <a:rPr lang="en-US" dirty="0"/>
              <a:t>T</a:t>
            </a:r>
            <a:r>
              <a:rPr lang="en-US" dirty="0" smtClean="0"/>
              <a:t>he </a:t>
            </a:r>
            <a:r>
              <a:rPr lang="en-US" dirty="0"/>
              <a:t>rules can easily be simplified to an equivalent </a:t>
            </a:r>
            <a:r>
              <a:rPr lang="en-US" dirty="0" smtClean="0"/>
              <a:t>nested set </a:t>
            </a:r>
            <a:r>
              <a:rPr lang="en-US" dirty="0"/>
              <a:t>of IF . . . THEN . . . ELSE rules</a:t>
            </a:r>
            <a:r>
              <a:rPr lang="en-US" b="1" dirty="0"/>
              <a:t>, </a:t>
            </a:r>
            <a:r>
              <a:rPr lang="en-US" dirty="0"/>
              <a:t>with even more compression, e.g. (for </a:t>
            </a:r>
            <a:r>
              <a:rPr lang="en-US" dirty="0" smtClean="0"/>
              <a:t>the original </a:t>
            </a:r>
            <a:r>
              <a:rPr lang="en-US" dirty="0"/>
              <a:t>set of rules)</a:t>
            </a:r>
            <a:endParaRPr lang="en-US" dirty="0" smtClean="0"/>
          </a:p>
          <a:p>
            <a:pPr marL="114300" indent="0">
              <a:buNone/>
            </a:pPr>
            <a:r>
              <a:rPr lang="en-US" dirty="0" smtClean="0"/>
              <a:t>if </a:t>
            </a:r>
            <a:r>
              <a:rPr lang="en-US" dirty="0"/>
              <a:t>(</a:t>
            </a:r>
            <a:r>
              <a:rPr lang="en-US" dirty="0" err="1"/>
              <a:t>SoftEng</a:t>
            </a:r>
            <a:r>
              <a:rPr lang="en-US" dirty="0"/>
              <a:t> = A) </a:t>
            </a:r>
            <a:r>
              <a:rPr lang="en-US" i="1" dirty="0"/>
              <a:t>{</a:t>
            </a:r>
          </a:p>
          <a:p>
            <a:pPr marL="114300" indent="0">
              <a:buNone/>
            </a:pPr>
            <a:r>
              <a:rPr lang="en-US" dirty="0" smtClean="0"/>
              <a:t>	if </a:t>
            </a:r>
            <a:r>
              <a:rPr lang="en-US" dirty="0"/>
              <a:t>(Project = A) Class = FIRST</a:t>
            </a:r>
          </a:p>
          <a:p>
            <a:pPr marL="114300" indent="0">
              <a:buNone/>
            </a:pPr>
            <a:r>
              <a:rPr lang="en-US" dirty="0" smtClean="0"/>
              <a:t>	else </a:t>
            </a:r>
            <a:r>
              <a:rPr lang="en-US" i="1" dirty="0"/>
              <a:t>{</a:t>
            </a:r>
          </a:p>
          <a:p>
            <a:pPr marL="114300" indent="0">
              <a:buNone/>
            </a:pPr>
            <a:r>
              <a:rPr lang="en-US" dirty="0" smtClean="0"/>
              <a:t>		if </a:t>
            </a:r>
            <a:r>
              <a:rPr lang="en-US" dirty="0"/>
              <a:t>(ARIN = A) </a:t>
            </a:r>
            <a:r>
              <a:rPr lang="en-US" i="1" dirty="0"/>
              <a:t>{</a:t>
            </a:r>
          </a:p>
          <a:p>
            <a:pPr marL="114300" indent="0">
              <a:buNone/>
            </a:pPr>
            <a:r>
              <a:rPr lang="en-US" dirty="0" smtClean="0"/>
              <a:t>			if </a:t>
            </a:r>
            <a:r>
              <a:rPr lang="en-US" dirty="0"/>
              <a:t>(CSA = A) Class = FIRST</a:t>
            </a:r>
          </a:p>
          <a:p>
            <a:pPr marL="114300" indent="0">
              <a:buNone/>
            </a:pPr>
            <a:r>
              <a:rPr lang="en-US" dirty="0" smtClean="0"/>
              <a:t>			else </a:t>
            </a:r>
            <a:r>
              <a:rPr lang="en-US" dirty="0"/>
              <a:t>Class = SECOND</a:t>
            </a:r>
          </a:p>
          <a:p>
            <a:pPr marL="114300" indent="0">
              <a:buNone/>
            </a:pPr>
            <a:r>
              <a:rPr lang="en-US" i="1" dirty="0" smtClean="0"/>
              <a:t>		}</a:t>
            </a:r>
            <a:endParaRPr lang="en-US" i="1" dirty="0"/>
          </a:p>
          <a:p>
            <a:pPr marL="114300" indent="0">
              <a:buNone/>
            </a:pPr>
            <a:r>
              <a:rPr lang="en-US" dirty="0" smtClean="0"/>
              <a:t>		else </a:t>
            </a:r>
            <a:r>
              <a:rPr lang="en-US" dirty="0"/>
              <a:t>Class = SECOND</a:t>
            </a:r>
          </a:p>
          <a:p>
            <a:pPr marL="114300" indent="0">
              <a:buNone/>
            </a:pPr>
            <a:r>
              <a:rPr lang="en-US" i="1" dirty="0" smtClean="0"/>
              <a:t>	}</a:t>
            </a:r>
            <a:endParaRPr lang="en-US" i="1" dirty="0"/>
          </a:p>
          <a:p>
            <a:pPr marL="114300" indent="0">
              <a:buNone/>
            </a:pPr>
            <a:r>
              <a:rPr lang="en-US" i="1" dirty="0"/>
              <a:t>}</a:t>
            </a:r>
          </a:p>
          <a:p>
            <a:pPr marL="114300" indent="0">
              <a:buNone/>
            </a:pPr>
            <a:r>
              <a:rPr lang="en-US" dirty="0"/>
              <a:t>else Class = SECOND</a:t>
            </a:r>
          </a:p>
        </p:txBody>
      </p:sp>
    </p:spTree>
    <p:extLst>
      <p:ext uri="{BB962C8B-B14F-4D97-AF65-F5344CB8AC3E}">
        <p14:creationId xmlns:p14="http://schemas.microsoft.com/office/powerpoint/2010/main" val="3557318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114300" indent="0">
              <a:buNone/>
            </a:pPr>
            <a:r>
              <a:rPr lang="en-US" sz="6000" dirty="0" smtClean="0"/>
              <a:t>Classification</a:t>
            </a:r>
          </a:p>
          <a:p>
            <a:pPr marL="114300" indent="0">
              <a:buNone/>
            </a:pPr>
            <a:endParaRPr lang="en-US" sz="6000" dirty="0"/>
          </a:p>
          <a:p>
            <a:pPr marL="114300" indent="0">
              <a:buNone/>
            </a:pPr>
            <a:r>
              <a:rPr lang="en-US" sz="6000" dirty="0" smtClean="0"/>
              <a:t>	Decision Trees</a:t>
            </a:r>
            <a:endParaRPr lang="en-US" sz="6000" dirty="0"/>
          </a:p>
        </p:txBody>
      </p:sp>
    </p:spTree>
    <p:extLst>
      <p:ext uri="{BB962C8B-B14F-4D97-AF65-F5344CB8AC3E}">
        <p14:creationId xmlns:p14="http://schemas.microsoft.com/office/powerpoint/2010/main" val="3930498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z="4000" i="1" dirty="0"/>
              <a:t>Top-Down Induction of Decision </a:t>
            </a:r>
            <a:r>
              <a:rPr lang="en-US" sz="4000" i="1" dirty="0" smtClean="0"/>
              <a:t>Trees  (TDIDT </a:t>
            </a:r>
            <a:r>
              <a:rPr lang="en-US" sz="4000" i="1" smtClean="0"/>
              <a:t>algorithm</a:t>
            </a:r>
            <a:r>
              <a:rPr lang="en-US" sz="4000" i="1" smtClean="0"/>
              <a:t>)`</a:t>
            </a:r>
            <a:endParaRPr lang="en-US" sz="4000" dirty="0"/>
          </a:p>
        </p:txBody>
      </p:sp>
      <p:sp>
        <p:nvSpPr>
          <p:cNvPr id="3" name="Content Placeholder 2"/>
          <p:cNvSpPr>
            <a:spLocks noGrp="1"/>
          </p:cNvSpPr>
          <p:nvPr>
            <p:ph idx="1"/>
          </p:nvPr>
        </p:nvSpPr>
        <p:spPr>
          <a:xfrm>
            <a:off x="457200" y="1828800"/>
            <a:ext cx="7620000" cy="4572000"/>
          </a:xfrm>
        </p:spPr>
        <p:txBody>
          <a:bodyPr/>
          <a:lstStyle/>
          <a:p>
            <a:r>
              <a:rPr lang="en-US" dirty="0"/>
              <a:t>Decision trees are widely used as a means of generating classification </a:t>
            </a:r>
            <a:r>
              <a:rPr lang="en-US" dirty="0" smtClean="0"/>
              <a:t>rules because </a:t>
            </a:r>
            <a:r>
              <a:rPr lang="en-US" dirty="0"/>
              <a:t>of the existence of a simple but very powerful algorithm called </a:t>
            </a:r>
            <a:r>
              <a:rPr lang="en-US" b="1" dirty="0"/>
              <a:t>TDIDT</a:t>
            </a:r>
            <a:r>
              <a:rPr lang="en-US" dirty="0" smtClean="0"/>
              <a:t>, which </a:t>
            </a:r>
            <a:r>
              <a:rPr lang="en-US" dirty="0"/>
              <a:t>stands for </a:t>
            </a:r>
            <a:r>
              <a:rPr lang="en-US" i="1" dirty="0"/>
              <a:t>Top-Down Induction of Decision Trees</a:t>
            </a:r>
            <a:r>
              <a:rPr lang="en-US" dirty="0"/>
              <a:t>. </a:t>
            </a:r>
            <a:endParaRPr lang="en-US" dirty="0" smtClean="0"/>
          </a:p>
          <a:p>
            <a:r>
              <a:rPr lang="en-US" dirty="0" smtClean="0"/>
              <a:t>This </a:t>
            </a:r>
            <a:r>
              <a:rPr lang="en-US" dirty="0"/>
              <a:t>has been </a:t>
            </a:r>
            <a:r>
              <a:rPr lang="en-US" dirty="0" smtClean="0"/>
              <a:t>known since </a:t>
            </a:r>
            <a:r>
              <a:rPr lang="en-US" dirty="0"/>
              <a:t>the mid-1960s and has formed the basis for many classification systems</a:t>
            </a:r>
            <a:r>
              <a:rPr lang="en-US" dirty="0" smtClean="0"/>
              <a:t>, two </a:t>
            </a:r>
            <a:r>
              <a:rPr lang="en-US" dirty="0"/>
              <a:t>of the best-known being ID3 </a:t>
            </a:r>
            <a:r>
              <a:rPr lang="en-US" dirty="0" smtClean="0"/>
              <a:t>and </a:t>
            </a:r>
            <a:r>
              <a:rPr lang="en-US" dirty="0"/>
              <a:t>C4.5 </a:t>
            </a:r>
            <a:r>
              <a:rPr lang="en-US" dirty="0" smtClean="0"/>
              <a:t>, </a:t>
            </a:r>
            <a:r>
              <a:rPr lang="en-US" dirty="0"/>
              <a:t>as well as being used in </a:t>
            </a:r>
            <a:r>
              <a:rPr lang="en-US" dirty="0" smtClean="0"/>
              <a:t>many commercial </a:t>
            </a:r>
            <a:r>
              <a:rPr lang="en-US" dirty="0"/>
              <a:t>data mining packages.</a:t>
            </a:r>
          </a:p>
        </p:txBody>
      </p:sp>
    </p:spTree>
    <p:extLst>
      <p:ext uri="{BB962C8B-B14F-4D97-AF65-F5344CB8AC3E}">
        <p14:creationId xmlns:p14="http://schemas.microsoft.com/office/powerpoint/2010/main" val="3756433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R</a:t>
            </a:r>
            <a:r>
              <a:rPr lang="en-US" i="1" dirty="0" smtClean="0"/>
              <a:t>ecursive Partitioning</a:t>
            </a:r>
            <a:endParaRPr lang="en-US" dirty="0"/>
          </a:p>
        </p:txBody>
      </p:sp>
      <p:sp>
        <p:nvSpPr>
          <p:cNvPr id="3" name="Content Placeholder 2"/>
          <p:cNvSpPr>
            <a:spLocks noGrp="1"/>
          </p:cNvSpPr>
          <p:nvPr>
            <p:ph idx="1"/>
          </p:nvPr>
        </p:nvSpPr>
        <p:spPr/>
        <p:txBody>
          <a:bodyPr/>
          <a:lstStyle/>
          <a:p>
            <a:r>
              <a:rPr lang="en-US" dirty="0"/>
              <a:t>The method produces decision rules in the implicit form of a decision tree.</a:t>
            </a:r>
          </a:p>
          <a:p>
            <a:r>
              <a:rPr lang="en-US" dirty="0"/>
              <a:t>Decision trees are generated by repeatedly splitting on the values of attributes.</a:t>
            </a:r>
          </a:p>
          <a:p>
            <a:r>
              <a:rPr lang="en-US" dirty="0"/>
              <a:t>This process is known as </a:t>
            </a:r>
            <a:r>
              <a:rPr lang="en-US" i="1" dirty="0"/>
              <a:t>recursive partitioning</a:t>
            </a:r>
            <a:r>
              <a:rPr lang="en-US" dirty="0" smtClean="0"/>
              <a:t>.</a:t>
            </a:r>
          </a:p>
          <a:p>
            <a:endParaRPr lang="en-US" dirty="0"/>
          </a:p>
          <a:p>
            <a:r>
              <a:rPr lang="en-US" dirty="0"/>
              <a:t>In the standard formulation of the TDIDT algorithm there is a training </a:t>
            </a:r>
            <a:r>
              <a:rPr lang="en-US" dirty="0" smtClean="0"/>
              <a:t>set of </a:t>
            </a:r>
            <a:r>
              <a:rPr lang="en-US" dirty="0"/>
              <a:t>instances. </a:t>
            </a:r>
            <a:endParaRPr lang="en-US" dirty="0" smtClean="0"/>
          </a:p>
          <a:p>
            <a:r>
              <a:rPr lang="en-US" dirty="0" smtClean="0"/>
              <a:t>Each </a:t>
            </a:r>
            <a:r>
              <a:rPr lang="en-US" dirty="0"/>
              <a:t>instance corresponds to a member of a universe of objects</a:t>
            </a:r>
            <a:r>
              <a:rPr lang="en-US" dirty="0" smtClean="0"/>
              <a:t>, which </a:t>
            </a:r>
            <a:r>
              <a:rPr lang="en-US" dirty="0"/>
              <a:t>is described by the values of a set of categorical attributes.</a:t>
            </a:r>
          </a:p>
        </p:txBody>
      </p:sp>
    </p:spTree>
    <p:extLst>
      <p:ext uri="{BB962C8B-B14F-4D97-AF65-F5344CB8AC3E}">
        <p14:creationId xmlns:p14="http://schemas.microsoft.com/office/powerpoint/2010/main" val="1222272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basic algorithm can be given in just a few lines as shown </a:t>
            </a:r>
            <a:r>
              <a:rPr lang="en-US" dirty="0" smtClean="0"/>
              <a:t>in next slide.</a:t>
            </a:r>
          </a:p>
          <a:p>
            <a:r>
              <a:rPr lang="en-US" dirty="0" smtClean="0"/>
              <a:t>At each non-leaf node an attribute is chosen for splitting. </a:t>
            </a:r>
          </a:p>
          <a:p>
            <a:r>
              <a:rPr lang="en-US" dirty="0" smtClean="0"/>
              <a:t>This can potentially be </a:t>
            </a:r>
            <a:r>
              <a:rPr lang="en-US" dirty="0"/>
              <a:t>any attribute, except that the same attribute must not be chosen </a:t>
            </a:r>
            <a:r>
              <a:rPr lang="en-US" dirty="0" smtClean="0"/>
              <a:t>twice in </a:t>
            </a:r>
            <a:r>
              <a:rPr lang="en-US" dirty="0"/>
              <a:t>the same branch. </a:t>
            </a:r>
            <a:endParaRPr lang="en-US" dirty="0" smtClean="0"/>
          </a:p>
          <a:p>
            <a:r>
              <a:rPr lang="en-US" dirty="0" smtClean="0"/>
              <a:t>This </a:t>
            </a:r>
            <a:r>
              <a:rPr lang="en-US" dirty="0"/>
              <a:t>restriction is entirely </a:t>
            </a:r>
            <a:r>
              <a:rPr lang="en-US" sz="2400" dirty="0"/>
              <a:t>not harmful or </a:t>
            </a:r>
            <a:r>
              <a:rPr lang="en-US" sz="2400" dirty="0" smtClean="0"/>
              <a:t>offensive </a:t>
            </a:r>
            <a:r>
              <a:rPr lang="en-US" dirty="0" smtClean="0"/>
              <a:t>, </a:t>
            </a:r>
            <a:r>
              <a:rPr lang="en-US" dirty="0"/>
              <a:t>e.g. in the </a:t>
            </a:r>
            <a:r>
              <a:rPr lang="en-US" dirty="0" smtClean="0"/>
              <a:t>branch </a:t>
            </a:r>
            <a:r>
              <a:rPr lang="en-US" dirty="0"/>
              <a:t>corresponding to the incomplete </a:t>
            </a:r>
            <a:r>
              <a:rPr lang="en-US" dirty="0" smtClean="0"/>
              <a:t>rule </a:t>
            </a:r>
          </a:p>
          <a:p>
            <a:r>
              <a:rPr lang="en-US" dirty="0"/>
              <a:t>IF </a:t>
            </a:r>
            <a:r>
              <a:rPr lang="en-US" dirty="0" err="1"/>
              <a:t>SoftEng</a:t>
            </a:r>
            <a:r>
              <a:rPr lang="en-US" dirty="0"/>
              <a:t> = A AND Project = B . . . . . . </a:t>
            </a:r>
            <a:endParaRPr lang="en-US" dirty="0" smtClean="0"/>
          </a:p>
          <a:p>
            <a:r>
              <a:rPr lang="en-US" dirty="0" smtClean="0"/>
              <a:t>It </a:t>
            </a:r>
            <a:r>
              <a:rPr lang="en-US" dirty="0"/>
              <a:t>is not permitted to choose </a:t>
            </a:r>
            <a:r>
              <a:rPr lang="en-US" i="1" dirty="0" err="1"/>
              <a:t>SoftEng</a:t>
            </a:r>
            <a:r>
              <a:rPr lang="en-US" i="1" dirty="0"/>
              <a:t> </a:t>
            </a:r>
            <a:r>
              <a:rPr lang="en-US" dirty="0"/>
              <a:t>or </a:t>
            </a:r>
            <a:r>
              <a:rPr lang="en-US" i="1" dirty="0"/>
              <a:t>Project </a:t>
            </a:r>
            <a:r>
              <a:rPr lang="en-US" dirty="0"/>
              <a:t>as the next attribute to </a:t>
            </a:r>
            <a:r>
              <a:rPr lang="en-US" dirty="0" smtClean="0"/>
              <a:t>split on</a:t>
            </a:r>
            <a:r>
              <a:rPr lang="en-US" dirty="0"/>
              <a:t>, but as their values are already known there would be no point in doing so</a:t>
            </a:r>
          </a:p>
        </p:txBody>
      </p:sp>
    </p:spTree>
    <p:extLst>
      <p:ext uri="{BB962C8B-B14F-4D97-AF65-F5344CB8AC3E}">
        <p14:creationId xmlns:p14="http://schemas.microsoft.com/office/powerpoint/2010/main" val="1775390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TDIDT: BASIC ALGORITHM</a:t>
            </a:r>
            <a:br>
              <a:rPr lang="en-US" dirty="0"/>
            </a:br>
            <a:endParaRPr lang="en-US" dirty="0"/>
          </a:p>
        </p:txBody>
      </p:sp>
      <p:sp>
        <p:nvSpPr>
          <p:cNvPr id="3" name="Content Placeholder 2"/>
          <p:cNvSpPr>
            <a:spLocks noGrp="1"/>
          </p:cNvSpPr>
          <p:nvPr>
            <p:ph idx="1"/>
          </p:nvPr>
        </p:nvSpPr>
        <p:spPr>
          <a:xfrm>
            <a:off x="457200" y="1600200"/>
            <a:ext cx="8077200" cy="4800600"/>
          </a:xfrm>
        </p:spPr>
        <p:txBody>
          <a:bodyPr>
            <a:normAutofit/>
          </a:bodyPr>
          <a:lstStyle/>
          <a:p>
            <a:pPr marL="114300" indent="0">
              <a:buNone/>
            </a:pPr>
            <a:r>
              <a:rPr lang="en-US" dirty="0" smtClean="0"/>
              <a:t>IF </a:t>
            </a:r>
            <a:r>
              <a:rPr lang="en-US" dirty="0"/>
              <a:t>all the instances in the training set belong to the same class</a:t>
            </a:r>
          </a:p>
          <a:p>
            <a:pPr marL="114300" indent="0">
              <a:buNone/>
            </a:pPr>
            <a:r>
              <a:rPr lang="en-US" dirty="0"/>
              <a:t>THEN return the value of the class</a:t>
            </a:r>
          </a:p>
          <a:p>
            <a:pPr marL="114300" indent="0">
              <a:buNone/>
            </a:pPr>
            <a:r>
              <a:rPr lang="en-US" dirty="0"/>
              <a:t>ELSE </a:t>
            </a:r>
            <a:endParaRPr lang="en-US" dirty="0" smtClean="0"/>
          </a:p>
          <a:p>
            <a:pPr marL="114300" indent="0">
              <a:buNone/>
            </a:pPr>
            <a:r>
              <a:rPr lang="en-US" dirty="0"/>
              <a:t>	</a:t>
            </a:r>
            <a:r>
              <a:rPr lang="en-US" dirty="0" smtClean="0"/>
              <a:t>(</a:t>
            </a:r>
            <a:r>
              <a:rPr lang="en-US" dirty="0"/>
              <a:t>a) Select an attribute </a:t>
            </a:r>
            <a:r>
              <a:rPr lang="en-US" i="1" dirty="0"/>
              <a:t>A </a:t>
            </a:r>
            <a:r>
              <a:rPr lang="en-US" dirty="0"/>
              <a:t>to split on+</a:t>
            </a:r>
          </a:p>
          <a:p>
            <a:pPr marL="114300" indent="0">
              <a:buNone/>
            </a:pPr>
            <a:r>
              <a:rPr lang="en-US" dirty="0" smtClean="0"/>
              <a:t>	(</a:t>
            </a:r>
            <a:r>
              <a:rPr lang="en-US" dirty="0"/>
              <a:t>b) Sort the instances in the training set into subsets, </a:t>
            </a:r>
            <a:r>
              <a:rPr lang="en-US" dirty="0" smtClean="0"/>
              <a:t>one for 	each </a:t>
            </a:r>
            <a:r>
              <a:rPr lang="en-US" dirty="0"/>
              <a:t>value of attribute </a:t>
            </a:r>
            <a:r>
              <a:rPr lang="en-US" i="1" dirty="0"/>
              <a:t>A</a:t>
            </a:r>
          </a:p>
          <a:p>
            <a:pPr marL="114300" indent="0">
              <a:buNone/>
            </a:pPr>
            <a:r>
              <a:rPr lang="en-US" dirty="0" smtClean="0"/>
              <a:t>	(</a:t>
            </a:r>
            <a:r>
              <a:rPr lang="en-US" dirty="0"/>
              <a:t>c) Return a tree with one branch for each </a:t>
            </a:r>
            <a:r>
              <a:rPr lang="en-US" i="1" dirty="0"/>
              <a:t>non-empty </a:t>
            </a:r>
            <a:r>
              <a:rPr lang="en-US" i="1" dirty="0" smtClean="0"/>
              <a:t>		</a:t>
            </a:r>
            <a:r>
              <a:rPr lang="en-US" dirty="0" smtClean="0"/>
              <a:t>subset, each </a:t>
            </a:r>
            <a:r>
              <a:rPr lang="en-US" dirty="0"/>
              <a:t>branch having a descendant </a:t>
            </a:r>
            <a:r>
              <a:rPr lang="en-US" dirty="0" err="1"/>
              <a:t>subtree</a:t>
            </a:r>
            <a:r>
              <a:rPr lang="en-US" dirty="0"/>
              <a:t> or a </a:t>
            </a:r>
            <a:r>
              <a:rPr lang="en-US" dirty="0" smtClean="0"/>
              <a:t>class 	value </a:t>
            </a:r>
            <a:r>
              <a:rPr lang="en-US" dirty="0"/>
              <a:t>produced by applying the algorithm </a:t>
            </a:r>
            <a:r>
              <a:rPr lang="en-US" dirty="0" smtClean="0"/>
              <a:t>recursively</a:t>
            </a:r>
          </a:p>
          <a:p>
            <a:pPr marL="114300" indent="0">
              <a:buNone/>
            </a:pPr>
            <a:endParaRPr lang="en-US" dirty="0"/>
          </a:p>
          <a:p>
            <a:pPr marL="114300" indent="0">
              <a:buNone/>
            </a:pPr>
            <a:r>
              <a:rPr lang="en-US" dirty="0"/>
              <a:t>+ Never select an attribute twice in the same branch</a:t>
            </a:r>
          </a:p>
        </p:txBody>
      </p:sp>
    </p:spTree>
    <p:extLst>
      <p:ext uri="{BB962C8B-B14F-4D97-AF65-F5344CB8AC3E}">
        <p14:creationId xmlns:p14="http://schemas.microsoft.com/office/powerpoint/2010/main" val="436493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Adequacy Condition</a:t>
            </a:r>
          </a:p>
        </p:txBody>
      </p:sp>
      <p:sp>
        <p:nvSpPr>
          <p:cNvPr id="3" name="Content Placeholder 2"/>
          <p:cNvSpPr>
            <a:spLocks noGrp="1"/>
          </p:cNvSpPr>
          <p:nvPr>
            <p:ph idx="1"/>
          </p:nvPr>
        </p:nvSpPr>
        <p:spPr/>
        <p:txBody>
          <a:bodyPr>
            <a:normAutofit/>
          </a:bodyPr>
          <a:lstStyle/>
          <a:p>
            <a:r>
              <a:rPr lang="en-US" dirty="0"/>
              <a:t>There is one important condition which must hold before the TDIDT </a:t>
            </a:r>
            <a:r>
              <a:rPr lang="en-US" dirty="0" smtClean="0"/>
              <a:t>algorithm can </a:t>
            </a:r>
            <a:r>
              <a:rPr lang="en-US" dirty="0"/>
              <a:t>be applied. </a:t>
            </a:r>
            <a:endParaRPr lang="en-US" dirty="0" smtClean="0"/>
          </a:p>
          <a:p>
            <a:r>
              <a:rPr lang="en-US" dirty="0" smtClean="0"/>
              <a:t>This </a:t>
            </a:r>
            <a:r>
              <a:rPr lang="en-US" dirty="0"/>
              <a:t>is the </a:t>
            </a:r>
            <a:r>
              <a:rPr lang="en-US" i="1" dirty="0"/>
              <a:t>Adequacy Condition</a:t>
            </a:r>
            <a:r>
              <a:rPr lang="en-US" dirty="0"/>
              <a:t>: </a:t>
            </a:r>
            <a:endParaRPr lang="en-US" dirty="0" smtClean="0"/>
          </a:p>
          <a:p>
            <a:pPr lvl="1"/>
            <a:r>
              <a:rPr lang="en-US" b="1" dirty="0" smtClean="0"/>
              <a:t>no </a:t>
            </a:r>
            <a:r>
              <a:rPr lang="en-US" b="1" dirty="0"/>
              <a:t>two instances </a:t>
            </a:r>
            <a:r>
              <a:rPr lang="en-US" b="1" dirty="0" smtClean="0"/>
              <a:t>with the </a:t>
            </a:r>
            <a:r>
              <a:rPr lang="en-US" b="1" dirty="0"/>
              <a:t>same values of all the attributes may belong to different classes</a:t>
            </a:r>
            <a:r>
              <a:rPr lang="en-US" dirty="0"/>
              <a:t>. </a:t>
            </a:r>
            <a:endParaRPr lang="en-US" dirty="0" smtClean="0"/>
          </a:p>
          <a:p>
            <a:r>
              <a:rPr lang="en-US" dirty="0" smtClean="0"/>
              <a:t>This </a:t>
            </a:r>
            <a:r>
              <a:rPr lang="en-US" dirty="0"/>
              <a:t>is </a:t>
            </a:r>
            <a:r>
              <a:rPr lang="en-US" dirty="0" smtClean="0"/>
              <a:t>simply a </a:t>
            </a:r>
            <a:r>
              <a:rPr lang="en-US" dirty="0"/>
              <a:t>way of ensuring that the training set is consistent</a:t>
            </a:r>
            <a:r>
              <a:rPr lang="en-US" dirty="0" smtClean="0"/>
              <a:t>.</a:t>
            </a:r>
          </a:p>
          <a:p>
            <a:endParaRPr lang="en-US" dirty="0"/>
          </a:p>
          <a:p>
            <a:r>
              <a:rPr lang="en-US" dirty="0"/>
              <a:t>A major problem with the TDIDT algorithm, which is not apparent at </a:t>
            </a:r>
            <a:r>
              <a:rPr lang="en-US" dirty="0" smtClean="0"/>
              <a:t>first sight</a:t>
            </a:r>
            <a:r>
              <a:rPr lang="en-US" dirty="0"/>
              <a:t>, is that it is </a:t>
            </a:r>
            <a:r>
              <a:rPr lang="en-US" i="1" dirty="0"/>
              <a:t>underspecified</a:t>
            </a:r>
            <a:r>
              <a:rPr lang="en-US" dirty="0"/>
              <a:t>. </a:t>
            </a:r>
            <a:endParaRPr lang="en-US" dirty="0" smtClean="0"/>
          </a:p>
          <a:p>
            <a:r>
              <a:rPr lang="en-US" dirty="0" smtClean="0"/>
              <a:t>The </a:t>
            </a:r>
            <a:r>
              <a:rPr lang="en-US" dirty="0"/>
              <a:t>algorithm specifies ‘Select an attribute </a:t>
            </a:r>
            <a:r>
              <a:rPr lang="en-US" i="1" dirty="0" smtClean="0"/>
              <a:t>A </a:t>
            </a:r>
            <a:r>
              <a:rPr lang="en-US" dirty="0" smtClean="0"/>
              <a:t>to </a:t>
            </a:r>
            <a:r>
              <a:rPr lang="en-US" dirty="0"/>
              <a:t>split on’ but no method is given for doing this.</a:t>
            </a:r>
          </a:p>
        </p:txBody>
      </p:sp>
    </p:spTree>
    <p:extLst>
      <p:ext uri="{BB962C8B-B14F-4D97-AF65-F5344CB8AC3E}">
        <p14:creationId xmlns:p14="http://schemas.microsoft.com/office/powerpoint/2010/main" val="53919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a:xfrm>
            <a:off x="228600" y="1447800"/>
            <a:ext cx="7620000" cy="4800600"/>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500" y="3228975"/>
            <a:ext cx="4762500" cy="3629025"/>
          </a:xfrm>
          <a:prstGeom prst="rect">
            <a:avLst/>
          </a:prstGeom>
        </p:spPr>
      </p:pic>
    </p:spTree>
    <p:extLst>
      <p:ext uri="{BB962C8B-B14F-4D97-AF65-F5344CB8AC3E}">
        <p14:creationId xmlns:p14="http://schemas.microsoft.com/office/powerpoint/2010/main" val="606791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Rules</a:t>
            </a:r>
            <a:endParaRPr lang="en-US" dirty="0"/>
          </a:p>
        </p:txBody>
      </p:sp>
      <p:sp>
        <p:nvSpPr>
          <p:cNvPr id="3" name="Content Placeholder 2"/>
          <p:cNvSpPr>
            <a:spLocks noGrp="1"/>
          </p:cNvSpPr>
          <p:nvPr>
            <p:ph idx="1"/>
          </p:nvPr>
        </p:nvSpPr>
        <p:spPr>
          <a:xfrm>
            <a:off x="457200" y="1295400"/>
            <a:ext cx="7620000" cy="5105400"/>
          </a:xfrm>
        </p:spPr>
        <p:txBody>
          <a:bodyPr>
            <a:normAutofit/>
          </a:bodyPr>
          <a:lstStyle/>
          <a:p>
            <a:r>
              <a:rPr lang="en-US" dirty="0"/>
              <a:t>In many fields, large collections of examples, possibly collected for other purposes</a:t>
            </a:r>
            <a:r>
              <a:rPr lang="en-US" dirty="0" smtClean="0"/>
              <a:t>, are </a:t>
            </a:r>
            <a:r>
              <a:rPr lang="en-US" dirty="0"/>
              <a:t>readily available. </a:t>
            </a:r>
            <a:endParaRPr lang="en-US" dirty="0" smtClean="0"/>
          </a:p>
          <a:p>
            <a:r>
              <a:rPr lang="en-US" dirty="0" smtClean="0"/>
              <a:t>Automatically </a:t>
            </a:r>
            <a:r>
              <a:rPr lang="en-US" dirty="0"/>
              <a:t>generating classification rules (</a:t>
            </a:r>
            <a:r>
              <a:rPr lang="en-US" dirty="0" smtClean="0"/>
              <a:t>often called </a:t>
            </a:r>
            <a:r>
              <a:rPr lang="en-US" i="1" dirty="0"/>
              <a:t>decision rules</a:t>
            </a:r>
            <a:r>
              <a:rPr lang="en-US" dirty="0"/>
              <a:t>) for such tasks has proved to be a realistic alternative </a:t>
            </a:r>
            <a:r>
              <a:rPr lang="en-US" dirty="0" smtClean="0"/>
              <a:t>to the </a:t>
            </a:r>
            <a:r>
              <a:rPr lang="en-US" dirty="0"/>
              <a:t>standard Expert System approach of eliciting the rules from experts. </a:t>
            </a:r>
            <a:endParaRPr lang="en-US" dirty="0" smtClean="0"/>
          </a:p>
          <a:p>
            <a:r>
              <a:rPr lang="en-US" dirty="0" smtClean="0"/>
              <a:t>Reported in literature, two </a:t>
            </a:r>
            <a:r>
              <a:rPr lang="en-US" dirty="0"/>
              <a:t>large applications of </a:t>
            </a:r>
            <a:r>
              <a:rPr lang="en-US" dirty="0" smtClean="0"/>
              <a:t>2,800  and </a:t>
            </a:r>
            <a:r>
              <a:rPr lang="en-US" dirty="0"/>
              <a:t>30,000+ rules, developed using automatic techniques in only one and </a:t>
            </a:r>
            <a:r>
              <a:rPr lang="en-US" dirty="0" smtClean="0"/>
              <a:t>9 man-years</a:t>
            </a:r>
            <a:r>
              <a:rPr lang="en-US" dirty="0"/>
              <a:t>, respectively, compared with the estimated 100 and 180 </a:t>
            </a:r>
            <a:r>
              <a:rPr lang="en-US" dirty="0" smtClean="0"/>
              <a:t>man-years needed </a:t>
            </a:r>
            <a:r>
              <a:rPr lang="en-US" dirty="0"/>
              <a:t>to develop the celebrated ‘conventional’ Expert Systems MYCIN </a:t>
            </a:r>
            <a:r>
              <a:rPr lang="en-US" dirty="0" smtClean="0"/>
              <a:t>and XCON</a:t>
            </a:r>
            <a:r>
              <a:rPr lang="en-US" dirty="0"/>
              <a:t>.</a:t>
            </a:r>
          </a:p>
        </p:txBody>
      </p:sp>
    </p:spTree>
    <p:extLst>
      <p:ext uri="{BB962C8B-B14F-4D97-AF65-F5344CB8AC3E}">
        <p14:creationId xmlns:p14="http://schemas.microsoft.com/office/powerpoint/2010/main" val="699278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a:t>
            </a:r>
            <a:endParaRPr lang="en-US" dirty="0"/>
          </a:p>
        </p:txBody>
      </p:sp>
      <p:sp>
        <p:nvSpPr>
          <p:cNvPr id="3" name="Content Placeholder 2"/>
          <p:cNvSpPr>
            <a:spLocks noGrp="1"/>
          </p:cNvSpPr>
          <p:nvPr>
            <p:ph idx="1"/>
          </p:nvPr>
        </p:nvSpPr>
        <p:spPr>
          <a:xfrm>
            <a:off x="457200" y="2514600"/>
            <a:ext cx="7620000" cy="3886200"/>
          </a:xfrm>
        </p:spPr>
        <p:txBody>
          <a:bodyPr/>
          <a:lstStyle/>
          <a:p>
            <a:r>
              <a:rPr lang="en-US" dirty="0"/>
              <a:t>In many (but not all) cases decision rules can conveniently be fitted </a:t>
            </a:r>
            <a:r>
              <a:rPr lang="en-US" dirty="0" smtClean="0"/>
              <a:t>together to </a:t>
            </a:r>
            <a:r>
              <a:rPr lang="en-US" dirty="0"/>
              <a:t>form a tree </a:t>
            </a:r>
            <a:r>
              <a:rPr lang="en-US" dirty="0" smtClean="0"/>
              <a:t>structure</a:t>
            </a:r>
            <a:endParaRPr lang="en-US" dirty="0"/>
          </a:p>
        </p:txBody>
      </p:sp>
    </p:spTree>
    <p:extLst>
      <p:ext uri="{BB962C8B-B14F-4D97-AF65-F5344CB8AC3E}">
        <p14:creationId xmlns:p14="http://schemas.microsoft.com/office/powerpoint/2010/main" val="1708132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748" y="152400"/>
            <a:ext cx="7620000" cy="685800"/>
          </a:xfrm>
        </p:spPr>
        <p:txBody>
          <a:bodyPr/>
          <a:lstStyle/>
          <a:p>
            <a:r>
              <a:rPr lang="en-US" dirty="0" smtClean="0"/>
              <a:t>Example</a:t>
            </a:r>
            <a:endParaRPr lang="en-US" dirty="0"/>
          </a:p>
        </p:txBody>
      </p:sp>
      <p:sp>
        <p:nvSpPr>
          <p:cNvPr id="3" name="Content Placeholder 2"/>
          <p:cNvSpPr>
            <a:spLocks noGrp="1"/>
          </p:cNvSpPr>
          <p:nvPr>
            <p:ph idx="1"/>
          </p:nvPr>
        </p:nvSpPr>
        <p:spPr>
          <a:xfrm>
            <a:off x="457200" y="914400"/>
            <a:ext cx="7620000" cy="5486400"/>
          </a:xfrm>
        </p:spPr>
        <p:txBody>
          <a:bodyPr/>
          <a:lstStyle/>
          <a:p>
            <a:r>
              <a:rPr lang="en-US" dirty="0" smtClean="0"/>
              <a:t>Results </a:t>
            </a:r>
            <a:r>
              <a:rPr lang="en-US" dirty="0"/>
              <a:t>of two weeks (14 days) of observations </a:t>
            </a:r>
            <a:r>
              <a:rPr lang="en-US" dirty="0" smtClean="0"/>
              <a:t>of weather </a:t>
            </a:r>
            <a:r>
              <a:rPr lang="en-US" dirty="0"/>
              <a:t>conditions and the decision on whether or not to </a:t>
            </a:r>
            <a:r>
              <a:rPr lang="en-US" dirty="0" smtClean="0"/>
              <a:t>play golf.</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28930"/>
            <a:ext cx="8305800" cy="5126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1342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Assuming the golfer is acting consistently, what are the rules that </a:t>
            </a:r>
            <a:r>
              <a:rPr lang="en-US" dirty="0" smtClean="0"/>
              <a:t>determine the </a:t>
            </a:r>
            <a:r>
              <a:rPr lang="en-US" dirty="0"/>
              <a:t>decision whether or not to play each day? If tomorrow the values </a:t>
            </a:r>
            <a:r>
              <a:rPr lang="en-US" dirty="0" smtClean="0"/>
              <a:t>of </a:t>
            </a:r>
            <a:r>
              <a:rPr lang="en-US" i="1" dirty="0" smtClean="0"/>
              <a:t>Outlook</a:t>
            </a:r>
            <a:r>
              <a:rPr lang="en-US" dirty="0"/>
              <a:t>, </a:t>
            </a:r>
            <a:r>
              <a:rPr lang="en-US" i="1" dirty="0"/>
              <a:t>Temperature</a:t>
            </a:r>
            <a:r>
              <a:rPr lang="en-US" dirty="0"/>
              <a:t>, </a:t>
            </a:r>
            <a:r>
              <a:rPr lang="en-US" i="1" dirty="0"/>
              <a:t>Humidity </a:t>
            </a:r>
            <a:r>
              <a:rPr lang="en-US" dirty="0"/>
              <a:t>and </a:t>
            </a:r>
            <a:r>
              <a:rPr lang="en-US" i="1" dirty="0"/>
              <a:t>Windy </a:t>
            </a:r>
            <a:r>
              <a:rPr lang="en-US" dirty="0"/>
              <a:t>were sunny, 74</a:t>
            </a:r>
            <a:r>
              <a:rPr lang="en-US" i="1" dirty="0"/>
              <a:t>◦</a:t>
            </a:r>
            <a:r>
              <a:rPr lang="en-US" dirty="0"/>
              <a:t>F, 77% and </a:t>
            </a:r>
            <a:r>
              <a:rPr lang="en-US" dirty="0" smtClean="0"/>
              <a:t>false respectively</a:t>
            </a:r>
            <a:r>
              <a:rPr lang="en-US" dirty="0"/>
              <a:t>, what would the decision be?</a:t>
            </a:r>
          </a:p>
        </p:txBody>
      </p:sp>
    </p:spTree>
    <p:extLst>
      <p:ext uri="{BB962C8B-B14F-4D97-AF65-F5344CB8AC3E}">
        <p14:creationId xmlns:p14="http://schemas.microsoft.com/office/powerpoint/2010/main" val="386840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Rules</a:t>
            </a:r>
            <a:endParaRPr lang="en-US" dirty="0"/>
          </a:p>
        </p:txBody>
      </p:sp>
      <p:sp>
        <p:nvSpPr>
          <p:cNvPr id="3" name="Content Placeholder 2"/>
          <p:cNvSpPr>
            <a:spLocks noGrp="1"/>
          </p:cNvSpPr>
          <p:nvPr>
            <p:ph idx="1"/>
          </p:nvPr>
        </p:nvSpPr>
        <p:spPr/>
        <p:txBody>
          <a:bodyPr>
            <a:normAutofit/>
          </a:bodyPr>
          <a:lstStyle/>
          <a:p>
            <a:r>
              <a:rPr lang="en-US" dirty="0"/>
              <a:t>In order to determine the decision (classification) for a given set of </a:t>
            </a:r>
            <a:r>
              <a:rPr lang="en-US" dirty="0" smtClean="0"/>
              <a:t>weather conditions </a:t>
            </a:r>
            <a:r>
              <a:rPr lang="en-US" dirty="0"/>
              <a:t>from the decision tree, first look at the value of </a:t>
            </a:r>
            <a:r>
              <a:rPr lang="en-US" i="1" dirty="0"/>
              <a:t>Outlook</a:t>
            </a:r>
            <a:r>
              <a:rPr lang="en-US" dirty="0"/>
              <a:t>. There </a:t>
            </a:r>
            <a:r>
              <a:rPr lang="en-US" dirty="0" smtClean="0"/>
              <a:t>are three </a:t>
            </a:r>
            <a:r>
              <a:rPr lang="en-US" dirty="0"/>
              <a:t>possibilities.</a:t>
            </a:r>
          </a:p>
          <a:p>
            <a:r>
              <a:rPr lang="en-US" dirty="0"/>
              <a:t>1. If the value of </a:t>
            </a:r>
            <a:r>
              <a:rPr lang="en-US" i="1" dirty="0"/>
              <a:t>Outlook </a:t>
            </a:r>
            <a:r>
              <a:rPr lang="en-US" dirty="0"/>
              <a:t>is sunny, next consider the value of </a:t>
            </a:r>
            <a:r>
              <a:rPr lang="en-US" i="1" dirty="0"/>
              <a:t>Humidity</a:t>
            </a:r>
            <a:r>
              <a:rPr lang="en-US" dirty="0"/>
              <a:t>. </a:t>
            </a:r>
            <a:r>
              <a:rPr lang="en-US" dirty="0" smtClean="0"/>
              <a:t> If the value </a:t>
            </a:r>
            <a:r>
              <a:rPr lang="en-US" dirty="0"/>
              <a:t>is less than or equal to 75 the decision is </a:t>
            </a:r>
            <a:r>
              <a:rPr lang="en-US" i="1" dirty="0"/>
              <a:t>play</a:t>
            </a:r>
            <a:r>
              <a:rPr lang="en-US" dirty="0"/>
              <a:t>. </a:t>
            </a:r>
            <a:r>
              <a:rPr lang="en-US" dirty="0" smtClean="0"/>
              <a:t>Otherwise </a:t>
            </a:r>
            <a:r>
              <a:rPr lang="en-US" dirty="0"/>
              <a:t>the </a:t>
            </a:r>
            <a:r>
              <a:rPr lang="en-US" dirty="0" smtClean="0"/>
              <a:t>decision is </a:t>
            </a:r>
            <a:r>
              <a:rPr lang="en-US" i="1" dirty="0"/>
              <a:t>don’t play</a:t>
            </a:r>
            <a:r>
              <a:rPr lang="en-US" dirty="0" smtClean="0"/>
              <a:t>.</a:t>
            </a:r>
          </a:p>
          <a:p>
            <a:r>
              <a:rPr lang="en-US" dirty="0"/>
              <a:t>2. If the value of </a:t>
            </a:r>
            <a:r>
              <a:rPr lang="en-US" i="1" dirty="0"/>
              <a:t>Outlook </a:t>
            </a:r>
            <a:r>
              <a:rPr lang="en-US" dirty="0"/>
              <a:t>is overcast, the decision is </a:t>
            </a:r>
            <a:r>
              <a:rPr lang="en-US" i="1" dirty="0"/>
              <a:t>play</a:t>
            </a:r>
            <a:r>
              <a:rPr lang="en-US" dirty="0"/>
              <a:t>.</a:t>
            </a:r>
          </a:p>
          <a:p>
            <a:r>
              <a:rPr lang="en-US" dirty="0"/>
              <a:t>3. If the value of </a:t>
            </a:r>
            <a:r>
              <a:rPr lang="en-US" i="1" dirty="0"/>
              <a:t>Outlook </a:t>
            </a:r>
            <a:r>
              <a:rPr lang="en-US" dirty="0"/>
              <a:t>is rain, next consider the value of </a:t>
            </a:r>
            <a:r>
              <a:rPr lang="en-US" i="1" dirty="0"/>
              <a:t>Windy</a:t>
            </a:r>
            <a:r>
              <a:rPr lang="en-US" dirty="0"/>
              <a:t>. If </a:t>
            </a:r>
            <a:r>
              <a:rPr lang="en-US" dirty="0" smtClean="0"/>
              <a:t>the value </a:t>
            </a:r>
            <a:r>
              <a:rPr lang="en-US" dirty="0"/>
              <a:t>is true the decision is </a:t>
            </a:r>
            <a:r>
              <a:rPr lang="en-US" i="1" dirty="0"/>
              <a:t>don’t play</a:t>
            </a:r>
            <a:r>
              <a:rPr lang="en-US" dirty="0"/>
              <a:t>, otherwise the decision is </a:t>
            </a:r>
            <a:r>
              <a:rPr lang="en-US" i="1" dirty="0"/>
              <a:t>play</a:t>
            </a:r>
            <a:r>
              <a:rPr lang="en-US" dirty="0"/>
              <a:t>.</a:t>
            </a:r>
          </a:p>
          <a:p>
            <a:r>
              <a:rPr lang="en-US" dirty="0"/>
              <a:t>Note that the value of </a:t>
            </a:r>
            <a:r>
              <a:rPr lang="en-US" i="1" dirty="0"/>
              <a:t>Temperature </a:t>
            </a:r>
            <a:r>
              <a:rPr lang="en-US" dirty="0"/>
              <a:t>is never used.</a:t>
            </a:r>
          </a:p>
        </p:txBody>
      </p:sp>
    </p:spTree>
    <p:extLst>
      <p:ext uri="{BB962C8B-B14F-4D97-AF65-F5344CB8AC3E}">
        <p14:creationId xmlns:p14="http://schemas.microsoft.com/office/powerpoint/2010/main" val="307651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The aim is to develop </a:t>
            </a:r>
            <a:r>
              <a:rPr lang="en-US" i="1" dirty="0"/>
              <a:t>classification rules </a:t>
            </a:r>
            <a:r>
              <a:rPr lang="en-US" dirty="0"/>
              <a:t>from the data in the training set</a:t>
            </a:r>
            <a:r>
              <a:rPr lang="en-US" dirty="0" smtClean="0"/>
              <a:t>. </a:t>
            </a:r>
          </a:p>
          <a:p>
            <a:r>
              <a:rPr lang="en-US" dirty="0" smtClean="0"/>
              <a:t>This </a:t>
            </a:r>
            <a:r>
              <a:rPr lang="en-US" dirty="0"/>
              <a:t>is often done in the implicit form of a </a:t>
            </a:r>
            <a:r>
              <a:rPr lang="en-US" i="1" dirty="0"/>
              <a:t>decision tree</a:t>
            </a:r>
            <a:r>
              <a:rPr lang="en-US" dirty="0"/>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86" y="1295400"/>
            <a:ext cx="8912305" cy="330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834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0" end="10"/>
                                            </p:txEl>
                                          </p:spTgt>
                                        </p:tgtEl>
                                        <p:attrNameLst>
                                          <p:attrName>style.visibility</p:attrName>
                                        </p:attrNameLst>
                                      </p:cBhvr>
                                      <p:to>
                                        <p:strVal val="visible"/>
                                      </p:to>
                                    </p:set>
                                    <p:animEffect transition="in" filter="fade">
                                      <p:cBhvr>
                                        <p:cTn id="12" dur="500"/>
                                        <p:tgtEl>
                                          <p:spTgt spid="3">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fade">
                                      <p:cBhvr>
                                        <p:cTn id="1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Splitting of Attribute Values</a:t>
            </a:r>
            <a:endParaRPr lang="en-US" dirty="0"/>
          </a:p>
        </p:txBody>
      </p:sp>
      <p:sp>
        <p:nvSpPr>
          <p:cNvPr id="3" name="Content Placeholder 2"/>
          <p:cNvSpPr>
            <a:spLocks noGrp="1"/>
          </p:cNvSpPr>
          <p:nvPr>
            <p:ph idx="1"/>
          </p:nvPr>
        </p:nvSpPr>
        <p:spPr/>
        <p:txBody>
          <a:bodyPr/>
          <a:lstStyle/>
          <a:p>
            <a:r>
              <a:rPr lang="en-US" dirty="0"/>
              <a:t>A decision tree is created by a process known as </a:t>
            </a:r>
            <a:r>
              <a:rPr lang="en-US" i="1" dirty="0"/>
              <a:t>splitting on the value </a:t>
            </a:r>
            <a:r>
              <a:rPr lang="en-US" i="1" dirty="0" smtClean="0"/>
              <a:t>of attributes </a:t>
            </a:r>
            <a:r>
              <a:rPr lang="en-US" dirty="0"/>
              <a:t>(or just </a:t>
            </a:r>
            <a:r>
              <a:rPr lang="en-US" i="1" dirty="0"/>
              <a:t>splitting on attributes</a:t>
            </a:r>
            <a:r>
              <a:rPr lang="en-US" dirty="0"/>
              <a:t>), i.e. testing the value of an </a:t>
            </a:r>
            <a:r>
              <a:rPr lang="en-US" dirty="0" smtClean="0"/>
              <a:t>attribute such </a:t>
            </a:r>
            <a:r>
              <a:rPr lang="en-US" dirty="0"/>
              <a:t>as </a:t>
            </a:r>
            <a:r>
              <a:rPr lang="en-US" i="1" dirty="0"/>
              <a:t>Outlook </a:t>
            </a:r>
            <a:r>
              <a:rPr lang="en-US" dirty="0"/>
              <a:t>and then creating a branch for each of its possible values.</a:t>
            </a:r>
          </a:p>
          <a:p>
            <a:r>
              <a:rPr lang="en-US" dirty="0"/>
              <a:t>In the case of continuous attributes the test is normally whether the value </a:t>
            </a:r>
            <a:r>
              <a:rPr lang="en-US" dirty="0" smtClean="0"/>
              <a:t>is ‘</a:t>
            </a:r>
            <a:r>
              <a:rPr lang="en-US" dirty="0"/>
              <a:t>less than or equal to’ or ‘greater than’ a given value known as the </a:t>
            </a:r>
            <a:r>
              <a:rPr lang="en-US" i="1" dirty="0"/>
              <a:t>split value</a:t>
            </a:r>
            <a:r>
              <a:rPr lang="en-US" dirty="0" smtClean="0"/>
              <a:t>.</a:t>
            </a:r>
          </a:p>
          <a:p>
            <a:r>
              <a:rPr lang="en-US" dirty="0"/>
              <a:t>The splitting process continues until each branch can be </a:t>
            </a:r>
            <a:r>
              <a:rPr lang="en-US" dirty="0" err="1"/>
              <a:t>labelled</a:t>
            </a:r>
            <a:r>
              <a:rPr lang="en-US" dirty="0"/>
              <a:t> with just </a:t>
            </a:r>
            <a:r>
              <a:rPr lang="en-US" dirty="0" smtClean="0"/>
              <a:t>one classification</a:t>
            </a:r>
            <a:r>
              <a:rPr lang="en-US" dirty="0"/>
              <a:t>.</a:t>
            </a:r>
          </a:p>
        </p:txBody>
      </p:sp>
    </p:spTree>
    <p:extLst>
      <p:ext uri="{BB962C8B-B14F-4D97-AF65-F5344CB8AC3E}">
        <p14:creationId xmlns:p14="http://schemas.microsoft.com/office/powerpoint/2010/main" val="366354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3017</TotalTime>
  <Words>1464</Words>
  <Application>Microsoft Office PowerPoint</Application>
  <PresentationFormat>On-screen Show (4:3)</PresentationFormat>
  <Paragraphs>136</Paragraphs>
  <Slides>25</Slides>
  <Notes>3</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Adjacency</vt:lpstr>
      <vt:lpstr>Data Mining</vt:lpstr>
      <vt:lpstr>PowerPoint Presentation</vt:lpstr>
      <vt:lpstr>Decision Rules</vt:lpstr>
      <vt:lpstr>Decision Tree</vt:lpstr>
      <vt:lpstr>Example</vt:lpstr>
      <vt:lpstr>PowerPoint Presentation</vt:lpstr>
      <vt:lpstr>Decision Rules</vt:lpstr>
      <vt:lpstr>Decision Tree</vt:lpstr>
      <vt:lpstr>Splitting of Attribute Values</vt:lpstr>
      <vt:lpstr>Decision Tree Functions</vt:lpstr>
      <vt:lpstr>Prediction</vt:lpstr>
      <vt:lpstr>Degrees Example</vt:lpstr>
      <vt:lpstr>           Example</vt:lpstr>
      <vt:lpstr>Decision Rules</vt:lpstr>
      <vt:lpstr>Example- Possible Decision Tree</vt:lpstr>
      <vt:lpstr>Disjunctive Normal Form (DNF)</vt:lpstr>
      <vt:lpstr>Data Compression</vt:lpstr>
      <vt:lpstr>Ordering of rules</vt:lpstr>
      <vt:lpstr>Practical use</vt:lpstr>
      <vt:lpstr>Top-Down Induction of Decision Trees  (TDIDT algorithm)`</vt:lpstr>
      <vt:lpstr>Recursive Partitioning</vt:lpstr>
      <vt:lpstr>PowerPoint Presentation</vt:lpstr>
      <vt:lpstr>TDIDT: BASIC ALGORITHM </vt:lpstr>
      <vt:lpstr>Adequacy Condition</vt:lpstr>
      <vt:lpstr>Assignment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tcl</dc:creator>
  <cp:lastModifiedBy>Jay Kumarr</cp:lastModifiedBy>
  <cp:revision>120</cp:revision>
  <dcterms:created xsi:type="dcterms:W3CDTF">2014-09-07T09:53:50Z</dcterms:created>
  <dcterms:modified xsi:type="dcterms:W3CDTF">2016-04-30T14:09:50Z</dcterms:modified>
</cp:coreProperties>
</file>