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61" r:id="rId4"/>
    <p:sldId id="27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8" r:id="rId16"/>
    <p:sldId id="277" r:id="rId17"/>
    <p:sldId id="278" r:id="rId18"/>
    <p:sldId id="279" r:id="rId19"/>
    <p:sldId id="282" r:id="rId20"/>
    <p:sldId id="280" r:id="rId21"/>
    <p:sldId id="281" r:id="rId22"/>
    <p:sldId id="283" r:id="rId23"/>
    <p:sldId id="286" r:id="rId24"/>
    <p:sldId id="287" r:id="rId25"/>
    <p:sldId id="272" r:id="rId26"/>
    <p:sldId id="273" r:id="rId27"/>
    <p:sldId id="274" r:id="rId28"/>
    <p:sldId id="275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26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2540" autoAdjust="0"/>
  </p:normalViewPr>
  <p:slideViewPr>
    <p:cSldViewPr>
      <p:cViewPr varScale="1">
        <p:scale>
          <a:sx n="79" d="100"/>
          <a:sy n="79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89A3-DC29-4721-AFE6-6A86ADC3BC35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AD9-C50E-4971-9E81-F9BB0186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centroid of a cluster will sometimes be one of the points in the cluster,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frequently, as in the above example, it will be an ‘imaginary’ point, not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cluster itself, which we can take as marking its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4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i="1" dirty="0" smtClean="0">
                <a:ea typeface="ＭＳ Ｐゴシック" pitchFamily="34" charset="-128"/>
              </a:rPr>
              <a:t>k</a:t>
            </a:r>
            <a:r>
              <a:rPr lang="en-US" altLang="ja-JP" dirty="0" smtClean="0">
                <a:ea typeface="ＭＳ Ｐゴシック" pitchFamily="34" charset="-128"/>
              </a:rPr>
              <a:t>-modes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results suggest that the best value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probably 3.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the function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 is much less than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2, but only a little better than for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4.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possible that the value of the objective function drops sharply after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7, but even if it does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3 is probably still the best choice.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normally prefer to find a fairly small number of clusters as far as 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1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790C71A-CA1F-45BB-B620-61E1B35B6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42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</a:t>
            </a:r>
          </a:p>
          <a:p>
            <a:r>
              <a:rPr lang="en-GB" sz="3200" dirty="0" smtClean="0"/>
              <a:t>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32" y="38216"/>
            <a:ext cx="4598179" cy="68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dirty="0"/>
              <a:t>Assuming that we are using Euclidean distance or something similar as </a:t>
            </a:r>
            <a:r>
              <a:rPr lang="en-US" dirty="0" smtClean="0"/>
              <a:t>a measure </a:t>
            </a:r>
            <a:r>
              <a:rPr lang="en-US" dirty="0"/>
              <a:t>we can define the centroid of a cluster to be the point for which </a:t>
            </a:r>
            <a:r>
              <a:rPr lang="en-US" dirty="0" smtClean="0"/>
              <a:t>each attribute </a:t>
            </a:r>
            <a:r>
              <a:rPr lang="en-US" dirty="0"/>
              <a:t>value is the average of the values of the corresponding attribute </a:t>
            </a:r>
            <a:r>
              <a:rPr lang="en-US" dirty="0" smtClean="0"/>
              <a:t>for all </a:t>
            </a:r>
            <a:r>
              <a:rPr lang="en-US" dirty="0"/>
              <a:t>the points in the cluster</a:t>
            </a:r>
            <a:r>
              <a:rPr lang="en-US" dirty="0" smtClean="0"/>
              <a:t>.</a:t>
            </a:r>
          </a:p>
          <a:p>
            <a:r>
              <a:rPr lang="en-US" dirty="0"/>
              <a:t>So the centroid of the four points (with 6 attributes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w</a:t>
            </a:r>
            <a:r>
              <a:rPr lang="en-US" dirty="0" smtClean="0"/>
              <a:t>ould be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799"/>
            <a:ext cx="6934200" cy="163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781675"/>
            <a:ext cx="6934201" cy="53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</a:t>
            </a: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48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most commonly used: </a:t>
            </a:r>
            <a:endParaRPr lang="en-US" sz="2400" dirty="0" smtClean="0"/>
          </a:p>
          <a:p>
            <a:pPr lvl="1"/>
            <a:r>
              <a:rPr lang="en-US" sz="2400" i="1" dirty="0" smtClean="0"/>
              <a:t>k-means </a:t>
            </a:r>
            <a:r>
              <a:rPr lang="en-US" sz="2400" i="1" dirty="0"/>
              <a:t>clustering </a:t>
            </a:r>
            <a:endParaRPr lang="en-US" sz="2400" dirty="0"/>
          </a:p>
          <a:p>
            <a:pPr lvl="1"/>
            <a:r>
              <a:rPr lang="en-US" sz="2400" i="1" dirty="0" smtClean="0"/>
              <a:t>hierarchical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61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start by deciding how many clusters </a:t>
            </a:r>
            <a:r>
              <a:rPr lang="en-US" dirty="0" err="1" smtClean="0"/>
              <a:t>wewould</a:t>
            </a:r>
            <a:r>
              <a:rPr lang="en-US" dirty="0" smtClean="0"/>
              <a:t> </a:t>
            </a:r>
            <a:r>
              <a:rPr lang="en-US" dirty="0"/>
              <a:t>like to form from our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call this value </a:t>
            </a:r>
            <a:r>
              <a:rPr lang="en-US" i="1" dirty="0" smtClean="0"/>
              <a:t>k</a:t>
            </a:r>
            <a:r>
              <a:rPr lang="en-US" dirty="0" smtClean="0"/>
              <a:t>, such </a:t>
            </a:r>
            <a:r>
              <a:rPr lang="en-US" dirty="0"/>
              <a:t>as 2, 3, 4 or 5, but may be larger</a:t>
            </a:r>
            <a:r>
              <a:rPr lang="en-US" dirty="0" smtClean="0"/>
              <a:t>.</a:t>
            </a:r>
          </a:p>
          <a:p>
            <a:r>
              <a:rPr lang="en-US" dirty="0"/>
              <a:t>We next select </a:t>
            </a:r>
            <a:r>
              <a:rPr lang="en-US" i="1" dirty="0"/>
              <a:t>k </a:t>
            </a:r>
            <a:r>
              <a:rPr lang="en-US" dirty="0"/>
              <a:t>points (generally corresponding to the location of </a:t>
            </a:r>
            <a:r>
              <a:rPr lang="en-US" i="1" dirty="0"/>
              <a:t>k </a:t>
            </a:r>
            <a:r>
              <a:rPr lang="en-US" dirty="0"/>
              <a:t>of </a:t>
            </a:r>
            <a:r>
              <a:rPr lang="en-US" dirty="0" smtClean="0"/>
              <a:t>the objects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treated as the centroids of </a:t>
            </a:r>
            <a:r>
              <a:rPr lang="en-US" i="1" dirty="0"/>
              <a:t>k </a:t>
            </a:r>
            <a:r>
              <a:rPr lang="en-US" dirty="0"/>
              <a:t>clusters, or to be more </a:t>
            </a:r>
            <a:r>
              <a:rPr lang="en-US" dirty="0" smtClean="0"/>
              <a:t>precise as </a:t>
            </a:r>
            <a:r>
              <a:rPr lang="en-US" dirty="0"/>
              <a:t>the centroids of </a:t>
            </a:r>
            <a:r>
              <a:rPr lang="en-US" i="1" dirty="0"/>
              <a:t>k </a:t>
            </a:r>
            <a:r>
              <a:rPr lang="en-US" dirty="0"/>
              <a:t>potential clusters, which at present have no members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</a:t>
            </a:r>
            <a:r>
              <a:rPr lang="en-US" dirty="0"/>
              <a:t>select these points in any way we wish, but the method may work </a:t>
            </a:r>
            <a:r>
              <a:rPr lang="en-US" dirty="0" smtClean="0"/>
              <a:t>better if </a:t>
            </a:r>
            <a:r>
              <a:rPr lang="en-US" dirty="0"/>
              <a:t>we pick </a:t>
            </a:r>
            <a:r>
              <a:rPr lang="en-US" i="1" dirty="0"/>
              <a:t>k </a:t>
            </a:r>
            <a:r>
              <a:rPr lang="en-US" dirty="0"/>
              <a:t>initial points that are fairly far apart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assign each of the points one by one to the cluster which has the nearest centroid.</a:t>
            </a:r>
          </a:p>
          <a:p>
            <a:r>
              <a:rPr lang="en-US" dirty="0"/>
              <a:t>When all the objects have been assigned we will have </a:t>
            </a:r>
            <a:r>
              <a:rPr lang="en-US" i="1" dirty="0"/>
              <a:t>k </a:t>
            </a:r>
            <a:r>
              <a:rPr lang="en-US" dirty="0"/>
              <a:t>clusters based on the original </a:t>
            </a:r>
            <a:r>
              <a:rPr lang="en-US" i="1" dirty="0"/>
              <a:t>k </a:t>
            </a:r>
            <a:r>
              <a:rPr lang="en-US" dirty="0"/>
              <a:t>centroids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‘centroids’ will no longer be the true centroids of </a:t>
            </a:r>
            <a:r>
              <a:rPr lang="en-US" dirty="0" smtClean="0"/>
              <a:t>the clusters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we recalculate the centroids of the clusters, and then repeat </a:t>
            </a:r>
            <a:r>
              <a:rPr lang="en-US" dirty="0" smtClean="0"/>
              <a:t>the </a:t>
            </a:r>
            <a:r>
              <a:rPr lang="en-US" dirty="0"/>
              <a:t>previous steps, assigning each object to the cluster with the nearest </a:t>
            </a:r>
            <a:r>
              <a:rPr lang="en-US" dirty="0" smtClean="0"/>
              <a:t>centroid etc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476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1. Choose a value of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2. Select </a:t>
            </a:r>
            <a:r>
              <a:rPr lang="en-US" i="1" dirty="0"/>
              <a:t>k </a:t>
            </a:r>
            <a:r>
              <a:rPr lang="en-US" dirty="0"/>
              <a:t>objects in an arbitrary fashion. Use these as the initial set of </a:t>
            </a:r>
            <a:r>
              <a:rPr lang="en-US" i="1" dirty="0" smtClean="0"/>
              <a:t>k </a:t>
            </a:r>
            <a:r>
              <a:rPr lang="en-US" dirty="0" smtClean="0"/>
              <a:t>centroids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3. Assign each of the objects to the cluster for which it is nearest to </a:t>
            </a:r>
            <a:r>
              <a:rPr lang="en-US" dirty="0" smtClean="0"/>
              <a:t>the centroid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4. Recalculate the centroids of the </a:t>
            </a:r>
            <a:r>
              <a:rPr lang="en-US" i="1" dirty="0"/>
              <a:t>k </a:t>
            </a:r>
            <a:r>
              <a:rPr lang="en-US" dirty="0"/>
              <a:t>clusters.</a:t>
            </a:r>
          </a:p>
          <a:p>
            <a:pPr marL="114300" indent="0">
              <a:buNone/>
            </a:pPr>
            <a:r>
              <a:rPr lang="en-US" dirty="0"/>
              <a:t>5. Repeat steps 3 and 4 until the centroids no longer move.</a:t>
            </a:r>
          </a:p>
        </p:txBody>
      </p:sp>
    </p:spTree>
    <p:extLst>
      <p:ext uri="{BB962C8B-B14F-4D97-AF65-F5344CB8AC3E}">
        <p14:creationId xmlns:p14="http://schemas.microsoft.com/office/powerpoint/2010/main" val="15850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measure the quality of a set of clusters using the value of an </a:t>
            </a:r>
            <a:r>
              <a:rPr lang="en-US" i="1" dirty="0" smtClean="0"/>
              <a:t>objective function </a:t>
            </a:r>
          </a:p>
          <a:p>
            <a:r>
              <a:rPr lang="en-US" dirty="0" smtClean="0"/>
              <a:t>Which </a:t>
            </a:r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/>
              <a:t>take to be the sum of the squares of the distances </a:t>
            </a:r>
            <a:r>
              <a:rPr lang="en-US" dirty="0" smtClean="0"/>
              <a:t>of each </a:t>
            </a:r>
            <a:r>
              <a:rPr lang="en-US" dirty="0"/>
              <a:t>point from the centroid of the cluster to which it is assigned. </a:t>
            </a:r>
            <a:endParaRPr lang="en-US" dirty="0" smtClean="0"/>
          </a:p>
          <a:p>
            <a:r>
              <a:rPr lang="en-US" dirty="0" smtClean="0"/>
              <a:t>We would like </a:t>
            </a:r>
            <a:r>
              <a:rPr lang="en-US" dirty="0"/>
              <a:t>the value of this function to be as small as possible.</a:t>
            </a:r>
          </a:p>
        </p:txBody>
      </p:sp>
    </p:spTree>
    <p:extLst>
      <p:ext uri="{BB962C8B-B14F-4D97-AF65-F5344CB8AC3E}">
        <p14:creationId xmlns:p14="http://schemas.microsoft.com/office/powerpoint/2010/main" val="1013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Strengths of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Simple</a:t>
            </a:r>
            <a:r>
              <a:rPr lang="en-US" sz="2200" dirty="0"/>
              <a:t>: easy to understand and to implement</a:t>
            </a:r>
          </a:p>
          <a:p>
            <a:pPr lvl="1"/>
            <a:r>
              <a:rPr lang="en-US" sz="2200" dirty="0"/>
              <a:t>Efficient: </a:t>
            </a:r>
            <a:r>
              <a:rPr lang="en-US" altLang="ja-JP" sz="2200" dirty="0">
                <a:ea typeface="ＭＳ Ｐゴシック" pitchFamily="34" charset="-128"/>
              </a:rPr>
              <a:t>Time complexity: </a:t>
            </a:r>
            <a:r>
              <a:rPr lang="en-US" altLang="ja-JP" sz="2200" i="1" dirty="0">
                <a:ea typeface="ＭＳ Ｐゴシック" pitchFamily="34" charset="-128"/>
              </a:rPr>
              <a:t>O</a:t>
            </a:r>
            <a:r>
              <a:rPr lang="en-US" altLang="ja-JP" sz="2200" dirty="0">
                <a:ea typeface="ＭＳ Ｐゴシック" pitchFamily="34" charset="-128"/>
              </a:rPr>
              <a:t>(</a:t>
            </a:r>
            <a:r>
              <a:rPr lang="en-US" altLang="ja-JP" sz="2200" i="1" dirty="0" err="1">
                <a:ea typeface="ＭＳ Ｐゴシック" pitchFamily="34" charset="-128"/>
              </a:rPr>
              <a:t>tkn</a:t>
            </a:r>
            <a:r>
              <a:rPr lang="en-US" altLang="ja-JP" sz="2200" dirty="0">
                <a:ea typeface="ＭＳ Ｐゴシック" pitchFamily="34" charset="-128"/>
              </a:rPr>
              <a:t>),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 dirty="0">
                <a:ea typeface="ＭＳ Ｐゴシック" pitchFamily="34" charset="-128"/>
              </a:rPr>
              <a:t>	where </a:t>
            </a:r>
            <a:r>
              <a:rPr lang="en-US" altLang="ja-JP" sz="2200" i="1" dirty="0">
                <a:ea typeface="ＭＳ Ｐゴシック" pitchFamily="34" charset="-128"/>
              </a:rPr>
              <a:t>n</a:t>
            </a:r>
            <a:r>
              <a:rPr lang="en-US" altLang="ja-JP" sz="2200" dirty="0">
                <a:ea typeface="ＭＳ Ｐゴシック" pitchFamily="34" charset="-128"/>
              </a:rPr>
              <a:t> is the number of data points,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 dirty="0">
                <a:ea typeface="ＭＳ Ｐゴシック" pitchFamily="34" charset="-128"/>
              </a:rPr>
              <a:t>	</a:t>
            </a:r>
            <a:r>
              <a:rPr lang="en-US" altLang="ja-JP" sz="2200" i="1" dirty="0">
                <a:ea typeface="ＭＳ Ｐゴシック" pitchFamily="34" charset="-128"/>
              </a:rPr>
              <a:t>k</a:t>
            </a:r>
            <a:r>
              <a:rPr lang="en-US" altLang="ja-JP" sz="2200" dirty="0">
                <a:ea typeface="ＭＳ Ｐゴシック" pitchFamily="34" charset="-128"/>
              </a:rPr>
              <a:t> is the number of clusters, and </a:t>
            </a:r>
          </a:p>
          <a:p>
            <a:pPr lvl="1">
              <a:buFont typeface="Wingdings" pitchFamily="2" charset="2"/>
              <a:buNone/>
            </a:pPr>
            <a:r>
              <a:rPr lang="en-US" altLang="ja-JP" sz="2200" dirty="0">
                <a:ea typeface="ＭＳ Ｐゴシック" pitchFamily="34" charset="-128"/>
              </a:rPr>
              <a:t>	</a:t>
            </a:r>
            <a:r>
              <a:rPr lang="en-US" altLang="ja-JP" sz="2200" i="1" dirty="0">
                <a:ea typeface="ＭＳ Ｐゴシック" pitchFamily="34" charset="-128"/>
              </a:rPr>
              <a:t>t </a:t>
            </a:r>
            <a:r>
              <a:rPr lang="en-US" altLang="ja-JP" sz="2200" dirty="0">
                <a:ea typeface="ＭＳ Ｐゴシック" pitchFamily="34" charset="-128"/>
              </a:rPr>
              <a:t>is the number of iterations.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Since both </a:t>
            </a:r>
            <a:r>
              <a:rPr lang="en-US" altLang="ja-JP" sz="2200" i="1" dirty="0">
                <a:ea typeface="ＭＳ Ｐゴシック" pitchFamily="34" charset="-128"/>
              </a:rPr>
              <a:t>k</a:t>
            </a:r>
            <a:r>
              <a:rPr lang="en-US" altLang="ja-JP" sz="2200" dirty="0">
                <a:ea typeface="ＭＳ Ｐゴシック" pitchFamily="34" charset="-128"/>
              </a:rPr>
              <a:t> and </a:t>
            </a:r>
            <a:r>
              <a:rPr lang="en-US" altLang="ja-JP" sz="2200" i="1" dirty="0">
                <a:ea typeface="ＭＳ Ｐゴシック" pitchFamily="34" charset="-128"/>
              </a:rPr>
              <a:t>t</a:t>
            </a:r>
            <a:r>
              <a:rPr lang="en-US" altLang="ja-JP" sz="2200" dirty="0">
                <a:ea typeface="ＭＳ Ｐゴシック" pitchFamily="34" charset="-128"/>
              </a:rPr>
              <a:t> are small. </a:t>
            </a:r>
            <a:r>
              <a:rPr lang="en-US" altLang="ja-JP" sz="2200" i="1" dirty="0">
                <a:ea typeface="ＭＳ Ｐゴシック" pitchFamily="34" charset="-128"/>
              </a:rPr>
              <a:t>k</a:t>
            </a:r>
            <a:r>
              <a:rPr lang="en-US" altLang="ja-JP" sz="2200" dirty="0">
                <a:ea typeface="ＭＳ Ｐゴシック" pitchFamily="34" charset="-128"/>
              </a:rPr>
              <a:t>-means is considered a linear algorithm.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8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6800"/>
          </a:xfrm>
        </p:spPr>
        <p:txBody>
          <a:bodyPr>
            <a:noAutofit/>
          </a:bodyPr>
          <a:lstStyle/>
          <a:p>
            <a:r>
              <a:rPr lang="en-US" altLang="ja-JP" sz="2400" dirty="0">
                <a:ea typeface="ＭＳ Ｐゴシック" pitchFamily="34" charset="-128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ea typeface="ＭＳ Ｐゴシック" pitchFamily="34" charset="-128"/>
              </a:rPr>
              <a:t>mean</a:t>
            </a:r>
            <a:r>
              <a:rPr lang="en-US" altLang="ja-JP" sz="2400" dirty="0">
                <a:ea typeface="ＭＳ Ｐゴシック" pitchFamily="34" charset="-128"/>
              </a:rPr>
              <a:t> is defined. </a:t>
            </a:r>
          </a:p>
          <a:p>
            <a:pPr lvl="1"/>
            <a:r>
              <a:rPr lang="en-US" sz="2400" dirty="0"/>
              <a:t>For categorical data, </a:t>
            </a:r>
            <a:r>
              <a:rPr lang="en-US" sz="2400" i="1" dirty="0"/>
              <a:t>k</a:t>
            </a:r>
            <a:r>
              <a:rPr lang="en-US" sz="2400" dirty="0"/>
              <a:t>-mode - the centroid is represented by most frequent values. </a:t>
            </a:r>
          </a:p>
          <a:p>
            <a:r>
              <a:rPr lang="en-US" sz="2400" dirty="0"/>
              <a:t>The user needs to specify </a:t>
            </a:r>
            <a:r>
              <a:rPr lang="en-US" sz="2400" i="1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.</a:t>
            </a:r>
          </a:p>
          <a:p>
            <a:r>
              <a:rPr lang="en-US" altLang="ja-JP" sz="2400" dirty="0">
                <a:ea typeface="ＭＳ Ｐゴシック" pitchFamily="34" charset="-128"/>
              </a:rPr>
              <a:t>The algorithm is sensitive to </a:t>
            </a:r>
            <a:r>
              <a:rPr lang="en-US" altLang="ja-JP" sz="2400" b="1" dirty="0">
                <a:solidFill>
                  <a:srgbClr val="FF0000"/>
                </a:solidFill>
                <a:ea typeface="ＭＳ Ｐゴシック" pitchFamily="34" charset="-128"/>
              </a:rPr>
              <a:t>outliers</a:t>
            </a:r>
          </a:p>
          <a:p>
            <a:pPr lvl="1"/>
            <a:r>
              <a:rPr lang="en-US" altLang="ja-JP" sz="2400" dirty="0">
                <a:ea typeface="ＭＳ Ｐゴシック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 sz="2400" dirty="0">
                <a:ea typeface="ＭＳ Ｐゴシック" pitchFamily="34" charset="-128"/>
              </a:rPr>
              <a:t>Outliers could be errors in the data recording or some special data points with very different values.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6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82725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Weaknesses of k-means: To deal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600" dirty="0">
                <a:ea typeface="ＭＳ Ｐゴシック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sz="2200" dirty="0"/>
              <a:t>Assign the rest of the data points to the clusters by distance or similarity comparison, or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dirty="0" smtClean="0"/>
              <a:t>Clustering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248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Adapted from </a:t>
            </a:r>
            <a:r>
              <a:rPr lang="en-US" dirty="0"/>
              <a:t>Web Data Mining. Bing Liu</a:t>
            </a:r>
          </a:p>
        </p:txBody>
      </p:sp>
    </p:spTree>
    <p:extLst>
      <p:ext uri="{BB962C8B-B14F-4D97-AF65-F5344CB8AC3E}">
        <p14:creationId xmlns:p14="http://schemas.microsoft.com/office/powerpoint/2010/main" val="39304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4800600"/>
          </a:xfrm>
        </p:spPr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ea typeface="ＭＳ Ｐゴシック" pitchFamily="34" charset="-128"/>
              </a:rPr>
              <a:t>initial seeds</a:t>
            </a:r>
            <a:r>
              <a:rPr lang="en-US" altLang="ja-JP" sz="2400" dirty="0">
                <a:ea typeface="ＭＳ Ｐゴシック" pitchFamily="34" charset="-128"/>
              </a:rPr>
              <a:t>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95462"/>
            <a:ext cx="7486650" cy="484765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09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105400"/>
          </a:xfrm>
        </p:spPr>
        <p:txBody>
          <a:bodyPr/>
          <a:lstStyle/>
          <a:p>
            <a:r>
              <a:rPr lang="en-US" sz="2400" dirty="0"/>
              <a:t>If we use </a:t>
            </a:r>
            <a:r>
              <a:rPr lang="en-US" sz="2400" dirty="0">
                <a:solidFill>
                  <a:srgbClr val="FF0000"/>
                </a:solidFill>
              </a:rPr>
              <a:t>different seeds</a:t>
            </a:r>
            <a:r>
              <a:rPr lang="en-US" sz="2400" dirty="0"/>
              <a:t>: good results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00213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8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>
                <a:ea typeface="ＭＳ Ｐゴシック" pitchFamily="34" charset="-128"/>
              </a:rPr>
              <a:t>The </a:t>
            </a:r>
            <a:r>
              <a:rPr lang="en-US" altLang="ja-JP" sz="2400" i="1" dirty="0">
                <a:ea typeface="ＭＳ Ｐゴシック" pitchFamily="34" charset="-128"/>
              </a:rPr>
              <a:t>k</a:t>
            </a:r>
            <a:r>
              <a:rPr lang="en-US" altLang="ja-JP" sz="2400" dirty="0">
                <a:ea typeface="ＭＳ Ｐゴシック" pitchFamily="34" charset="-128"/>
              </a:rPr>
              <a:t>-means algorithm is not suitable for discovering clusters that are not hyper-ellipsoids (or hyper-spheres).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2667000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6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1143000"/>
          </a:xfrm>
        </p:spPr>
        <p:txBody>
          <a:bodyPr/>
          <a:lstStyle/>
          <a:p>
            <a:r>
              <a:rPr lang="en-US" altLang="ja-JP" sz="4000" dirty="0">
                <a:ea typeface="ＭＳ Ｐゴシック" pitchFamily="34" charset="-128"/>
              </a:rPr>
              <a:t>Common ways to represent clusters </a:t>
            </a:r>
            <a:endParaRPr lang="en-US" sz="4000" dirty="0"/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3488"/>
            <a:ext cx="8229600" cy="4897437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  <a:ea typeface="ＭＳ Ｐゴシック" pitchFamily="34" charset="-128"/>
              </a:rPr>
              <a:t>Use the centroid of each cluster to represent the cluster</a:t>
            </a:r>
            <a:r>
              <a:rPr lang="en-US" altLang="ja-JP" sz="2800" dirty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compute the radius and </a:t>
            </a: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standard deviation of the cluster to determine its spread in each dimension</a:t>
            </a:r>
          </a:p>
          <a:p>
            <a:pPr lvl="1"/>
            <a:endParaRPr lang="en-US" altLang="ja-JP" sz="2800" dirty="0">
              <a:ea typeface="ＭＳ Ｐゴシック" pitchFamily="34" charset="-128"/>
            </a:endParaRP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The centroid representation alone works well if the clusters are of the hyper-spherical shape.</a:t>
            </a:r>
          </a:p>
          <a:p>
            <a:pPr lvl="1"/>
            <a:r>
              <a:rPr lang="en-US" altLang="ja-JP" sz="2800" dirty="0">
                <a:ea typeface="ＭＳ Ｐゴシック" pitchFamily="34" charset="-128"/>
              </a:rPr>
              <a:t>If clusters are elongated or are of other shapes, centroids are not sufficient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128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46B887-8926-411B-97BE-D53700E2BFA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classification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4244975" cy="4649788"/>
          </a:xfrm>
        </p:spPr>
        <p:txBody>
          <a:bodyPr/>
          <a:lstStyle/>
          <a:p>
            <a:r>
              <a:rPr lang="en-US" altLang="ja-JP" sz="2600" dirty="0">
                <a:ea typeface="ＭＳ Ｐゴシック" pitchFamily="34" charset="-128"/>
              </a:rPr>
              <a:t>All the data points in a cluster are regarded to have the same class label, e.g., the cluster ID. </a:t>
            </a:r>
          </a:p>
          <a:p>
            <a:pPr lvl="1"/>
            <a:r>
              <a:rPr lang="en-US" altLang="ja-JP" sz="2200" dirty="0">
                <a:ea typeface="ＭＳ Ｐゴシック" pitchFamily="34" charset="-128"/>
              </a:rPr>
              <a:t>run a supervised learning algorithm on the data to find a classification model. </a:t>
            </a:r>
            <a:endParaRPr lang="en-US" sz="2200" dirty="0"/>
          </a:p>
        </p:txBody>
      </p:sp>
      <p:pic>
        <p:nvPicPr>
          <p:cNvPr id="79565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48175" y="1268413"/>
            <a:ext cx="4391025" cy="29987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95654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6563" y="4406900"/>
            <a:ext cx="4573587" cy="15065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1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3886200" cy="4267200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llustrate </a:t>
            </a:r>
            <a:r>
              <a:rPr lang="en-US" dirty="0"/>
              <a:t>the </a:t>
            </a:r>
            <a:r>
              <a:rPr lang="en-US" i="1" dirty="0"/>
              <a:t>k</a:t>
            </a:r>
            <a:r>
              <a:rPr lang="en-US" dirty="0"/>
              <a:t>-means algorithm by using it to cluster the 16 </a:t>
            </a:r>
            <a:r>
              <a:rPr lang="en-US" dirty="0" smtClean="0"/>
              <a:t>objects with </a:t>
            </a:r>
            <a:r>
              <a:rPr lang="en-US" dirty="0"/>
              <a:t>two attributes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that are </a:t>
            </a:r>
            <a:r>
              <a:rPr lang="en-US" dirty="0" smtClean="0"/>
              <a:t>listed =&gt;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"/>
            <a:ext cx="3200400" cy="657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31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16 points corresponding to these objects are shown </a:t>
            </a:r>
            <a:r>
              <a:rPr lang="en-US" dirty="0" smtClean="0"/>
              <a:t>diagrammatically </a:t>
            </a:r>
          </a:p>
          <a:p>
            <a:r>
              <a:rPr lang="en-US" dirty="0" smtClean="0"/>
              <a:t>The </a:t>
            </a:r>
            <a:r>
              <a:rPr lang="en-US" dirty="0"/>
              <a:t>horizontal and vertical axes correspond to attributes </a:t>
            </a:r>
            <a:r>
              <a:rPr lang="en-US" i="1" dirty="0"/>
              <a:t>x </a:t>
            </a:r>
            <a:r>
              <a:rPr lang="en-US" dirty="0" smtClean="0"/>
              <a:t>and </a:t>
            </a:r>
            <a:r>
              <a:rPr lang="en-US" i="1" dirty="0" smtClean="0"/>
              <a:t>y</a:t>
            </a:r>
            <a:r>
              <a:rPr lang="en-US" dirty="0"/>
              <a:t>, respectively.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48025"/>
            <a:ext cx="58007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Centroids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14600"/>
          </a:xfrm>
        </p:spPr>
        <p:txBody>
          <a:bodyPr/>
          <a:lstStyle/>
          <a:p>
            <a:r>
              <a:rPr lang="en-US" dirty="0"/>
              <a:t>Three of the points shown in Figure </a:t>
            </a:r>
            <a:r>
              <a:rPr lang="en-US" dirty="0" smtClean="0"/>
              <a:t>have </a:t>
            </a:r>
            <a:r>
              <a:rPr lang="en-US" dirty="0"/>
              <a:t>been surrounded by </a:t>
            </a:r>
            <a:r>
              <a:rPr lang="en-US" dirty="0" smtClean="0"/>
              <a:t>small circles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assume that we have chosen </a:t>
            </a:r>
            <a:r>
              <a:rPr lang="en-US" i="1" dirty="0"/>
              <a:t>k </a:t>
            </a:r>
            <a:r>
              <a:rPr lang="en-US" dirty="0"/>
              <a:t>= 3 and that these three </a:t>
            </a:r>
            <a:r>
              <a:rPr lang="en-US" dirty="0" smtClean="0"/>
              <a:t>points have </a:t>
            </a:r>
            <a:r>
              <a:rPr lang="en-US" dirty="0"/>
              <a:t>been selected to be the locations of the initial three centroids. </a:t>
            </a:r>
            <a:endParaRPr lang="en-US" dirty="0" smtClean="0"/>
          </a:p>
          <a:p>
            <a:r>
              <a:rPr lang="en-US" dirty="0" smtClean="0"/>
              <a:t>This initial (</a:t>
            </a:r>
            <a:r>
              <a:rPr lang="en-US" dirty="0"/>
              <a:t>fairly arbitrary) choice is shown </a:t>
            </a:r>
            <a:r>
              <a:rPr lang="en-US" dirty="0" smtClean="0"/>
              <a:t>below.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692" y="4080794"/>
            <a:ext cx="3416508" cy="201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3400"/>
            <a:ext cx="5001846" cy="609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81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14629"/>
            <a:ext cx="6781800" cy="393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6994"/>
            <a:ext cx="3416508" cy="201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0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2600" dirty="0" smtClean="0">
                <a:ea typeface="ＭＳ Ｐゴシック" pitchFamily="34" charset="-128"/>
              </a:rPr>
              <a:t>Clustering </a:t>
            </a:r>
            <a:r>
              <a:rPr lang="en-US" altLang="ja-JP" sz="2600" dirty="0">
                <a:ea typeface="ＭＳ Ｐゴシック" pitchFamily="34" charset="-128"/>
              </a:rPr>
              <a:t>is a technique for finding </a:t>
            </a:r>
            <a:r>
              <a:rPr lang="en-US" altLang="ja-JP" sz="2600" dirty="0">
                <a:solidFill>
                  <a:srgbClr val="FF0000"/>
                </a:solidFill>
                <a:ea typeface="ＭＳ Ｐゴシック" pitchFamily="34" charset="-128"/>
              </a:rPr>
              <a:t>similarity groups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itchFamily="34" charset="-128"/>
              </a:rPr>
              <a:t>clusters</a:t>
            </a:r>
            <a:r>
              <a:rPr lang="en-US" altLang="ja-JP" sz="2600" dirty="0">
                <a:ea typeface="ＭＳ Ｐゴシック" pitchFamily="34" charset="-128"/>
              </a:rPr>
              <a:t>. I.e.,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ja-JP" sz="2200" dirty="0">
                <a:ea typeface="ＭＳ Ｐゴシック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>
              <a:lnSpc>
                <a:spcPct val="90000"/>
              </a:lnSpc>
            </a:pPr>
            <a:r>
              <a:rPr lang="en-US" altLang="ja-JP" sz="2600" dirty="0">
                <a:ea typeface="ＭＳ Ｐゴシック" pitchFamily="34" charset="-128"/>
              </a:rPr>
              <a:t>Clustering is often called an </a:t>
            </a:r>
            <a:r>
              <a:rPr lang="en-US" altLang="ja-JP" sz="2600" b="1" dirty="0">
                <a:solidFill>
                  <a:srgbClr val="3333CC"/>
                </a:solidFill>
                <a:ea typeface="ＭＳ Ｐゴシック" pitchFamily="34" charset="-128"/>
              </a:rPr>
              <a:t>unsupervised learning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task</a:t>
            </a:r>
            <a:r>
              <a:rPr lang="en-US" altLang="ja-JP" sz="2600" b="1" dirty="0">
                <a:ea typeface="ＭＳ Ｐゴシック" pitchFamily="34" charset="-128"/>
              </a:rPr>
              <a:t> </a:t>
            </a:r>
            <a:r>
              <a:rPr lang="en-US" altLang="ja-JP" sz="2600" dirty="0">
                <a:ea typeface="ＭＳ Ｐゴシック" pitchFamily="34" charset="-128"/>
              </a:rPr>
              <a:t>as no class values denoting an </a:t>
            </a:r>
            <a:r>
              <a:rPr lang="en-US" altLang="ja-JP" sz="2600" i="1" dirty="0">
                <a:ea typeface="ＭＳ Ｐゴシック" pitchFamily="34" charset="-128"/>
              </a:rPr>
              <a:t>a priori</a:t>
            </a:r>
            <a:r>
              <a:rPr lang="en-US" altLang="ja-JP" sz="2600" dirty="0">
                <a:ea typeface="ＭＳ Ｐゴシック" pitchFamily="34" charset="-128"/>
              </a:rPr>
              <a:t> grouping of the data instances are given, which is the case in supervised learning. </a:t>
            </a:r>
            <a:r>
              <a:rPr lang="en-US" altLang="ja-JP" sz="2600" dirty="0" smtClean="0">
                <a:ea typeface="ＭＳ Ｐゴシック" pitchFamily="34" charset="-128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2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590314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231" y="2514600"/>
            <a:ext cx="714354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0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" y="99934"/>
            <a:ext cx="9110720" cy="198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1915"/>
            <a:ext cx="7696200" cy="430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5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800600"/>
          </a:xfrm>
        </p:spPr>
        <p:txBody>
          <a:bodyPr/>
          <a:lstStyle/>
          <a:p>
            <a:r>
              <a:rPr lang="en-US" dirty="0"/>
              <a:t>If we imagine choosing </a:t>
            </a:r>
            <a:r>
              <a:rPr lang="en-US" i="1" dirty="0"/>
              <a:t>k </a:t>
            </a:r>
            <a:r>
              <a:rPr lang="en-US" dirty="0"/>
              <a:t>= 1, i.e. all the objects are in a single cluster, </a:t>
            </a:r>
            <a:r>
              <a:rPr lang="en-US" dirty="0" smtClean="0"/>
              <a:t>with the </a:t>
            </a:r>
            <a:r>
              <a:rPr lang="en-US" dirty="0"/>
              <a:t>initial centroid selected in a random way (a very poor idea), the value </a:t>
            </a:r>
            <a:r>
              <a:rPr lang="en-US" dirty="0" smtClean="0"/>
              <a:t>of the </a:t>
            </a:r>
            <a:r>
              <a:rPr lang="en-US" dirty="0"/>
              <a:t>objective function is likely to be large.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then try </a:t>
            </a:r>
            <a:r>
              <a:rPr lang="en-US" i="1" dirty="0"/>
              <a:t>k </a:t>
            </a:r>
            <a:r>
              <a:rPr lang="en-US" dirty="0"/>
              <a:t>= 2, </a:t>
            </a:r>
            <a:r>
              <a:rPr lang="en-US" i="1" dirty="0"/>
              <a:t>k </a:t>
            </a:r>
            <a:r>
              <a:rPr lang="en-US" dirty="0"/>
              <a:t>= 3 </a:t>
            </a:r>
            <a:r>
              <a:rPr lang="en-US" dirty="0" smtClean="0"/>
              <a:t>and </a:t>
            </a:r>
            <a:r>
              <a:rPr lang="en-US" i="1" dirty="0" smtClean="0"/>
              <a:t>k </a:t>
            </a:r>
            <a:r>
              <a:rPr lang="en-US" dirty="0"/>
              <a:t>= 4, each time experimenting with a different choice of the initial </a:t>
            </a:r>
            <a:r>
              <a:rPr lang="en-US" dirty="0" smtClean="0"/>
              <a:t>centroids and </a:t>
            </a:r>
            <a:r>
              <a:rPr lang="en-US" dirty="0"/>
              <a:t>choosing the set of clusters with the smallest value. </a:t>
            </a: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33" y="1590674"/>
            <a:ext cx="387768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8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hierarchical clustering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Agglomerative (bottom up) clustering</a:t>
            </a:r>
            <a:r>
              <a:rPr lang="en-US" altLang="zh-CN" sz="2600" dirty="0">
                <a:ea typeface="宋体" pitchFamily="2" charset="-122"/>
              </a:rPr>
              <a:t>: It builds the </a:t>
            </a:r>
            <a:r>
              <a:rPr lang="en-US" altLang="zh-CN" sz="2600" dirty="0" err="1">
                <a:ea typeface="宋体" pitchFamily="2" charset="-122"/>
              </a:rPr>
              <a:t>dendrogram</a:t>
            </a:r>
            <a:r>
              <a:rPr lang="en-US" altLang="zh-CN" sz="2600" dirty="0">
                <a:ea typeface="宋体" pitchFamily="2" charset="-122"/>
              </a:rPr>
              <a:t> (tree) from the bottom level, and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merges the most similar (or nearest) pair of clusters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stops when all the data points are merged into a single cluster (i.e., the root cluster). </a:t>
            </a:r>
            <a:endParaRPr lang="en-US" altLang="zh-CN" sz="2200" b="1" dirty="0">
              <a:ea typeface="宋体" pitchFamily="2" charset="-122"/>
            </a:endParaRPr>
          </a:p>
          <a:p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</a:rPr>
              <a:t>Divisive (top down) clustering</a:t>
            </a:r>
            <a:r>
              <a:rPr lang="en-US" altLang="zh-CN" sz="2600" dirty="0">
                <a:ea typeface="宋体" pitchFamily="2" charset="-122"/>
              </a:rPr>
              <a:t>: It starts with all data points in one cluster, the root.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Splits the root into a set of child clusters. Each child cluster is recursively divided further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stops when only singleton clusters of individual data points remain, i.e., each cluster with only a single point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47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Agglomerative clustering </a:t>
            </a:r>
            <a:endParaRPr lang="en-US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start with each object in a cluster of its own and then repeatedly </a:t>
            </a:r>
            <a:r>
              <a:rPr lang="en-US" dirty="0" smtClean="0"/>
              <a:t>merge the </a:t>
            </a:r>
            <a:r>
              <a:rPr lang="en-US" dirty="0"/>
              <a:t>closest pair of clusters until we end up with just one cluster </a:t>
            </a:r>
            <a:r>
              <a:rPr lang="en-US" dirty="0" smtClean="0"/>
              <a:t>containing everything.</a:t>
            </a:r>
          </a:p>
          <a:p>
            <a:endParaRPr lang="en-US" dirty="0">
              <a:ea typeface="宋体" pitchFamily="2" charset="-122"/>
            </a:endParaRPr>
          </a:p>
          <a:p>
            <a:pPr marL="114300" indent="0">
              <a:buNone/>
            </a:pPr>
            <a:r>
              <a:rPr lang="en-US" dirty="0"/>
              <a:t>1. Assign each object to its own single-object cluster. Calculate the </a:t>
            </a:r>
            <a:r>
              <a:rPr lang="en-US" dirty="0" smtClean="0"/>
              <a:t>distance between </a:t>
            </a:r>
            <a:r>
              <a:rPr lang="en-US" dirty="0"/>
              <a:t>each pair of clusters.</a:t>
            </a:r>
          </a:p>
          <a:p>
            <a:pPr marL="114300" indent="0">
              <a:buNone/>
            </a:pPr>
            <a:r>
              <a:rPr lang="en-US" dirty="0"/>
              <a:t>2. Choose the closest pair of clusters and merge them into a single </a:t>
            </a:r>
            <a:r>
              <a:rPr lang="en-US" dirty="0" smtClean="0"/>
              <a:t>cluster (</a:t>
            </a:r>
            <a:r>
              <a:rPr lang="en-US" dirty="0"/>
              <a:t>so reducing the total number of clusters by one).</a:t>
            </a:r>
          </a:p>
          <a:p>
            <a:pPr marL="114300" indent="0">
              <a:buNone/>
            </a:pPr>
            <a:r>
              <a:rPr lang="en-US" dirty="0"/>
              <a:t>3. Calculate the distance between the new cluster and each of the </a:t>
            </a:r>
            <a:r>
              <a:rPr lang="en-US" dirty="0" smtClean="0"/>
              <a:t>old clusters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4. Repeat steps 2 and 3 until all the objects are in a single cluster.</a:t>
            </a:r>
            <a:endParaRPr 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01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r>
              <a:rPr lang="en-US" sz="4000" dirty="0"/>
              <a:t>An example: working of the algorithm</a:t>
            </a:r>
          </a:p>
        </p:txBody>
      </p:sp>
      <p:pic>
        <p:nvPicPr>
          <p:cNvPr id="8079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38400"/>
            <a:ext cx="7620000" cy="41148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2440" y="838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there are </a:t>
            </a:r>
            <a:r>
              <a:rPr lang="en-US" i="1" dirty="0" smtClean="0"/>
              <a:t>N </a:t>
            </a:r>
            <a:r>
              <a:rPr lang="en-US" dirty="0" smtClean="0"/>
              <a:t>objects there will be </a:t>
            </a:r>
            <a:r>
              <a:rPr lang="en-US" i="1" dirty="0" smtClean="0"/>
              <a:t>N −</a:t>
            </a:r>
            <a:r>
              <a:rPr lang="en-US" dirty="0" smtClean="0"/>
              <a:t>1 mergers of two objects needed at Step 2 to produce a single cluster. However the method does not only produce a single large cluster, it gives a </a:t>
            </a:r>
            <a:r>
              <a:rPr lang="en-US" i="1" dirty="0" smtClean="0"/>
              <a:t>hierarchy </a:t>
            </a:r>
            <a:r>
              <a:rPr lang="en-US" dirty="0" smtClean="0"/>
              <a:t>of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6248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2274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program for the two clustering methods and apply on a dataset;</a:t>
            </a:r>
          </a:p>
          <a:p>
            <a:r>
              <a:rPr lang="en-US" dirty="0" smtClean="0"/>
              <a:t>Also visualize the dataset in R. </a:t>
            </a:r>
          </a:p>
          <a:p>
            <a:r>
              <a:rPr lang="en-US" dirty="0" smtClean="0"/>
              <a:t>Measure the complexity empirically.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6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33CC"/>
                </a:solidFill>
              </a:rPr>
              <a:t>Example </a:t>
            </a:r>
            <a:r>
              <a:rPr lang="en-US" dirty="0">
                <a:solidFill>
                  <a:srgbClr val="3333CC"/>
                </a:solidFill>
              </a:rPr>
              <a:t>1</a:t>
            </a:r>
            <a:r>
              <a:rPr lang="en-US" dirty="0"/>
              <a:t>: groups people of similar sizes together to make “small”, “medium” and “large” T-Shirts.</a:t>
            </a:r>
          </a:p>
          <a:p>
            <a:pPr lvl="1"/>
            <a:r>
              <a:rPr lang="en-US" dirty="0"/>
              <a:t>Tailor-made for each person: too expensive</a:t>
            </a:r>
          </a:p>
          <a:p>
            <a:pPr lvl="1"/>
            <a:r>
              <a:rPr lang="en-US" dirty="0"/>
              <a:t>One-size-fits-all: does not fit all. </a:t>
            </a:r>
          </a:p>
          <a:p>
            <a:r>
              <a:rPr lang="en-US" dirty="0">
                <a:solidFill>
                  <a:srgbClr val="3333CC"/>
                </a:solidFill>
              </a:rPr>
              <a:t>Example 2</a:t>
            </a:r>
            <a:r>
              <a:rPr lang="en-US" dirty="0"/>
              <a:t>: In marketing, segment customers according to their similarities</a:t>
            </a:r>
          </a:p>
          <a:p>
            <a:pPr lvl="1"/>
            <a:r>
              <a:rPr lang="en-US" dirty="0"/>
              <a:t>To do targeted marketing.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3333CC"/>
                </a:solidFill>
              </a:rPr>
              <a:t>Example 3</a:t>
            </a:r>
            <a:r>
              <a:rPr lang="en-US" dirty="0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an economics application we might be interested in finding countries </a:t>
            </a:r>
            <a:r>
              <a:rPr lang="en-US" dirty="0" smtClean="0"/>
              <a:t>whose economies </a:t>
            </a:r>
            <a:r>
              <a:rPr lang="en-US" dirty="0"/>
              <a:t>are similar.</a:t>
            </a:r>
          </a:p>
          <a:p>
            <a:r>
              <a:rPr lang="en-US" dirty="0" smtClean="0"/>
              <a:t>In </a:t>
            </a:r>
            <a:r>
              <a:rPr lang="en-US" dirty="0"/>
              <a:t>a financial application we might wish to find clusters of companies </a:t>
            </a:r>
            <a:r>
              <a:rPr lang="en-US" dirty="0" smtClean="0"/>
              <a:t>that have </a:t>
            </a:r>
            <a:r>
              <a:rPr lang="en-US" dirty="0"/>
              <a:t>similar financial performance.</a:t>
            </a:r>
          </a:p>
          <a:p>
            <a:r>
              <a:rPr lang="en-US" dirty="0" smtClean="0"/>
              <a:t>In </a:t>
            </a:r>
            <a:r>
              <a:rPr lang="en-US" dirty="0"/>
              <a:t>a marketing application we might wish to find clusters </a:t>
            </a:r>
            <a:r>
              <a:rPr lang="en-US" dirty="0" smtClean="0"/>
              <a:t>of customers with similar </a:t>
            </a:r>
            <a:r>
              <a:rPr lang="en-US" dirty="0"/>
              <a:t>buying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a medical application we might wish to find clusters of patients </a:t>
            </a:r>
            <a:r>
              <a:rPr lang="en-US" dirty="0" smtClean="0"/>
              <a:t>with similar </a:t>
            </a:r>
            <a:r>
              <a:rPr lang="en-US" dirty="0"/>
              <a:t>symptoms.</a:t>
            </a:r>
          </a:p>
          <a:p>
            <a:r>
              <a:rPr lang="en-US" dirty="0" smtClean="0"/>
              <a:t>In </a:t>
            </a:r>
            <a:r>
              <a:rPr lang="en-US" dirty="0"/>
              <a:t>a document retrieval application we might wish to find clusters of </a:t>
            </a:r>
            <a:r>
              <a:rPr lang="en-US" dirty="0" smtClean="0"/>
              <a:t>documents with </a:t>
            </a:r>
            <a:r>
              <a:rPr lang="en-US" dirty="0"/>
              <a:t>related content.</a:t>
            </a:r>
          </a:p>
          <a:p>
            <a:r>
              <a:rPr lang="en-US" dirty="0" smtClean="0"/>
              <a:t>In </a:t>
            </a:r>
            <a:r>
              <a:rPr lang="en-US" dirty="0"/>
              <a:t>a crime analysis application we might look for clusters of high </a:t>
            </a:r>
            <a:r>
              <a:rPr lang="en-US" dirty="0" smtClean="0"/>
              <a:t>volume crimes </a:t>
            </a:r>
            <a:r>
              <a:rPr lang="en-US" dirty="0"/>
              <a:t>such as burglaries or try to cluster together much rarer (but </a:t>
            </a:r>
            <a:r>
              <a:rPr lang="en-US" dirty="0" smtClean="0"/>
              <a:t>possibly related</a:t>
            </a:r>
            <a:r>
              <a:rPr lang="en-US" dirty="0"/>
              <a:t>) crimes such as murders.</a:t>
            </a:r>
          </a:p>
        </p:txBody>
      </p:sp>
    </p:spTree>
    <p:extLst>
      <p:ext uri="{BB962C8B-B14F-4D97-AF65-F5344CB8AC3E}">
        <p14:creationId xmlns:p14="http://schemas.microsoft.com/office/powerpoint/2010/main" val="104116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/>
          <a:lstStyle/>
          <a:p>
            <a:r>
              <a:rPr lang="en-US" dirty="0"/>
              <a:t>In the restricted case where each object is described by the values of </a:t>
            </a:r>
            <a:r>
              <a:rPr lang="en-US" dirty="0" smtClean="0"/>
              <a:t>just two </a:t>
            </a:r>
            <a:r>
              <a:rPr lang="en-US" dirty="0"/>
              <a:t>attributes, we can represent them as points in a two-dimensional </a:t>
            </a:r>
            <a:r>
              <a:rPr lang="en-US" dirty="0" smtClean="0"/>
              <a:t>space (</a:t>
            </a:r>
            <a:r>
              <a:rPr lang="en-US" dirty="0"/>
              <a:t>a plane) such 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60" y="2743200"/>
            <a:ext cx="5804940" cy="354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0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here </a:t>
            </a:r>
            <a:r>
              <a:rPr lang="en-US" dirty="0"/>
              <a:t>is frequently more than one </a:t>
            </a:r>
            <a:r>
              <a:rPr lang="en-US" dirty="0" smtClean="0"/>
              <a:t>possibility!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5750"/>
            <a:ext cx="51054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29000"/>
            <a:ext cx="51244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72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-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/>
          <a:lstStyle/>
          <a:p>
            <a:r>
              <a:rPr lang="en-US" dirty="0"/>
              <a:t>In the case of three attributes we can think of the objects as being points </a:t>
            </a:r>
            <a:r>
              <a:rPr lang="en-US" dirty="0" smtClean="0"/>
              <a:t>in a </a:t>
            </a:r>
            <a:r>
              <a:rPr lang="en-US" dirty="0"/>
              <a:t>three-dimensional space (such as a room) and </a:t>
            </a:r>
            <a:r>
              <a:rPr lang="en-US" dirty="0" err="1"/>
              <a:t>visualising</a:t>
            </a:r>
            <a:r>
              <a:rPr lang="en-US" dirty="0"/>
              <a:t> clusters is </a:t>
            </a:r>
            <a:r>
              <a:rPr lang="en-US" dirty="0" smtClean="0"/>
              <a:t>generally straightforward </a:t>
            </a:r>
            <a:r>
              <a:rPr lang="en-US" dirty="0"/>
              <a:t>too.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larger dimensions (i.e. larger numbers of attributes) </a:t>
            </a:r>
            <a:r>
              <a:rPr lang="en-US" dirty="0" smtClean="0"/>
              <a:t>it soon </a:t>
            </a:r>
            <a:r>
              <a:rPr lang="en-US" dirty="0"/>
              <a:t>becomes impossible to </a:t>
            </a:r>
            <a:r>
              <a:rPr lang="en-US" dirty="0" err="1"/>
              <a:t>visualise</a:t>
            </a:r>
            <a:r>
              <a:rPr lang="en-US" dirty="0"/>
              <a:t> the points, far less the clusters.</a:t>
            </a:r>
          </a:p>
        </p:txBody>
      </p:sp>
    </p:spTree>
    <p:extLst>
      <p:ext uri="{BB962C8B-B14F-4D97-AF65-F5344CB8AC3E}">
        <p14:creationId xmlns:p14="http://schemas.microsoft.com/office/powerpoint/2010/main" val="900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Based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using a </a:t>
            </a:r>
            <a:r>
              <a:rPr lang="en-US" i="1" dirty="0"/>
              <a:t>distance-based clustering algorithm </a:t>
            </a:r>
            <a:r>
              <a:rPr lang="en-US" dirty="0"/>
              <a:t>to cluster objects, it </a:t>
            </a:r>
            <a:r>
              <a:rPr lang="en-US" dirty="0" smtClean="0"/>
              <a:t>is first </a:t>
            </a:r>
            <a:r>
              <a:rPr lang="en-US" dirty="0"/>
              <a:t>necessary to decide on a way of measuring the distance between two points.</a:t>
            </a:r>
          </a:p>
          <a:p>
            <a:r>
              <a:rPr lang="en-US" dirty="0"/>
              <a:t>As for nearest </a:t>
            </a:r>
            <a:r>
              <a:rPr lang="en-US" dirty="0" err="1"/>
              <a:t>neighbour</a:t>
            </a:r>
            <a:r>
              <a:rPr lang="en-US" dirty="0"/>
              <a:t> classification, discussed in </a:t>
            </a:r>
            <a:r>
              <a:rPr lang="en-US" dirty="0" smtClean="0"/>
              <a:t>K-NN technique, </a:t>
            </a:r>
            <a:r>
              <a:rPr lang="en-US" dirty="0"/>
              <a:t>a measure </a:t>
            </a:r>
            <a:r>
              <a:rPr lang="en-US" dirty="0" smtClean="0"/>
              <a:t>commonly used </a:t>
            </a:r>
            <a:r>
              <a:rPr lang="en-US" dirty="0"/>
              <a:t>when clustering is the Euclidean distance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assume that all attribute values are continuous.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next need to introduce the notion of the ‘</a:t>
            </a:r>
            <a:r>
              <a:rPr lang="en-US" dirty="0" err="1"/>
              <a:t>centre</a:t>
            </a:r>
            <a:r>
              <a:rPr lang="en-US" dirty="0"/>
              <a:t>’ of a cluster, </a:t>
            </a:r>
            <a:r>
              <a:rPr lang="en-US" dirty="0" smtClean="0"/>
              <a:t>generally called </a:t>
            </a:r>
            <a:r>
              <a:rPr lang="en-US" dirty="0"/>
              <a:t>its </a:t>
            </a:r>
            <a:r>
              <a:rPr lang="en-US" i="1" dirty="0"/>
              <a:t>centroid.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3822</TotalTime>
  <Words>1880</Words>
  <Application>Microsoft Office PowerPoint</Application>
  <PresentationFormat>On-screen Show (4:3)</PresentationFormat>
  <Paragraphs>155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宋体</vt:lpstr>
      <vt:lpstr>Arial</vt:lpstr>
      <vt:lpstr>Calibri</vt:lpstr>
      <vt:lpstr>Cambria</vt:lpstr>
      <vt:lpstr>Wingdings</vt:lpstr>
      <vt:lpstr>Adjacency</vt:lpstr>
      <vt:lpstr>Data Mining</vt:lpstr>
      <vt:lpstr>PowerPoint Presentation</vt:lpstr>
      <vt:lpstr>Clustering</vt:lpstr>
      <vt:lpstr>Real-life examples</vt:lpstr>
      <vt:lpstr>Benefits</vt:lpstr>
      <vt:lpstr>Clusters</vt:lpstr>
      <vt:lpstr>PowerPoint Presentation</vt:lpstr>
      <vt:lpstr>Attributes - Dimensions</vt:lpstr>
      <vt:lpstr>Distance Based Clustering</vt:lpstr>
      <vt:lpstr>Centroid</vt:lpstr>
      <vt:lpstr>Methods of Clustering</vt:lpstr>
      <vt:lpstr>K-Means Clustering</vt:lpstr>
      <vt:lpstr>K-Means Clustering</vt:lpstr>
      <vt:lpstr>Algorithm</vt:lpstr>
      <vt:lpstr>Objective Function</vt:lpstr>
      <vt:lpstr>Strengths of k-Means Clustering</vt:lpstr>
      <vt:lpstr>Weaknesses of k-means</vt:lpstr>
      <vt:lpstr>Weaknesses of k-means</vt:lpstr>
      <vt:lpstr>Weaknesses of k-means: To deal with outliers</vt:lpstr>
      <vt:lpstr>PowerPoint Presentation</vt:lpstr>
      <vt:lpstr>PowerPoint Presentation</vt:lpstr>
      <vt:lpstr>PowerPoint Presentation</vt:lpstr>
      <vt:lpstr>Common ways to represent clusters </vt:lpstr>
      <vt:lpstr>Using classification model</vt:lpstr>
      <vt:lpstr>Example</vt:lpstr>
      <vt:lpstr>Example</vt:lpstr>
      <vt:lpstr>Example Centroids</vt:lpstr>
      <vt:lpstr>PowerPoint Presentation</vt:lpstr>
      <vt:lpstr>PowerPoint Presentation</vt:lpstr>
      <vt:lpstr>PowerPoint Presentation</vt:lpstr>
      <vt:lpstr>PowerPoint Presentation</vt:lpstr>
      <vt:lpstr>Quality of Clusters</vt:lpstr>
      <vt:lpstr>Types of hierarchical clustering</vt:lpstr>
      <vt:lpstr>Agglomerative clustering </vt:lpstr>
      <vt:lpstr>An example: working of the algorithm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Kiran Shafique</cp:lastModifiedBy>
  <cp:revision>256</cp:revision>
  <dcterms:created xsi:type="dcterms:W3CDTF">2014-09-07T09:53:50Z</dcterms:created>
  <dcterms:modified xsi:type="dcterms:W3CDTF">2016-05-11T08:41:30Z</dcterms:modified>
</cp:coreProperties>
</file>