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307" r:id="rId3"/>
    <p:sldId id="299" r:id="rId4"/>
    <p:sldId id="300" r:id="rId5"/>
    <p:sldId id="306" r:id="rId6"/>
    <p:sldId id="291" r:id="rId7"/>
    <p:sldId id="301" r:id="rId8"/>
    <p:sldId id="302" r:id="rId9"/>
    <p:sldId id="303" r:id="rId10"/>
    <p:sldId id="304" r:id="rId11"/>
    <p:sldId id="305" r:id="rId12"/>
    <p:sldId id="308" r:id="rId13"/>
    <p:sldId id="309" r:id="rId14"/>
    <p:sldId id="310" r:id="rId15"/>
    <p:sldId id="26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7389" autoAdjust="0"/>
  </p:normalViewPr>
  <p:slideViewPr>
    <p:cSldViewPr>
      <p:cViewPr varScale="1">
        <p:scale>
          <a:sx n="65" d="100"/>
          <a:sy n="65" d="100"/>
        </p:scale>
        <p:origin x="153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189A3-DC29-4721-AFE6-6A86ADC3BC35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DAD9-C50E-4971-9E81-F9BB01866F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286D9A24-FB86-46BD-B221-6C95A8C3F612}" type="datetimeFigureOut">
              <a:rPr lang="en-US" smtClean="0"/>
              <a:t>12/1/2014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B579A19-DE48-4E74-9F7E-7F224D87572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3581400"/>
            <a:ext cx="7772400" cy="1470025"/>
          </a:xfrm>
        </p:spPr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953000"/>
            <a:ext cx="6400800" cy="1143000"/>
          </a:xfrm>
        </p:spPr>
        <p:txBody>
          <a:bodyPr>
            <a:noAutofit/>
          </a:bodyPr>
          <a:lstStyle/>
          <a:p>
            <a:r>
              <a:rPr lang="en-GB" sz="3200" dirty="0" smtClean="0"/>
              <a:t>CS-772</a:t>
            </a:r>
          </a:p>
          <a:p>
            <a:r>
              <a:rPr lang="en-GB" sz="4000" dirty="0" smtClean="0"/>
              <a:t>Department</a:t>
            </a:r>
            <a:r>
              <a:rPr lang="en-GB" sz="3200" dirty="0" smtClean="0"/>
              <a:t> of </a:t>
            </a:r>
          </a:p>
          <a:p>
            <a:r>
              <a:rPr lang="en-GB" sz="3200" dirty="0" smtClean="0"/>
              <a:t>Computer Sciences</a:t>
            </a:r>
            <a:endParaRPr lang="fr-FR" sz="3200" dirty="0" smtClean="0"/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0"/>
            <a:ext cx="4575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8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620000" cy="639762"/>
          </a:xfrm>
        </p:spPr>
        <p:txBody>
          <a:bodyPr/>
          <a:lstStyle/>
          <a:p>
            <a:r>
              <a:rPr lang="en-US" sz="4000" dirty="0" smtClean="0"/>
              <a:t>Search Strategy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10600" cy="5410200"/>
          </a:xfrm>
        </p:spPr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dirty="0" smtClean="0"/>
              <a:t>ssume </a:t>
            </a:r>
            <a:r>
              <a:rPr lang="en-US" dirty="0"/>
              <a:t>that there are ten </a:t>
            </a:r>
            <a:r>
              <a:rPr lang="en-US" dirty="0" smtClean="0"/>
              <a:t>attributes </a:t>
            </a:r>
            <a:r>
              <a:rPr lang="en-US" i="1" dirty="0" smtClean="0"/>
              <a:t>a</a:t>
            </a:r>
            <a:r>
              <a:rPr lang="en-US" dirty="0" smtClean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2, . . . , </a:t>
            </a:r>
            <a:r>
              <a:rPr lang="en-US" i="1" dirty="0"/>
              <a:t>a</a:t>
            </a:r>
            <a:r>
              <a:rPr lang="en-US" dirty="0"/>
              <a:t>10 each with three possible values 1, 2 and 3</a:t>
            </a:r>
            <a:r>
              <a:rPr lang="en-US" dirty="0" smtClean="0"/>
              <a:t>.</a:t>
            </a:r>
          </a:p>
          <a:p>
            <a:r>
              <a:rPr lang="en-US" dirty="0"/>
              <a:t>The search </a:t>
            </a:r>
            <a:r>
              <a:rPr lang="en-US" dirty="0" smtClean="0"/>
              <a:t>space comprises </a:t>
            </a:r>
            <a:r>
              <a:rPr lang="en-US" dirty="0"/>
              <a:t>rules with just one term on the right-hand side and up to nine </a:t>
            </a:r>
            <a:r>
              <a:rPr lang="en-US" dirty="0" smtClean="0"/>
              <a:t>terms on </a:t>
            </a:r>
            <a:r>
              <a:rPr lang="en-US" dirty="0"/>
              <a:t>the left-hand side</a:t>
            </a:r>
            <a:r>
              <a:rPr lang="en-US" dirty="0" smtClean="0"/>
              <a:t>.</a:t>
            </a:r>
          </a:p>
          <a:p>
            <a:r>
              <a:rPr lang="en-US" dirty="0"/>
              <a:t>We start by generating all possible right-hand sides.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30 of them</a:t>
            </a:r>
            <a:r>
              <a:rPr lang="en-US" dirty="0" smtClean="0"/>
              <a:t>, i.e</a:t>
            </a:r>
            <a:r>
              <a:rPr lang="en-US" dirty="0"/>
              <a:t>. each of the 10 attributes combined with each of its three values, e.g. </a:t>
            </a:r>
            <a:r>
              <a:rPr lang="en-US" i="1" dirty="0"/>
              <a:t>a</a:t>
            </a:r>
            <a:r>
              <a:rPr lang="en-US" dirty="0"/>
              <a:t>1 = </a:t>
            </a:r>
            <a:r>
              <a:rPr lang="en-US" dirty="0" smtClean="0"/>
              <a:t>1 or </a:t>
            </a:r>
            <a:r>
              <a:rPr lang="en-US" i="1" dirty="0"/>
              <a:t>a</a:t>
            </a:r>
            <a:r>
              <a:rPr lang="en-US" dirty="0"/>
              <a:t>7 = 2</a:t>
            </a:r>
            <a:r>
              <a:rPr lang="en-US" dirty="0" smtClean="0"/>
              <a:t>.</a:t>
            </a:r>
          </a:p>
          <a:p>
            <a:r>
              <a:rPr lang="en-US" dirty="0"/>
              <a:t>From these we can generate all possible rules of order one, i.e. with </a:t>
            </a:r>
            <a:r>
              <a:rPr lang="en-US" dirty="0" smtClean="0"/>
              <a:t>one term </a:t>
            </a:r>
            <a:r>
              <a:rPr lang="en-US" dirty="0"/>
              <a:t>on the left-hand side. For each right-hand side, say ‘</a:t>
            </a:r>
            <a:r>
              <a:rPr lang="en-US" i="1" dirty="0"/>
              <a:t>a</a:t>
            </a:r>
            <a:r>
              <a:rPr lang="en-US" dirty="0"/>
              <a:t>2 = 2’, there </a:t>
            </a:r>
            <a:r>
              <a:rPr lang="en-US" dirty="0" smtClean="0"/>
              <a:t>are 27 </a:t>
            </a:r>
            <a:r>
              <a:rPr lang="en-US" dirty="0"/>
              <a:t>possible left-hand sides, i.e. the other nine attributes combined with each </a:t>
            </a:r>
            <a:r>
              <a:rPr lang="en-US" dirty="0" smtClean="0"/>
              <a:t>of their </a:t>
            </a:r>
            <a:r>
              <a:rPr lang="en-US" dirty="0"/>
              <a:t>three possible values, and thus 27 possible rules of order one, i.e</a:t>
            </a:r>
            <a:r>
              <a:rPr lang="en-US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257800"/>
            <a:ext cx="7543800" cy="923330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1 = 1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1 = 2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r>
              <a:rPr lang="en-US" dirty="0" smtClean="0"/>
              <a:t>IF </a:t>
            </a:r>
            <a:r>
              <a:rPr lang="en-US" i="1" dirty="0"/>
              <a:t>a</a:t>
            </a:r>
            <a:r>
              <a:rPr lang="en-US" dirty="0"/>
              <a:t>1 = 3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1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2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r>
              <a:rPr lang="en-US" dirty="0"/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85246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563562"/>
          </a:xfrm>
        </p:spPr>
        <p:txBody>
          <a:bodyPr/>
          <a:lstStyle/>
          <a:p>
            <a:r>
              <a:rPr lang="en-US" dirty="0" smtClean="0"/>
              <a:t>J-Value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calculate the </a:t>
            </a:r>
            <a:r>
              <a:rPr lang="en-US" i="1" dirty="0"/>
              <a:t>J</a:t>
            </a:r>
            <a:r>
              <a:rPr lang="en-US" dirty="0"/>
              <a:t>-value for each of the 27 </a:t>
            </a:r>
            <a:r>
              <a:rPr lang="en-US" i="1" dirty="0"/>
              <a:t>× </a:t>
            </a:r>
            <a:r>
              <a:rPr lang="en-US" dirty="0"/>
              <a:t>30 possible rules.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put </a:t>
            </a:r>
            <a:r>
              <a:rPr lang="en-US" dirty="0" smtClean="0"/>
              <a:t>the rules </a:t>
            </a:r>
            <a:r>
              <a:rPr lang="en-US" dirty="0"/>
              <a:t>with the </a:t>
            </a:r>
            <a:r>
              <a:rPr lang="en-US" i="1" dirty="0"/>
              <a:t>N </a:t>
            </a:r>
            <a:r>
              <a:rPr lang="en-US" dirty="0"/>
              <a:t>highest </a:t>
            </a:r>
            <a:r>
              <a:rPr lang="en-US" i="1" dirty="0"/>
              <a:t>J</a:t>
            </a:r>
            <a:r>
              <a:rPr lang="en-US" dirty="0"/>
              <a:t>-values in the best rule table in descending order </a:t>
            </a:r>
            <a:r>
              <a:rPr lang="en-US" dirty="0" smtClean="0"/>
              <a:t>of </a:t>
            </a:r>
            <a:r>
              <a:rPr lang="en-US" i="1" dirty="0" smtClean="0"/>
              <a:t>J</a:t>
            </a:r>
            <a:r>
              <a:rPr lang="en-US" dirty="0"/>
              <a:t>.</a:t>
            </a:r>
          </a:p>
          <a:p>
            <a:r>
              <a:rPr lang="en-US" dirty="0"/>
              <a:t>The next step is to </a:t>
            </a:r>
            <a:r>
              <a:rPr lang="en-US" dirty="0" err="1"/>
              <a:t>specialise</a:t>
            </a:r>
            <a:r>
              <a:rPr lang="en-US" dirty="0"/>
              <a:t> the rules of order one to form rules of </a:t>
            </a:r>
            <a:r>
              <a:rPr lang="en-US" dirty="0" smtClean="0"/>
              <a:t>order two</a:t>
            </a:r>
            <a:r>
              <a:rPr lang="en-US" dirty="0"/>
              <a:t>, e.g. to expand</a:t>
            </a:r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THEN </a:t>
            </a:r>
            <a:r>
              <a:rPr lang="en-US" i="1" dirty="0"/>
              <a:t>a</a:t>
            </a:r>
            <a:r>
              <a:rPr lang="en-US" dirty="0"/>
              <a:t>2 = </a:t>
            </a:r>
            <a:r>
              <a:rPr lang="en-US" dirty="0" smtClean="0"/>
              <a:t>2         to </a:t>
            </a:r>
            <a:r>
              <a:rPr lang="en-US" dirty="0"/>
              <a:t>the set of rules</a:t>
            </a:r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AND </a:t>
            </a:r>
            <a:r>
              <a:rPr lang="en-US" i="1" dirty="0"/>
              <a:t>a</a:t>
            </a:r>
            <a:r>
              <a:rPr lang="en-US" dirty="0"/>
              <a:t>1 = 1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AND </a:t>
            </a:r>
            <a:r>
              <a:rPr lang="en-US" i="1" dirty="0"/>
              <a:t>a</a:t>
            </a:r>
            <a:r>
              <a:rPr lang="en-US" dirty="0"/>
              <a:t>1 = 2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AND </a:t>
            </a:r>
            <a:r>
              <a:rPr lang="en-US" i="1" dirty="0"/>
              <a:t>a</a:t>
            </a:r>
            <a:r>
              <a:rPr lang="en-US" dirty="0"/>
              <a:t>1 = 3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AND </a:t>
            </a:r>
            <a:r>
              <a:rPr lang="en-US" i="1" dirty="0"/>
              <a:t>a</a:t>
            </a:r>
            <a:r>
              <a:rPr lang="en-US" dirty="0"/>
              <a:t>4 = 1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AND </a:t>
            </a:r>
            <a:r>
              <a:rPr lang="en-US" i="1" dirty="0"/>
              <a:t>a</a:t>
            </a:r>
            <a:r>
              <a:rPr lang="en-US" dirty="0"/>
              <a:t>4 = 2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AND </a:t>
            </a:r>
            <a:r>
              <a:rPr lang="en-US" i="1" dirty="0"/>
              <a:t>a</a:t>
            </a:r>
            <a:r>
              <a:rPr lang="en-US" dirty="0"/>
              <a:t>4 = 3 THEN </a:t>
            </a:r>
            <a:r>
              <a:rPr lang="en-US" i="1" dirty="0"/>
              <a:t>a</a:t>
            </a:r>
            <a:r>
              <a:rPr lang="en-US" dirty="0"/>
              <a:t>2 = 2</a:t>
            </a:r>
          </a:p>
          <a:p>
            <a:pPr marL="114300" indent="0">
              <a:buNone/>
            </a:pPr>
            <a:r>
              <a:rPr lang="en-US" dirty="0"/>
              <a:t>and so on.</a:t>
            </a:r>
          </a:p>
          <a:p>
            <a:r>
              <a:rPr lang="en-US" dirty="0"/>
              <a:t>We can then go on to generate all rules of order 3 and then all rules </a:t>
            </a:r>
            <a:r>
              <a:rPr lang="en-US" dirty="0" smtClean="0"/>
              <a:t>of order </a:t>
            </a:r>
            <a:r>
              <a:rPr lang="en-US" dirty="0"/>
              <a:t>4, 5 etc. up to 9.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clearly involves generating a very large </a:t>
            </a:r>
            <a:r>
              <a:rPr lang="en-US" dirty="0" smtClean="0"/>
              <a:t>number of </a:t>
            </a:r>
            <a:r>
              <a:rPr lang="en-US" dirty="0"/>
              <a:t>rules.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262,143 possible left-hand sides for each of the 30 </a:t>
            </a:r>
            <a:r>
              <a:rPr lang="en-US" dirty="0" smtClean="0"/>
              <a:t>possible right-hand </a:t>
            </a:r>
            <a:r>
              <a:rPr lang="en-US" dirty="0"/>
              <a:t>sides, making a total of 7,864,290 rules to consider.</a:t>
            </a:r>
          </a:p>
        </p:txBody>
      </p:sp>
    </p:spTree>
    <p:extLst>
      <p:ext uri="{BB962C8B-B14F-4D97-AF65-F5344CB8AC3E}">
        <p14:creationId xmlns:p14="http://schemas.microsoft.com/office/powerpoint/2010/main" val="128510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620000" cy="563562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omputationally feasibility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77200" cy="59436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 smtClean="0"/>
              <a:t>Beam Search</a:t>
            </a:r>
          </a:p>
          <a:p>
            <a:r>
              <a:rPr lang="en-US" dirty="0" smtClean="0"/>
              <a:t>Expand </a:t>
            </a:r>
            <a:r>
              <a:rPr lang="en-US" dirty="0"/>
              <a:t>only the best (say) 20 rules of order one with an </a:t>
            </a:r>
            <a:r>
              <a:rPr lang="en-US" dirty="0" smtClean="0"/>
              <a:t>additional  term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i="1" dirty="0"/>
              <a:t>J</a:t>
            </a:r>
            <a:r>
              <a:rPr lang="en-US" dirty="0"/>
              <a:t>-values of the resulting rules of order 2 are then </a:t>
            </a:r>
            <a:r>
              <a:rPr lang="en-US" dirty="0" smtClean="0"/>
              <a:t>calculated and </a:t>
            </a:r>
            <a:r>
              <a:rPr lang="en-US" dirty="0"/>
              <a:t>the ‘best </a:t>
            </a:r>
            <a:r>
              <a:rPr lang="en-US" i="1" dirty="0"/>
              <a:t>N </a:t>
            </a:r>
            <a:r>
              <a:rPr lang="en-US" dirty="0"/>
              <a:t>rules’ table is adjusted as necessary.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best 20 rules of </a:t>
            </a:r>
            <a:r>
              <a:rPr lang="en-US" dirty="0" smtClean="0"/>
              <a:t>order 2 </a:t>
            </a:r>
            <a:r>
              <a:rPr lang="en-US" dirty="0"/>
              <a:t>(whether or not they are in the best </a:t>
            </a:r>
            <a:r>
              <a:rPr lang="en-US" i="1" dirty="0"/>
              <a:t>N </a:t>
            </a:r>
            <a:r>
              <a:rPr lang="en-US" dirty="0"/>
              <a:t>rules table overall) are then </a:t>
            </a:r>
            <a:r>
              <a:rPr lang="en-US" dirty="0" smtClean="0"/>
              <a:t>expanded by </a:t>
            </a:r>
            <a:r>
              <a:rPr lang="en-US" dirty="0"/>
              <a:t>a further term to give rules of order 3 and so 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technique is </a:t>
            </a:r>
            <a:r>
              <a:rPr lang="en-US" dirty="0" smtClean="0"/>
              <a:t>known as </a:t>
            </a:r>
            <a:r>
              <a:rPr lang="en-US" dirty="0"/>
              <a:t>a </a:t>
            </a:r>
            <a:r>
              <a:rPr lang="en-US" i="1" dirty="0"/>
              <a:t>beam search</a:t>
            </a:r>
            <a:r>
              <a:rPr lang="en-US" dirty="0"/>
              <a:t>, by analogy with the restricted width of the beam of a torch</a:t>
            </a:r>
            <a:r>
              <a:rPr lang="en-US" dirty="0" smtClean="0"/>
              <a:t>.</a:t>
            </a:r>
          </a:p>
          <a:p>
            <a:r>
              <a:rPr lang="en-US" dirty="0"/>
              <a:t>In this case the </a:t>
            </a:r>
            <a:r>
              <a:rPr lang="en-US" i="1" dirty="0"/>
              <a:t>beam width </a:t>
            </a:r>
            <a:r>
              <a:rPr lang="en-US" dirty="0"/>
              <a:t>is 20.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not necessary for the beam width to </a:t>
            </a:r>
            <a:r>
              <a:rPr lang="en-US" dirty="0" smtClean="0"/>
              <a:t>be a </a:t>
            </a:r>
            <a:r>
              <a:rPr lang="en-US" dirty="0"/>
              <a:t>fixed value.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it might start at 50 when expanding rules of </a:t>
            </a:r>
            <a:r>
              <a:rPr lang="en-US" dirty="0" smtClean="0"/>
              <a:t>order one </a:t>
            </a:r>
            <a:r>
              <a:rPr lang="en-US" dirty="0"/>
              <a:t>then reduce progressively for rules of higher orders</a:t>
            </a:r>
            <a:r>
              <a:rPr lang="en-US" dirty="0" smtClean="0"/>
              <a:t>.</a:t>
            </a:r>
          </a:p>
          <a:p>
            <a:r>
              <a:rPr lang="en-US" dirty="0"/>
              <a:t>It is important to appreciate that using a beam search technique to </a:t>
            </a:r>
            <a:r>
              <a:rPr lang="en-US" dirty="0" smtClean="0"/>
              <a:t>reduce the </a:t>
            </a:r>
            <a:r>
              <a:rPr lang="en-US" dirty="0"/>
              <a:t>number of rules generated is a </a:t>
            </a:r>
            <a:r>
              <a:rPr lang="en-US" i="1" dirty="0"/>
              <a:t>heuristic</a:t>
            </a:r>
            <a:r>
              <a:rPr lang="en-US" dirty="0"/>
              <a:t>, i.e. a ‘rule of thumb’ that is </a:t>
            </a:r>
            <a:r>
              <a:rPr lang="en-US" dirty="0" smtClean="0"/>
              <a:t>not guaranteed </a:t>
            </a:r>
            <a:r>
              <a:rPr lang="en-US" dirty="0"/>
              <a:t>to work correctly in every case.</a:t>
            </a:r>
          </a:p>
        </p:txBody>
      </p:sp>
    </p:spTree>
    <p:extLst>
      <p:ext uri="{BB962C8B-B14F-4D97-AF65-F5344CB8AC3E}">
        <p14:creationId xmlns:p14="http://schemas.microsoft.com/office/powerpoint/2010/main" val="239457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487362"/>
          </a:xfrm>
        </p:spPr>
        <p:txBody>
          <a:bodyPr/>
          <a:lstStyle/>
          <a:p>
            <a:r>
              <a:rPr lang="en-US" dirty="0" smtClean="0"/>
              <a:t>Second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4582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second method of reducing the number of rules to be generated </a:t>
            </a:r>
            <a:r>
              <a:rPr lang="en-US" dirty="0" smtClean="0"/>
              <a:t>is guaranteed </a:t>
            </a:r>
            <a:r>
              <a:rPr lang="en-US" dirty="0"/>
              <a:t>always to work correctly and relies on one of the properties of </a:t>
            </a:r>
            <a:r>
              <a:rPr lang="en-US" dirty="0" smtClean="0"/>
              <a:t>the </a:t>
            </a:r>
            <a:r>
              <a:rPr lang="en-US" i="1" dirty="0" smtClean="0"/>
              <a:t>J</a:t>
            </a:r>
            <a:r>
              <a:rPr lang="en-US" dirty="0" smtClean="0"/>
              <a:t>-measure. </a:t>
            </a:r>
            <a:endParaRPr lang="en-US" dirty="0"/>
          </a:p>
          <a:p>
            <a:r>
              <a:rPr lang="en-US" dirty="0"/>
              <a:t>Let us suppose that the last entry in the ‘best </a:t>
            </a:r>
            <a:r>
              <a:rPr lang="en-US" i="1" dirty="0"/>
              <a:t>N </a:t>
            </a:r>
            <a:r>
              <a:rPr lang="en-US" dirty="0"/>
              <a:t>rules table’ (i.e. the </a:t>
            </a:r>
            <a:r>
              <a:rPr lang="en-US" dirty="0" smtClean="0"/>
              <a:t>entry with </a:t>
            </a:r>
            <a:r>
              <a:rPr lang="en-US" dirty="0"/>
              <a:t>lowest </a:t>
            </a:r>
            <a:r>
              <a:rPr lang="en-US" i="1" dirty="0"/>
              <a:t>J</a:t>
            </a:r>
            <a:r>
              <a:rPr lang="en-US" dirty="0"/>
              <a:t>-value in the table) has a </a:t>
            </a:r>
            <a:r>
              <a:rPr lang="en-US" i="1" dirty="0"/>
              <a:t>J</a:t>
            </a:r>
            <a:r>
              <a:rPr lang="en-US" dirty="0"/>
              <a:t>-value of 0.35 and we have a rule </a:t>
            </a:r>
            <a:r>
              <a:rPr lang="en-US" dirty="0" smtClean="0"/>
              <a:t>with two </a:t>
            </a:r>
            <a:r>
              <a:rPr lang="en-US" dirty="0"/>
              <a:t>terms, say</a:t>
            </a:r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AND </a:t>
            </a:r>
            <a:r>
              <a:rPr lang="en-US" i="1" dirty="0"/>
              <a:t>a</a:t>
            </a:r>
            <a:r>
              <a:rPr lang="en-US" dirty="0"/>
              <a:t>6 = 2 THEN </a:t>
            </a:r>
            <a:r>
              <a:rPr lang="en-US" i="1" dirty="0"/>
              <a:t>a</a:t>
            </a:r>
            <a:r>
              <a:rPr lang="en-US" dirty="0"/>
              <a:t>2 = </a:t>
            </a:r>
            <a:r>
              <a:rPr lang="en-US" dirty="0" smtClean="0"/>
              <a:t>2                   which </a:t>
            </a:r>
            <a:r>
              <a:rPr lang="en-US" dirty="0"/>
              <a:t>has a </a:t>
            </a:r>
            <a:r>
              <a:rPr lang="en-US" i="1" dirty="0"/>
              <a:t>J</a:t>
            </a:r>
            <a:r>
              <a:rPr lang="en-US" dirty="0"/>
              <a:t>-value of 0.28.</a:t>
            </a:r>
          </a:p>
          <a:p>
            <a:r>
              <a:rPr lang="en-US" dirty="0"/>
              <a:t>In general </a:t>
            </a:r>
            <a:r>
              <a:rPr lang="en-US" dirty="0" err="1"/>
              <a:t>specialising</a:t>
            </a:r>
            <a:r>
              <a:rPr lang="en-US" dirty="0"/>
              <a:t> a rule by adding a further term can either </a:t>
            </a:r>
            <a:r>
              <a:rPr lang="en-US" dirty="0" smtClean="0"/>
              <a:t>increase or </a:t>
            </a:r>
            <a:r>
              <a:rPr lang="en-US" dirty="0"/>
              <a:t>decrease its </a:t>
            </a:r>
            <a:r>
              <a:rPr lang="en-US" i="1" dirty="0"/>
              <a:t>J</a:t>
            </a:r>
            <a:r>
              <a:rPr lang="en-US" dirty="0"/>
              <a:t>-value. </a:t>
            </a:r>
            <a:r>
              <a:rPr lang="en-US" dirty="0" smtClean="0"/>
              <a:t>So </a:t>
            </a:r>
            <a:r>
              <a:rPr lang="en-US" dirty="0"/>
              <a:t>even if the order 3 rule</a:t>
            </a:r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AND </a:t>
            </a:r>
            <a:r>
              <a:rPr lang="en-US" i="1" dirty="0"/>
              <a:t>a</a:t>
            </a:r>
            <a:r>
              <a:rPr lang="en-US" dirty="0"/>
              <a:t>6 = 2 AND </a:t>
            </a:r>
            <a:r>
              <a:rPr lang="en-US" i="1" dirty="0"/>
              <a:t>a</a:t>
            </a:r>
            <a:r>
              <a:rPr lang="en-US" dirty="0"/>
              <a:t>8 = 1 THEN </a:t>
            </a:r>
            <a:r>
              <a:rPr lang="en-US" i="1" dirty="0"/>
              <a:t>a</a:t>
            </a:r>
            <a:r>
              <a:rPr lang="en-US" dirty="0"/>
              <a:t>2 = </a:t>
            </a:r>
            <a:r>
              <a:rPr lang="en-US" dirty="0" smtClean="0"/>
              <a:t>2 has </a:t>
            </a:r>
            <a:r>
              <a:rPr lang="en-US" dirty="0"/>
              <a:t>a lower </a:t>
            </a:r>
            <a:r>
              <a:rPr lang="en-US" i="1" dirty="0"/>
              <a:t>J</a:t>
            </a:r>
            <a:r>
              <a:rPr lang="en-US" dirty="0"/>
              <a:t>-value, perhaps </a:t>
            </a:r>
            <a:r>
              <a:rPr lang="en-US" dirty="0" smtClean="0"/>
              <a:t>0.24</a:t>
            </a:r>
          </a:p>
          <a:p>
            <a:r>
              <a:rPr lang="en-US" dirty="0" smtClean="0"/>
              <a:t>It </a:t>
            </a:r>
            <a:r>
              <a:rPr lang="en-US" dirty="0"/>
              <a:t>is perfectly possible that adding a </a:t>
            </a:r>
            <a:r>
              <a:rPr lang="en-US" dirty="0" smtClean="0"/>
              <a:t>fourth term </a:t>
            </a:r>
            <a:r>
              <a:rPr lang="en-US" dirty="0"/>
              <a:t>could give a higher </a:t>
            </a:r>
            <a:r>
              <a:rPr lang="en-US" i="1" dirty="0"/>
              <a:t>J</a:t>
            </a:r>
            <a:r>
              <a:rPr lang="en-US" dirty="0"/>
              <a:t>-value that will put the rule in the top </a:t>
            </a:r>
            <a:r>
              <a:rPr lang="en-US" i="1" dirty="0"/>
              <a:t>N</a:t>
            </a:r>
            <a:r>
              <a:rPr lang="en-US" dirty="0"/>
              <a:t>.</a:t>
            </a:r>
          </a:p>
          <a:p>
            <a:r>
              <a:rPr lang="en-US" dirty="0"/>
              <a:t>A great deal of unnecessary calculation can be avoided by using the </a:t>
            </a:r>
            <a:r>
              <a:rPr lang="en-US" i="1" dirty="0" err="1" smtClean="0"/>
              <a:t>Jmax</a:t>
            </a:r>
            <a:r>
              <a:rPr lang="en-US" i="1" dirty="0" smtClean="0"/>
              <a:t> </a:t>
            </a:r>
            <a:r>
              <a:rPr lang="en-US" dirty="0" smtClean="0"/>
              <a:t>value </a:t>
            </a:r>
            <a:r>
              <a:rPr lang="en-US" dirty="0"/>
              <a:t>described </a:t>
            </a:r>
            <a:r>
              <a:rPr lang="en-US" dirty="0" smtClean="0"/>
              <a:t>previously. </a:t>
            </a:r>
          </a:p>
          <a:p>
            <a:r>
              <a:rPr lang="en-US" dirty="0" smtClean="0"/>
              <a:t>As </a:t>
            </a:r>
            <a:r>
              <a:rPr lang="en-US" dirty="0"/>
              <a:t>well as calculating the </a:t>
            </a:r>
            <a:r>
              <a:rPr lang="en-US" i="1" dirty="0"/>
              <a:t>J</a:t>
            </a:r>
            <a:r>
              <a:rPr lang="en-US" dirty="0"/>
              <a:t>-value of the </a:t>
            </a:r>
            <a:r>
              <a:rPr lang="en-US" dirty="0" smtClean="0"/>
              <a:t>rule 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IF </a:t>
            </a:r>
            <a:r>
              <a:rPr lang="en-US" i="1" dirty="0"/>
              <a:t>a</a:t>
            </a:r>
            <a:r>
              <a:rPr lang="en-US" dirty="0"/>
              <a:t>3 = 3 AND </a:t>
            </a:r>
            <a:r>
              <a:rPr lang="en-US" i="1" dirty="0"/>
              <a:t>a</a:t>
            </a:r>
            <a:r>
              <a:rPr lang="en-US" dirty="0"/>
              <a:t>6 = 2 THEN </a:t>
            </a:r>
            <a:r>
              <a:rPr lang="en-US" i="1" dirty="0"/>
              <a:t>a</a:t>
            </a:r>
            <a:r>
              <a:rPr lang="en-US" dirty="0"/>
              <a:t>2 = </a:t>
            </a:r>
            <a:r>
              <a:rPr lang="en-US" dirty="0" smtClean="0"/>
              <a:t>2      which </a:t>
            </a:r>
            <a:r>
              <a:rPr lang="en-US" dirty="0"/>
              <a:t>was given previously as </a:t>
            </a:r>
            <a:r>
              <a:rPr lang="en-US" dirty="0" smtClean="0"/>
              <a:t>0.28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9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et </a:t>
            </a:r>
            <a:r>
              <a:rPr lang="en-US" dirty="0"/>
              <a:t>us assume that we also calculate </a:t>
            </a:r>
            <a:r>
              <a:rPr lang="en-US" dirty="0" smtClean="0"/>
              <a:t>its </a:t>
            </a:r>
            <a:r>
              <a:rPr lang="en-US" i="1" dirty="0" err="1" smtClean="0"/>
              <a:t>Jmax</a:t>
            </a:r>
            <a:r>
              <a:rPr lang="en-US" i="1" dirty="0" smtClean="0"/>
              <a:t> </a:t>
            </a:r>
            <a:r>
              <a:rPr lang="en-US" dirty="0"/>
              <a:t>value as 0.32.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means that no further </a:t>
            </a:r>
            <a:r>
              <a:rPr lang="en-US" dirty="0" err="1"/>
              <a:t>specialisation</a:t>
            </a:r>
            <a:r>
              <a:rPr lang="en-US" dirty="0"/>
              <a:t> of the rule </a:t>
            </a:r>
            <a:r>
              <a:rPr lang="en-US" dirty="0" smtClean="0"/>
              <a:t>by adding </a:t>
            </a:r>
            <a:r>
              <a:rPr lang="en-US" dirty="0"/>
              <a:t>terms to the left-hand side can produce a rule (for the same </a:t>
            </a:r>
            <a:r>
              <a:rPr lang="en-US" dirty="0" smtClean="0"/>
              <a:t>right-hand side</a:t>
            </a:r>
            <a:r>
              <a:rPr lang="en-US" dirty="0"/>
              <a:t>) with a </a:t>
            </a:r>
            <a:r>
              <a:rPr lang="en-US" i="1" dirty="0"/>
              <a:t>J</a:t>
            </a:r>
            <a:r>
              <a:rPr lang="en-US" dirty="0"/>
              <a:t>-value larger than 0.32</a:t>
            </a:r>
            <a:r>
              <a:rPr lang="en-US" dirty="0" smtClean="0"/>
              <a:t>.</a:t>
            </a:r>
          </a:p>
          <a:p>
            <a:r>
              <a:rPr lang="en-US" dirty="0"/>
              <a:t>This is less than the minimum of </a:t>
            </a:r>
            <a:r>
              <a:rPr lang="en-US" dirty="0" smtClean="0"/>
              <a:t>0.35 needed </a:t>
            </a:r>
            <a:r>
              <a:rPr lang="en-US" dirty="0"/>
              <a:t>for the expanded form of the rule to qualify for the best </a:t>
            </a:r>
            <a:r>
              <a:rPr lang="en-US" i="1" dirty="0"/>
              <a:t>N </a:t>
            </a:r>
            <a:r>
              <a:rPr lang="en-US" dirty="0"/>
              <a:t>rules table.</a:t>
            </a:r>
          </a:p>
          <a:p>
            <a:r>
              <a:rPr lang="en-US" dirty="0"/>
              <a:t>Hence the order 2 form of the rule can safely be discarded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Combining </a:t>
            </a:r>
            <a:r>
              <a:rPr lang="en-US" dirty="0"/>
              <a:t>a beam search with rule ‘pruning’ using the </a:t>
            </a:r>
            <a:r>
              <a:rPr lang="en-US" i="1" dirty="0" err="1"/>
              <a:t>Jmax</a:t>
            </a:r>
            <a:r>
              <a:rPr lang="en-US" i="1" dirty="0"/>
              <a:t> </a:t>
            </a:r>
            <a:r>
              <a:rPr lang="en-US" dirty="0"/>
              <a:t>value </a:t>
            </a:r>
            <a:r>
              <a:rPr lang="en-US" dirty="0" smtClean="0"/>
              <a:t>can make </a:t>
            </a:r>
            <a:r>
              <a:rPr lang="en-US" dirty="0"/>
              <a:t>generating rules from even quite a large dataset computationally feasible.</a:t>
            </a:r>
          </a:p>
        </p:txBody>
      </p:sp>
    </p:spTree>
    <p:extLst>
      <p:ext uri="{BB962C8B-B14F-4D97-AF65-F5344CB8AC3E}">
        <p14:creationId xmlns:p14="http://schemas.microsoft.com/office/powerpoint/2010/main" val="366978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724400"/>
            <a:ext cx="6248400" cy="213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522274"/>
            <a:ext cx="8610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 a program for Basic Association Rule Mining and apply it on a small dataset; </a:t>
            </a:r>
          </a:p>
          <a:p>
            <a:r>
              <a:rPr lang="en-US" dirty="0" smtClean="0"/>
              <a:t>Measure the complexity empirically.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Testing:-</a:t>
            </a:r>
          </a:p>
          <a:p>
            <a:r>
              <a:rPr lang="en-US" dirty="0" smtClean="0"/>
              <a:t>The same implementation will be tested (</a:t>
            </a:r>
            <a:r>
              <a:rPr lang="en-US" dirty="0" err="1" smtClean="0"/>
              <a:t>emperically</a:t>
            </a:r>
            <a:r>
              <a:rPr lang="en-US" dirty="0" smtClean="0"/>
              <a:t>) for data sets used by other groups.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9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4400" dirty="0"/>
              <a:t>Measuring the Information</a:t>
            </a:r>
            <a:br>
              <a:rPr lang="en-US" sz="4400" dirty="0"/>
            </a:br>
            <a:r>
              <a:rPr lang="en-US" sz="4400" dirty="0"/>
              <a:t>Content of a Rule</a:t>
            </a:r>
          </a:p>
        </p:txBody>
      </p:sp>
    </p:spTree>
    <p:extLst>
      <p:ext uri="{BB962C8B-B14F-4D97-AF65-F5344CB8AC3E}">
        <p14:creationId xmlns:p14="http://schemas.microsoft.com/office/powerpoint/2010/main" val="4141480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N</a:t>
            </a:r>
            <a:r>
              <a:rPr lang="en-US" dirty="0" smtClean="0"/>
              <a:t>eed </a:t>
            </a:r>
            <a:r>
              <a:rPr lang="en-US" dirty="0"/>
              <a:t>to decide on some numerical value that we can measure for </a:t>
            </a:r>
            <a:r>
              <a:rPr lang="en-US" dirty="0" smtClean="0"/>
              <a:t>any rule </a:t>
            </a:r>
            <a:r>
              <a:rPr lang="en-US" dirty="0"/>
              <a:t>which captures what we mean by ‘best</a:t>
            </a:r>
            <a:r>
              <a:rPr lang="en-US" dirty="0" smtClean="0"/>
              <a:t>’!</a:t>
            </a:r>
          </a:p>
          <a:p>
            <a:r>
              <a:rPr lang="en-US" dirty="0"/>
              <a:t>C</a:t>
            </a:r>
            <a:r>
              <a:rPr lang="en-US" dirty="0" smtClean="0"/>
              <a:t>alculation </a:t>
            </a:r>
            <a:r>
              <a:rPr lang="en-US" dirty="0"/>
              <a:t>shows that </a:t>
            </a:r>
            <a:r>
              <a:rPr lang="en-US" dirty="0" smtClean="0"/>
              <a:t>for even </a:t>
            </a:r>
            <a:r>
              <a:rPr lang="en-US" dirty="0"/>
              <a:t>as few as 10 attributes the number of possible rules is huge and in </a:t>
            </a:r>
            <a:r>
              <a:rPr lang="en-US" dirty="0" smtClean="0"/>
              <a:t>practice we </a:t>
            </a:r>
            <a:r>
              <a:rPr lang="en-US" dirty="0"/>
              <a:t>may wish to restrict the rules of interest to some smaller (but possibly </a:t>
            </a:r>
            <a:r>
              <a:rPr lang="en-US" dirty="0" smtClean="0"/>
              <a:t>still very </a:t>
            </a:r>
            <a:r>
              <a:rPr lang="en-US" dirty="0"/>
              <a:t>large) number. </a:t>
            </a:r>
            <a:endParaRPr lang="en-US" dirty="0" smtClean="0"/>
          </a:p>
          <a:p>
            <a:r>
              <a:rPr lang="en-US" dirty="0"/>
              <a:t>As rules are generated we maintain a table of the best </a:t>
            </a:r>
            <a:r>
              <a:rPr lang="en-US" i="1" dirty="0"/>
              <a:t>N </a:t>
            </a:r>
            <a:r>
              <a:rPr lang="en-US" dirty="0"/>
              <a:t>rules so far </a:t>
            </a:r>
            <a:r>
              <a:rPr lang="en-US" dirty="0" smtClean="0"/>
              <a:t>found and </a:t>
            </a:r>
            <a:r>
              <a:rPr lang="en-US" dirty="0"/>
              <a:t>their corresponding quality measures in descending numerical order. </a:t>
            </a:r>
            <a:endParaRPr lang="en-US" dirty="0" smtClean="0"/>
          </a:p>
          <a:p>
            <a:r>
              <a:rPr lang="en-US" dirty="0" smtClean="0"/>
              <a:t>If a new </a:t>
            </a:r>
            <a:r>
              <a:rPr lang="en-US" dirty="0"/>
              <a:t>rule is generated that has a quality measure greater than the smallest </a:t>
            </a:r>
            <a:r>
              <a:rPr lang="en-US" dirty="0" smtClean="0"/>
              <a:t>value in </a:t>
            </a:r>
            <a:r>
              <a:rPr lang="en-US" dirty="0"/>
              <a:t>the table the </a:t>
            </a:r>
            <a:r>
              <a:rPr lang="en-US" i="1" dirty="0"/>
              <a:t>N</a:t>
            </a:r>
            <a:r>
              <a:rPr lang="en-US" dirty="0"/>
              <a:t>th best rule is deleted and the new rule is placed in the </a:t>
            </a:r>
            <a:r>
              <a:rPr lang="en-US" dirty="0" smtClean="0"/>
              <a:t>table in </a:t>
            </a:r>
            <a:r>
              <a:rPr lang="en-US" dirty="0"/>
              <a:t>the appropriate position.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9872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Space and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 we might limit the rule ‘order’, i.e. the number of terms on the left-hand side, to no more than four (say) and possibly also place restrictions on the right-hand side, for example a maximum of two terms or only a single term or even only terms involving a single specified attribute.</a:t>
            </a:r>
          </a:p>
          <a:p>
            <a:r>
              <a:rPr lang="en-US" dirty="0"/>
              <a:t>We will call the set of possible rules of interest the </a:t>
            </a:r>
            <a:r>
              <a:rPr lang="en-US" b="1" i="1" dirty="0"/>
              <a:t>search space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Next; decide </a:t>
            </a:r>
            <a:r>
              <a:rPr lang="en-US" dirty="0"/>
              <a:t>on a way of generating the possible rules in </a:t>
            </a:r>
            <a:r>
              <a:rPr lang="en-US" dirty="0" smtClean="0"/>
              <a:t>the search </a:t>
            </a:r>
            <a:r>
              <a:rPr lang="en-US" dirty="0"/>
              <a:t>space in an efficient order, so that we can calculate the quality </a:t>
            </a:r>
            <a:r>
              <a:rPr lang="en-US" dirty="0" smtClean="0"/>
              <a:t>measure for </a:t>
            </a:r>
            <a:r>
              <a:rPr lang="en-US" dirty="0"/>
              <a:t>each one.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a </a:t>
            </a:r>
            <a:r>
              <a:rPr lang="en-US" b="1" i="1" dirty="0"/>
              <a:t>search strategy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Ideally, </a:t>
            </a:r>
            <a:r>
              <a:rPr lang="en-US" dirty="0"/>
              <a:t>we would like to find </a:t>
            </a:r>
            <a:r>
              <a:rPr lang="en-US" dirty="0" smtClean="0"/>
              <a:t>a search </a:t>
            </a:r>
            <a:r>
              <a:rPr lang="en-US" dirty="0"/>
              <a:t>strategy that avoids having to generate low-quality rules if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20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i="1" dirty="0"/>
              <a:t>J</a:t>
            </a:r>
            <a:r>
              <a:rPr lang="en-US" dirty="0"/>
              <a:t>-measure was introduced into the data mining </a:t>
            </a:r>
            <a:r>
              <a:rPr lang="en-US" dirty="0" smtClean="0"/>
              <a:t>literature* as </a:t>
            </a:r>
            <a:r>
              <a:rPr lang="en-US" dirty="0"/>
              <a:t>a means of quantifying the information content of a rule </a:t>
            </a:r>
            <a:r>
              <a:rPr lang="en-US" dirty="0" smtClean="0"/>
              <a:t>that is soundly </a:t>
            </a:r>
            <a:r>
              <a:rPr lang="en-US" dirty="0"/>
              <a:t>based on theory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Given a rule of the form </a:t>
            </a:r>
            <a:endParaRPr lang="en-US" dirty="0" smtClean="0"/>
          </a:p>
          <a:p>
            <a:pPr marL="114300" indent="0">
              <a:buNone/>
            </a:pPr>
            <a:r>
              <a:rPr lang="en-US" b="1" dirty="0" smtClean="0"/>
              <a:t>If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y</a:t>
            </a:r>
            <a:r>
              <a:rPr lang="en-US" b="1" dirty="0"/>
              <a:t>, then </a:t>
            </a:r>
            <a:r>
              <a:rPr lang="en-US" i="1" dirty="0"/>
              <a:t>X </a:t>
            </a:r>
            <a:r>
              <a:rPr lang="en-US" dirty="0"/>
              <a:t>= </a:t>
            </a:r>
            <a:r>
              <a:rPr lang="en-US" i="1" dirty="0"/>
              <a:t>x </a:t>
            </a:r>
            <a:r>
              <a:rPr lang="en-US" dirty="0"/>
              <a:t>using Smyth and </a:t>
            </a:r>
            <a:r>
              <a:rPr lang="en-US" dirty="0" smtClean="0"/>
              <a:t>Goodman’s notation</a:t>
            </a:r>
            <a:r>
              <a:rPr lang="en-US" dirty="0"/>
              <a:t>, the information content of the rule, measured in bits of information</a:t>
            </a:r>
            <a:r>
              <a:rPr lang="en-US" dirty="0" smtClean="0"/>
              <a:t>, is </a:t>
            </a:r>
            <a:r>
              <a:rPr lang="en-US" dirty="0"/>
              <a:t>denoted by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;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y</a:t>
            </a:r>
            <a:r>
              <a:rPr lang="en-US" dirty="0"/>
              <a:t>), which is called the </a:t>
            </a:r>
            <a:r>
              <a:rPr lang="en-US" i="1" dirty="0"/>
              <a:t>J-measure </a:t>
            </a:r>
            <a:r>
              <a:rPr lang="en-US" dirty="0"/>
              <a:t>for the rule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5943600"/>
            <a:ext cx="830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Smyth</a:t>
            </a:r>
            <a:r>
              <a:rPr lang="en-US" dirty="0"/>
              <a:t>, P. and Goodman, R.M. (1992). Rule Induction Using Information</a:t>
            </a:r>
          </a:p>
          <a:p>
            <a:r>
              <a:rPr lang="en-US" dirty="0"/>
              <a:t>Theory. In </a:t>
            </a:r>
            <a:r>
              <a:rPr lang="en-US" dirty="0" err="1"/>
              <a:t>Piatetsky</a:t>
            </a:r>
            <a:r>
              <a:rPr lang="en-US" dirty="0"/>
              <a:t>-Shapiro, G. and </a:t>
            </a:r>
            <a:r>
              <a:rPr lang="en-US" dirty="0" err="1"/>
              <a:t>Frawley</a:t>
            </a:r>
            <a:r>
              <a:rPr lang="en-US" dirty="0"/>
              <a:t>, W.J. (eds.), </a:t>
            </a:r>
            <a:r>
              <a:rPr lang="en-US" i="1" dirty="0"/>
              <a:t>Knowledge Discovery</a:t>
            </a:r>
          </a:p>
          <a:p>
            <a:r>
              <a:rPr lang="en-US" i="1" dirty="0"/>
              <a:t>in Databases</a:t>
            </a:r>
            <a:r>
              <a:rPr lang="en-US" dirty="0"/>
              <a:t>, AAAI Press, pp. 159–176.</a:t>
            </a:r>
          </a:p>
        </p:txBody>
      </p:sp>
    </p:spTree>
    <p:extLst>
      <p:ext uri="{BB962C8B-B14F-4D97-AF65-F5344CB8AC3E}">
        <p14:creationId xmlns:p14="http://schemas.microsoft.com/office/powerpoint/2010/main" val="77314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792162"/>
          </a:xfrm>
        </p:spPr>
        <p:txBody>
          <a:bodyPr/>
          <a:lstStyle/>
          <a:p>
            <a:pPr algn="ctr"/>
            <a:r>
              <a:rPr lang="en-US" dirty="0" smtClean="0"/>
              <a:t>Cross-Entropy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63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value of the </a:t>
            </a:r>
            <a:r>
              <a:rPr lang="en-US" i="1" dirty="0"/>
              <a:t>J</a:t>
            </a:r>
            <a:r>
              <a:rPr lang="en-US" dirty="0"/>
              <a:t>-measure is the product of two terms:</a:t>
            </a:r>
          </a:p>
          <a:p>
            <a:pPr marL="114300" indent="0">
              <a:buNone/>
            </a:pPr>
            <a:r>
              <a:rPr lang="en-US" b="1" dirty="0"/>
              <a:t>–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The probability that the left-hand side (antecedent) of the rule </a:t>
            </a:r>
            <a:r>
              <a:rPr lang="en-US" dirty="0" smtClean="0"/>
              <a:t>will occur</a:t>
            </a:r>
            <a:endParaRPr lang="en-US" dirty="0"/>
          </a:p>
          <a:p>
            <a:pPr marL="114300" indent="0">
              <a:buNone/>
            </a:pPr>
            <a:r>
              <a:rPr lang="en-US" b="1" dirty="0"/>
              <a:t>–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;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y</a:t>
            </a:r>
            <a:r>
              <a:rPr lang="en-US" dirty="0"/>
              <a:t>) The </a:t>
            </a:r>
            <a:r>
              <a:rPr lang="en-US" i="1" dirty="0"/>
              <a:t>j-measure </a:t>
            </a:r>
            <a:r>
              <a:rPr lang="en-US" dirty="0"/>
              <a:t>(note the small letter ‘</a:t>
            </a:r>
            <a:r>
              <a:rPr lang="en-US" i="1" dirty="0"/>
              <a:t>j</a:t>
            </a:r>
            <a:r>
              <a:rPr lang="en-US" dirty="0"/>
              <a:t>’) or </a:t>
            </a:r>
            <a:r>
              <a:rPr lang="en-US" i="1" dirty="0"/>
              <a:t>cross-entropy.</a:t>
            </a:r>
          </a:p>
          <a:p>
            <a:r>
              <a:rPr lang="en-US" dirty="0"/>
              <a:t>The cross-entropy term is defined by the equation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The value of cross-entropy depends on two values:</a:t>
            </a:r>
          </a:p>
          <a:p>
            <a:pPr marL="114300" indent="0">
              <a:buNone/>
            </a:pPr>
            <a:r>
              <a:rPr lang="en-US" b="1" dirty="0"/>
              <a:t>–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The probability that the right-hand side (consequent) of the rule </a:t>
            </a:r>
            <a:r>
              <a:rPr lang="en-US" dirty="0" smtClean="0"/>
              <a:t>will be </a:t>
            </a:r>
            <a:r>
              <a:rPr lang="en-US" dirty="0"/>
              <a:t>satisfied if we have no other information (called the </a:t>
            </a:r>
            <a:r>
              <a:rPr lang="en-US" i="1" dirty="0"/>
              <a:t>a priori </a:t>
            </a:r>
            <a:r>
              <a:rPr lang="en-US" dirty="0" smtClean="0"/>
              <a:t>probability of </a:t>
            </a:r>
            <a:r>
              <a:rPr lang="en-US" dirty="0"/>
              <a:t>the rule consequent)</a:t>
            </a:r>
          </a:p>
          <a:p>
            <a:pPr marL="114300" indent="0">
              <a:buNone/>
            </a:pPr>
            <a:r>
              <a:rPr lang="en-US" b="1" dirty="0"/>
              <a:t>–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x|y</a:t>
            </a:r>
            <a:r>
              <a:rPr lang="en-US" dirty="0"/>
              <a:t>) The probability that the right-hand side of the rule will be satisfied </a:t>
            </a:r>
            <a:r>
              <a:rPr lang="en-US" dirty="0" smtClean="0"/>
              <a:t>if we </a:t>
            </a:r>
            <a:r>
              <a:rPr lang="en-US" dirty="0"/>
              <a:t>know that the left-hand side is satisfied (read as ‘</a:t>
            </a:r>
            <a:r>
              <a:rPr lang="en-US" i="1" dirty="0"/>
              <a:t>probability of x </a:t>
            </a:r>
            <a:r>
              <a:rPr lang="en-US" i="1" dirty="0" smtClean="0"/>
              <a:t>given y</a:t>
            </a:r>
            <a:r>
              <a:rPr lang="en-US" dirty="0"/>
              <a:t>’).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124200"/>
            <a:ext cx="8915400" cy="806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74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J-measure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the basic measures introduced </a:t>
            </a:r>
            <a:r>
              <a:rPr lang="en-US" dirty="0" smtClean="0"/>
              <a:t>earlier:</a:t>
            </a:r>
            <a:endParaRPr lang="en-US" dirty="0"/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= </a:t>
            </a:r>
            <a:r>
              <a:rPr lang="en-US" i="1" dirty="0" smtClean="0"/>
              <a:t>N-LEFT </a:t>
            </a:r>
            <a:r>
              <a:rPr lang="en-US" i="1" dirty="0"/>
              <a:t>/</a:t>
            </a:r>
            <a:r>
              <a:rPr lang="en-US" i="1" dirty="0" smtClean="0"/>
              <a:t>N-TOTAL</a:t>
            </a:r>
            <a:endParaRPr lang="en-US" i="1" dirty="0"/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smtClean="0"/>
              <a:t>N-RIGHT </a:t>
            </a:r>
            <a:r>
              <a:rPr lang="en-US" i="1" dirty="0"/>
              <a:t>/</a:t>
            </a:r>
            <a:r>
              <a:rPr lang="en-US" i="1" dirty="0" smtClean="0"/>
              <a:t>N-TOTAL</a:t>
            </a:r>
            <a:endParaRPr lang="en-US" i="1" dirty="0"/>
          </a:p>
          <a:p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x|y</a:t>
            </a:r>
            <a:r>
              <a:rPr lang="en-US" dirty="0"/>
              <a:t>) = </a:t>
            </a:r>
            <a:r>
              <a:rPr lang="en-US" i="1" dirty="0" smtClean="0"/>
              <a:t>N-BOTH/N-LEFT</a:t>
            </a:r>
            <a:endParaRPr lang="en-US" i="1" dirty="0"/>
          </a:p>
          <a:p>
            <a:pPr marL="114300" indent="0">
              <a:buNone/>
            </a:pPr>
            <a:r>
              <a:rPr lang="en-US" dirty="0"/>
              <a:t>The </a:t>
            </a:r>
            <a:r>
              <a:rPr lang="en-US" i="1" dirty="0"/>
              <a:t>J</a:t>
            </a:r>
            <a:r>
              <a:rPr lang="en-US" dirty="0"/>
              <a:t>-measure has two helpful properties concerning upper bounds.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r>
              <a:rPr lang="en-US" dirty="0" smtClean="0"/>
              <a:t>First, it </a:t>
            </a:r>
            <a:r>
              <a:rPr lang="en-US" dirty="0"/>
              <a:t>can be shown that the value of </a:t>
            </a:r>
            <a:r>
              <a:rPr lang="en-US" i="1" dirty="0"/>
              <a:t>J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; </a:t>
            </a:r>
            <a:r>
              <a:rPr lang="en-US" i="1" dirty="0"/>
              <a:t>Y </a:t>
            </a:r>
            <a:r>
              <a:rPr lang="en-US" dirty="0"/>
              <a:t>= </a:t>
            </a:r>
            <a:r>
              <a:rPr lang="en-US" i="1" dirty="0"/>
              <a:t>y</a:t>
            </a:r>
            <a:r>
              <a:rPr lang="en-US" dirty="0"/>
              <a:t>) is less than or equal </a:t>
            </a:r>
            <a:r>
              <a:rPr lang="en-US" dirty="0" smtClean="0"/>
              <a:t>to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/>
              <a:t>)</a:t>
            </a:r>
            <a:r>
              <a:rPr lang="en-US" i="1" dirty="0"/>
              <a:t>.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 </a:t>
            </a:r>
            <a:r>
              <a:rPr lang="en-US" dirty="0" smtClean="0"/>
              <a:t>1/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/>
              <a:t>) ).</a:t>
            </a:r>
          </a:p>
          <a:p>
            <a:r>
              <a:rPr lang="en-US" dirty="0"/>
              <a:t>The maximum value of this expression, given when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= 1</a:t>
            </a:r>
            <a:r>
              <a:rPr lang="en-US" i="1" dirty="0"/>
              <a:t>/e</a:t>
            </a:r>
            <a:r>
              <a:rPr lang="en-US" dirty="0"/>
              <a:t>, is 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e/e</a:t>
            </a:r>
            <a:r>
              <a:rPr lang="en-US" dirty="0" smtClean="0"/>
              <a:t>, which </a:t>
            </a:r>
            <a:r>
              <a:rPr lang="en-US" dirty="0"/>
              <a:t>is approximately 0.5307 bits.</a:t>
            </a:r>
          </a:p>
        </p:txBody>
      </p:sp>
    </p:spTree>
    <p:extLst>
      <p:ext uri="{BB962C8B-B14F-4D97-AF65-F5344CB8AC3E}">
        <p14:creationId xmlns:p14="http://schemas.microsoft.com/office/powerpoint/2010/main" val="19065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458200" cy="792162"/>
          </a:xfrm>
        </p:spPr>
        <p:txBody>
          <a:bodyPr/>
          <a:lstStyle/>
          <a:p>
            <a:r>
              <a:rPr lang="en-US" sz="3600" dirty="0"/>
              <a:t>Plot of </a:t>
            </a:r>
            <a:r>
              <a:rPr lang="en-US" sz="3600" i="1" dirty="0"/>
              <a:t>j</a:t>
            </a:r>
            <a:r>
              <a:rPr lang="en-US" sz="3600" dirty="0"/>
              <a:t>-Measure for Various Values of </a:t>
            </a:r>
            <a:r>
              <a:rPr lang="en-US" sz="3600" i="1" dirty="0"/>
              <a:t>p</a:t>
            </a:r>
            <a:r>
              <a:rPr lang="en-US" sz="3600" dirty="0"/>
              <a:t>(</a:t>
            </a:r>
            <a:r>
              <a:rPr lang="en-US" sz="3600" i="1" dirty="0"/>
              <a:t>x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64" y="838199"/>
            <a:ext cx="8784236" cy="57444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4413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J-measure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(and more important), it can be proved that the </a:t>
            </a:r>
            <a:r>
              <a:rPr lang="en-US" i="1" dirty="0"/>
              <a:t>J </a:t>
            </a:r>
            <a:r>
              <a:rPr lang="en-US" dirty="0"/>
              <a:t>value of any </a:t>
            </a:r>
            <a:r>
              <a:rPr lang="en-US" dirty="0" smtClean="0"/>
              <a:t>rule obtained </a:t>
            </a:r>
            <a:r>
              <a:rPr lang="en-US"/>
              <a:t>by </a:t>
            </a:r>
            <a:r>
              <a:rPr lang="en-US" i="1" smtClean="0"/>
              <a:t>specializing </a:t>
            </a:r>
            <a:r>
              <a:rPr lang="en-US" dirty="0"/>
              <a:t>a given rule by adding further terms is bounded </a:t>
            </a:r>
            <a:r>
              <a:rPr lang="en-US" dirty="0" smtClean="0"/>
              <a:t>by the value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Thus </a:t>
            </a:r>
            <a:r>
              <a:rPr lang="en-US" dirty="0"/>
              <a:t>if a given rule is known to have a </a:t>
            </a:r>
            <a:r>
              <a:rPr lang="en-US" i="1" dirty="0"/>
              <a:t>J </a:t>
            </a:r>
            <a:r>
              <a:rPr lang="en-US" dirty="0"/>
              <a:t>value of, say, 0.352 bits and </a:t>
            </a:r>
            <a:r>
              <a:rPr lang="en-US" dirty="0" smtClean="0"/>
              <a:t>the value </a:t>
            </a:r>
            <a:r>
              <a:rPr lang="en-US" dirty="0"/>
              <a:t>of </a:t>
            </a:r>
            <a:r>
              <a:rPr lang="en-US" i="1" dirty="0" err="1"/>
              <a:t>Jmax</a:t>
            </a:r>
            <a:r>
              <a:rPr lang="en-US" i="1" dirty="0"/>
              <a:t> </a:t>
            </a:r>
            <a:r>
              <a:rPr lang="en-US" dirty="0"/>
              <a:t>is also 0.352, there is no benefit to be gained (and possibly </a:t>
            </a:r>
            <a:r>
              <a:rPr lang="en-US" dirty="0" smtClean="0"/>
              <a:t>harm to </a:t>
            </a:r>
            <a:r>
              <a:rPr lang="en-US" dirty="0"/>
              <a:t>be done) by adding further terms to the left-hand side, as far as </a:t>
            </a:r>
            <a:r>
              <a:rPr lang="en-US" dirty="0" smtClean="0"/>
              <a:t>information content </a:t>
            </a:r>
            <a:r>
              <a:rPr lang="en-US" dirty="0"/>
              <a:t>is concerned.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4638"/>
            <a:ext cx="8758230" cy="614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2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3889</TotalTime>
  <Words>1701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Adjacency</vt:lpstr>
      <vt:lpstr>Data Mining</vt:lpstr>
      <vt:lpstr>PowerPoint Presentation</vt:lpstr>
      <vt:lpstr>Best Rules</vt:lpstr>
      <vt:lpstr>Search Space and Strategy</vt:lpstr>
      <vt:lpstr>J-Measure</vt:lpstr>
      <vt:lpstr>Cross-Entropy</vt:lpstr>
      <vt:lpstr>J-measure properties</vt:lpstr>
      <vt:lpstr>Plot of j-Measure for Various Values of p(x)</vt:lpstr>
      <vt:lpstr>J-measure properties</vt:lpstr>
      <vt:lpstr>Search Strategy </vt:lpstr>
      <vt:lpstr>J-Value</vt:lpstr>
      <vt:lpstr>Computationally feasibility</vt:lpstr>
      <vt:lpstr>Second Method</vt:lpstr>
      <vt:lpstr>PowerPoint Presentation</vt:lpstr>
      <vt:lpstr>Assignment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tcl</dc:creator>
  <cp:lastModifiedBy>Anwar Said</cp:lastModifiedBy>
  <cp:revision>249</cp:revision>
  <dcterms:created xsi:type="dcterms:W3CDTF">2014-09-07T09:53:50Z</dcterms:created>
  <dcterms:modified xsi:type="dcterms:W3CDTF">2014-12-01T13:57:48Z</dcterms:modified>
</cp:coreProperties>
</file>