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64" r:id="rId4"/>
    <p:sldId id="265" r:id="rId5"/>
    <p:sldId id="257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22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588"/>
            <a:ext cx="91376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-76200"/>
            <a:ext cx="1401763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0" y="3657600"/>
            <a:ext cx="4724400" cy="1143000"/>
          </a:xfrm>
          <a:prstGeom prst="rect">
            <a:avLst/>
          </a:prstGeom>
        </p:spPr>
        <p:txBody>
          <a:bodyPr/>
          <a:lstStyle>
            <a:lvl1pPr algn="l">
              <a:defRPr sz="3200" b="1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JSON – JavaScript Object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1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38" y="-173038"/>
            <a:ext cx="1401762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4864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6">
                  <a:lumMod val="75000"/>
                </a:schemeClr>
              </a:buClr>
              <a:buSzPct val="85000"/>
              <a:buFont typeface="Wingdings 2" pitchFamily="18" charset="2"/>
              <a:buChar char=""/>
              <a:defRPr sz="2000">
                <a:solidFill>
                  <a:schemeClr val="tx1"/>
                </a:solidFill>
              </a:defRPr>
            </a:lvl1pPr>
            <a:lvl2pPr marL="576263" indent="-228600">
              <a:buClr>
                <a:schemeClr val="accent6">
                  <a:lumMod val="75000"/>
                </a:schemeClr>
              </a:buClr>
              <a:buSzPct val="70000"/>
              <a:buFont typeface="Wingdings 2" pitchFamily="18" charset="2"/>
              <a:buChar char=""/>
              <a:defRPr sz="1800">
                <a:solidFill>
                  <a:schemeClr val="tx1"/>
                </a:solidFill>
              </a:defRPr>
            </a:lvl2pPr>
            <a:lvl3pPr marL="804863" indent="-228600">
              <a:buClr>
                <a:schemeClr val="accent6">
                  <a:lumMod val="75000"/>
                </a:schemeClr>
              </a:buClr>
              <a:buSzPct val="75000"/>
              <a:buFont typeface="Wingdings 2" pitchFamily="18" charset="2"/>
              <a:buChar char=""/>
              <a:defRPr sz="1600">
                <a:solidFill>
                  <a:schemeClr val="tx1"/>
                </a:solidFill>
              </a:defRPr>
            </a:lvl3pPr>
            <a:lvl4pPr marL="1033463" indent="-228600">
              <a:buClr>
                <a:schemeClr val="accent6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4pPr>
            <a:lvl5pPr marL="1262063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816"/>
            <a:ext cx="8001000" cy="503583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4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E496B-9CD5-457D-B074-80FA888C68D2}" type="datetimeFigureOut">
              <a:rPr lang="en-IN" smtClean="0"/>
              <a:pPr>
                <a:defRPr/>
              </a:pPr>
              <a:t>29-05-2017</a:t>
            </a:fld>
            <a:endParaRPr lang="en-I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F1FF6-0050-4FD3-88E7-134D06C0825B}" type="slidenum">
              <a:rPr lang="en-IN" altLang="en-US" smtClean="0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6145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566738"/>
          </a:xfrm>
          <a:prstGeom prst="rect">
            <a:avLst/>
          </a:prstGeom>
          <a:gradFill>
            <a:gsLst>
              <a:gs pos="0">
                <a:srgbClr val="009999"/>
              </a:gs>
              <a:gs pos="100000">
                <a:srgbClr val="00B0F0">
                  <a:alpha val="2000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554788"/>
            <a:ext cx="9144000" cy="303212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alpha val="0"/>
                </a:scheme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6573838"/>
            <a:ext cx="1219200" cy="2746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prstClr val="white"/>
                </a:solidFill>
                <a:latin typeface="Calibri"/>
                <a:cs typeface="+mn-cs"/>
              </a:rPr>
              <a:t>Slide </a:t>
            </a:r>
            <a:fld id="{EDA05FB0-4780-4386-BE13-1F0328B9CB5D}" type="slidenum">
              <a:rPr lang="en-US" sz="1200" b="1" smtClean="0">
                <a:solidFill>
                  <a:prstClr val="white"/>
                </a:solidFill>
                <a:latin typeface="Calibri"/>
                <a:cs typeface="+mn-cs"/>
              </a:rPr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200" b="1" dirty="0" smtClean="0">
                <a:solidFill>
                  <a:prstClr val="white"/>
                </a:solidFill>
                <a:latin typeface="Calibri"/>
                <a:cs typeface="+mn-cs"/>
              </a:rPr>
              <a:t> of 10</a:t>
            </a:r>
          </a:p>
        </p:txBody>
      </p:sp>
      <p:sp>
        <p:nvSpPr>
          <p:cNvPr id="9" name="Rectangle 3"/>
          <p:cNvSpPr/>
          <p:nvPr/>
        </p:nvSpPr>
        <p:spPr>
          <a:xfrm>
            <a:off x="8001000" y="0"/>
            <a:ext cx="1143000" cy="685800"/>
          </a:xfrm>
          <a:custGeom>
            <a:avLst/>
            <a:gdLst>
              <a:gd name="connsiteX0" fmla="*/ 0 w 1143000"/>
              <a:gd name="connsiteY0" fmla="*/ 0 h 549966"/>
              <a:gd name="connsiteX1" fmla="*/ 1143000 w 1143000"/>
              <a:gd name="connsiteY1" fmla="*/ 0 h 549966"/>
              <a:gd name="connsiteX2" fmla="*/ 1143000 w 1143000"/>
              <a:gd name="connsiteY2" fmla="*/ 549966 h 549966"/>
              <a:gd name="connsiteX3" fmla="*/ 0 w 1143000"/>
              <a:gd name="connsiteY3" fmla="*/ 549966 h 549966"/>
              <a:gd name="connsiteX4" fmla="*/ 0 w 1143000"/>
              <a:gd name="connsiteY4" fmla="*/ 0 h 549966"/>
              <a:gd name="connsiteX0" fmla="*/ 0 w 1143000"/>
              <a:gd name="connsiteY0" fmla="*/ 0 h 639418"/>
              <a:gd name="connsiteX1" fmla="*/ 1143000 w 1143000"/>
              <a:gd name="connsiteY1" fmla="*/ 0 h 639418"/>
              <a:gd name="connsiteX2" fmla="*/ 1143000 w 1143000"/>
              <a:gd name="connsiteY2" fmla="*/ 549966 h 639418"/>
              <a:gd name="connsiteX3" fmla="*/ 0 w 1143000"/>
              <a:gd name="connsiteY3" fmla="*/ 639418 h 639418"/>
              <a:gd name="connsiteX4" fmla="*/ 0 w 1143000"/>
              <a:gd name="connsiteY4" fmla="*/ 0 h 63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639418">
                <a:moveTo>
                  <a:pt x="0" y="0"/>
                </a:moveTo>
                <a:lnTo>
                  <a:pt x="1143000" y="0"/>
                </a:lnTo>
                <a:lnTo>
                  <a:pt x="1143000" y="549966"/>
                </a:lnTo>
                <a:lnTo>
                  <a:pt x="0" y="639418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701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2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B0F0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Object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7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09800"/>
            <a:ext cx="7391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Using JSON we can implement the array.</a:t>
            </a:r>
          </a:p>
          <a:p>
            <a:endParaRPr lang="en-US" sz="1800" dirty="0" smtClean="0"/>
          </a:p>
          <a:p>
            <a:r>
              <a:rPr lang="en-US" sz="1800" dirty="0" smtClean="0"/>
              <a:t>Array can store number of Objects. 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 err="1"/>
              <a:t>var</a:t>
            </a:r>
            <a:r>
              <a:rPr lang="en-US" sz="1800" b="1" dirty="0"/>
              <a:t> books = </a:t>
            </a:r>
          </a:p>
          <a:p>
            <a:pPr marL="0" indent="0">
              <a:buNone/>
            </a:pPr>
            <a:r>
              <a:rPr lang="en-US" sz="1800" b="1" dirty="0"/>
              <a:t>{ "</a:t>
            </a:r>
            <a:r>
              <a:rPr lang="en-US" sz="1800" b="1" dirty="0" err="1"/>
              <a:t>CoreJava</a:t>
            </a:r>
            <a:r>
              <a:rPr lang="en-US" sz="1800" b="1" dirty="0"/>
              <a:t>" : </a:t>
            </a:r>
          </a:p>
          <a:p>
            <a:pPr marL="0" indent="0">
              <a:buNone/>
            </a:pPr>
            <a:r>
              <a:rPr lang="en-US" sz="1800" b="1" dirty="0"/>
              <a:t>[ { "</a:t>
            </a:r>
            <a:r>
              <a:rPr lang="en-US" sz="1800" b="1" dirty="0" err="1"/>
              <a:t>bookname</a:t>
            </a:r>
            <a:r>
              <a:rPr lang="en-US" sz="1800" b="1" dirty="0"/>
              <a:t>" : "Java 2 Edition", "price" : 700 },</a:t>
            </a:r>
          </a:p>
          <a:p>
            <a:pPr marL="0" indent="0">
              <a:buNone/>
            </a:pPr>
            <a:r>
              <a:rPr lang="en-US" sz="1800" b="1" dirty="0"/>
              <a:t>{ "</a:t>
            </a:r>
            <a:r>
              <a:rPr lang="en-US" sz="1800" b="1" dirty="0" err="1"/>
              <a:t>bookname</a:t>
            </a:r>
            <a:r>
              <a:rPr lang="en-US" sz="1800" b="1" dirty="0"/>
              <a:t>" : "21 Days JAVA SE 6", "price" : 400 } ]</a:t>
            </a:r>
          </a:p>
          <a:p>
            <a:pPr marL="0" indent="0">
              <a:buNone/>
            </a:pPr>
            <a:r>
              <a:rPr lang="en-US" sz="1800" b="1" dirty="0"/>
              <a:t>};</a:t>
            </a:r>
          </a:p>
          <a:p>
            <a:pPr marL="0" indent="0">
              <a:buNone/>
            </a:pPr>
            <a:endParaRPr lang="en-US" sz="1800" b="1" dirty="0" smtClean="0"/>
          </a:p>
          <a:p>
            <a:pPr>
              <a:buFontTx/>
              <a:buChar char="-"/>
            </a:pPr>
            <a:r>
              <a:rPr lang="en-US" sz="1800" b="1" dirty="0" smtClean="0"/>
              <a:t>Here books is the array object. </a:t>
            </a:r>
            <a:endParaRPr lang="en-US" sz="1800" b="1" dirty="0"/>
          </a:p>
          <a:p>
            <a:pPr>
              <a:buFontTx/>
              <a:buChar char="-"/>
            </a:pPr>
            <a:r>
              <a:rPr lang="en-US" sz="1800" b="1" dirty="0" smtClean="0"/>
              <a:t>Array name is </a:t>
            </a:r>
            <a:r>
              <a:rPr lang="en-US" sz="1800" b="1" dirty="0" err="1" smtClean="0"/>
              <a:t>CoreJava</a:t>
            </a:r>
            <a:r>
              <a:rPr lang="en-US" sz="1800" b="1" dirty="0" smtClean="0"/>
              <a:t> and elements are </a:t>
            </a:r>
            <a:r>
              <a:rPr lang="en-US" sz="1800" b="1" dirty="0" err="1" smtClean="0"/>
              <a:t>bookname</a:t>
            </a:r>
            <a:r>
              <a:rPr lang="en-US" sz="1800" b="1" dirty="0" smtClean="0"/>
              <a:t> and price.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Array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JSON </a:t>
            </a:r>
            <a:r>
              <a:rPr lang="en-US" dirty="0"/>
              <a:t>or JavaScript Object Notation is a lightweight text-based open standard </a:t>
            </a:r>
            <a:r>
              <a:rPr lang="en-US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JSON is </a:t>
            </a:r>
            <a:r>
              <a:rPr lang="en-US" dirty="0"/>
              <a:t>human-readable data interchange. 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Conventions </a:t>
            </a:r>
            <a:r>
              <a:rPr lang="en-US" dirty="0"/>
              <a:t>used by JSON are known </a:t>
            </a:r>
            <a:r>
              <a:rPr lang="en-US" dirty="0" smtClean="0"/>
              <a:t>to programmers</a:t>
            </a:r>
            <a:r>
              <a:rPr lang="en-US" dirty="0"/>
              <a:t>, which include C, C++, Java, Python, Perl, etc</a:t>
            </a:r>
            <a:r>
              <a:rPr lang="en-US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The </a:t>
            </a:r>
            <a:r>
              <a:rPr lang="en-US" dirty="0"/>
              <a:t>format was specified by Douglas </a:t>
            </a:r>
            <a:r>
              <a:rPr lang="en-US" dirty="0" err="1"/>
              <a:t>Crockford</a:t>
            </a:r>
            <a:r>
              <a:rPr lang="en-US" dirty="0" smtClean="0"/>
              <a:t>.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It has been extended from the JavaScript scripting language</a:t>
            </a:r>
            <a:r>
              <a:rPr lang="en-US" dirty="0" smtClean="0"/>
              <a:t>.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The filename extension is </a:t>
            </a:r>
            <a:r>
              <a:rPr lang="en-US" b="1" dirty="0"/>
              <a:t>.</a:t>
            </a:r>
            <a:r>
              <a:rPr lang="en-US" b="1" dirty="0" err="1"/>
              <a:t>json</a:t>
            </a:r>
            <a:r>
              <a:rPr lang="en-US" dirty="0" smtClean="0"/>
              <a:t>.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JSON Internet Media type is </a:t>
            </a:r>
            <a:r>
              <a:rPr lang="en-US" b="1" dirty="0"/>
              <a:t>application/</a:t>
            </a:r>
            <a:r>
              <a:rPr lang="en-US" b="1" dirty="0" err="1"/>
              <a:t>json</a:t>
            </a:r>
            <a:r>
              <a:rPr lang="en-US" dirty="0" smtClean="0"/>
              <a:t>.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The Uniform Type Identifier is </a:t>
            </a:r>
            <a:r>
              <a:rPr lang="en-US" dirty="0" err="1"/>
              <a:t>public.json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5626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Similarities between JSON and XML</a:t>
            </a:r>
          </a:p>
          <a:p>
            <a:r>
              <a:rPr lang="en-US" sz="1600" dirty="0" smtClean="0"/>
              <a:t>JSON </a:t>
            </a:r>
            <a:r>
              <a:rPr lang="en-US" sz="1600" dirty="0"/>
              <a:t>and XML and human readable format and are language independent.</a:t>
            </a:r>
          </a:p>
          <a:p>
            <a:endParaRPr lang="en-US" sz="1600" dirty="0"/>
          </a:p>
          <a:p>
            <a:r>
              <a:rPr lang="en-US" sz="1600" dirty="0"/>
              <a:t>Both JSON and XML are </a:t>
            </a:r>
            <a:r>
              <a:rPr lang="en-US" sz="1600" dirty="0" smtClean="0"/>
              <a:t>hierarchical.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Both can be parsed and used by a lot of Programming language.</a:t>
            </a:r>
          </a:p>
          <a:p>
            <a:endParaRPr lang="en-US" sz="1600" dirty="0"/>
          </a:p>
          <a:p>
            <a:r>
              <a:rPr lang="en-US" sz="1600" dirty="0"/>
              <a:t>Both JSON and XML can be fetched with an </a:t>
            </a:r>
            <a:r>
              <a:rPr lang="en-US" sz="1600" dirty="0" err="1" smtClean="0"/>
              <a:t>XMLHttpRequest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u="sng" dirty="0" smtClean="0"/>
              <a:t>Difference </a:t>
            </a:r>
            <a:r>
              <a:rPr lang="en-US" sz="1600" b="1" u="sng" dirty="0"/>
              <a:t>between JSON and </a:t>
            </a:r>
            <a:r>
              <a:rPr lang="en-US" sz="1600" b="1" u="sng" dirty="0" smtClean="0"/>
              <a:t>XML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JSON is shorter compare to Xml</a:t>
            </a:r>
          </a:p>
          <a:p>
            <a:endParaRPr lang="en-US" sz="1600" dirty="0"/>
          </a:p>
          <a:p>
            <a:r>
              <a:rPr lang="en-US" sz="1600" dirty="0"/>
              <a:t>JSON is quicker to read and write</a:t>
            </a:r>
          </a:p>
          <a:p>
            <a:endParaRPr lang="en-US" sz="1600" dirty="0"/>
          </a:p>
          <a:p>
            <a:r>
              <a:rPr lang="en-US" sz="1600" dirty="0"/>
              <a:t>JSON can use arrays but Xml does not.</a:t>
            </a:r>
          </a:p>
          <a:p>
            <a:endParaRPr lang="en-US" sz="1600" dirty="0"/>
          </a:p>
          <a:p>
            <a:r>
              <a:rPr lang="en-US" sz="1600" dirty="0"/>
              <a:t>XML requires a proper XML parse but JSON can be parsed by java script function.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Vs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5626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JSON format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[“Employees”:</a:t>
            </a:r>
          </a:p>
          <a:p>
            <a:pPr marL="0" indent="0">
              <a:buNone/>
            </a:pPr>
            <a:r>
              <a:rPr lang="en-US" sz="1600" dirty="0" smtClean="0"/>
              <a:t>{“empid”:”E1001”,”empname”:”Sudhir”},</a:t>
            </a:r>
          </a:p>
          <a:p>
            <a:pPr marL="0" indent="0">
              <a:buNone/>
            </a:pPr>
            <a:r>
              <a:rPr lang="en-US" sz="1600" dirty="0" smtClean="0"/>
              <a:t>{“</a:t>
            </a:r>
            <a:r>
              <a:rPr lang="en-US" sz="1600" dirty="0"/>
              <a:t>empid”:”</a:t>
            </a:r>
            <a:r>
              <a:rPr lang="en-US" sz="1600" dirty="0" smtClean="0"/>
              <a:t>E1002”,”</a:t>
            </a:r>
            <a:r>
              <a:rPr lang="en-US" sz="1600" dirty="0"/>
              <a:t>empname</a:t>
            </a:r>
            <a:r>
              <a:rPr lang="en-US" sz="1600" dirty="0" smtClean="0"/>
              <a:t>”:”Vinod”},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]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u="sng" dirty="0" smtClean="0"/>
              <a:t>XML Format</a:t>
            </a:r>
          </a:p>
          <a:p>
            <a:pPr marL="0" indent="0">
              <a:buNone/>
            </a:pPr>
            <a:r>
              <a:rPr lang="en-US" sz="1400" dirty="0" smtClean="0"/>
              <a:t>&lt;Employees&gt;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&lt;Employee&gt;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&lt;</a:t>
            </a:r>
            <a:r>
              <a:rPr lang="en-US" sz="1400" dirty="0" err="1" smtClean="0"/>
              <a:t>empid</a:t>
            </a:r>
            <a:r>
              <a:rPr lang="en-US" sz="1400" dirty="0" smtClean="0"/>
              <a:t>&gt;E1001&lt;/</a:t>
            </a:r>
            <a:r>
              <a:rPr lang="en-US" sz="1400" dirty="0" err="1" smtClean="0"/>
              <a:t>empid</a:t>
            </a:r>
            <a:r>
              <a:rPr lang="en-US" sz="1400" dirty="0" smtClean="0"/>
              <a:t>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&lt;</a:t>
            </a:r>
            <a:r>
              <a:rPr lang="en-US" sz="1400" dirty="0" err="1" smtClean="0"/>
              <a:t>empname</a:t>
            </a:r>
            <a:r>
              <a:rPr lang="en-US" sz="1400" dirty="0" smtClean="0"/>
              <a:t>&gt;Sudhir&lt;/</a:t>
            </a:r>
            <a:r>
              <a:rPr lang="en-US" sz="1400" dirty="0" err="1" smtClean="0"/>
              <a:t>empname</a:t>
            </a:r>
            <a:r>
              <a:rPr lang="en-US" sz="1400" dirty="0" smtClean="0"/>
              <a:t>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&lt;/Employee&gt;</a:t>
            </a:r>
          </a:p>
          <a:p>
            <a:pPr marL="0" indent="0">
              <a:buNone/>
            </a:pPr>
            <a:r>
              <a:rPr lang="en-US" sz="1400" dirty="0"/>
              <a:t>	&lt;Employee&gt;</a:t>
            </a:r>
          </a:p>
          <a:p>
            <a:pPr marL="0" indent="0">
              <a:buNone/>
            </a:pPr>
            <a:r>
              <a:rPr lang="en-US" sz="1400" dirty="0"/>
              <a:t>		&lt;</a:t>
            </a:r>
            <a:r>
              <a:rPr lang="en-US" sz="1400" dirty="0" err="1" smtClean="0"/>
              <a:t>empid</a:t>
            </a:r>
            <a:r>
              <a:rPr lang="en-US" sz="1400" dirty="0" smtClean="0"/>
              <a:t>&gt;E1002&lt;/</a:t>
            </a:r>
            <a:r>
              <a:rPr lang="en-US" sz="1400" dirty="0" err="1"/>
              <a:t>empid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	&lt;</a:t>
            </a:r>
            <a:r>
              <a:rPr lang="en-US" sz="1400" dirty="0" err="1" smtClean="0"/>
              <a:t>empname</a:t>
            </a:r>
            <a:r>
              <a:rPr lang="en-US" sz="1400" dirty="0" smtClean="0"/>
              <a:t>&gt;Vinod&lt;/</a:t>
            </a:r>
            <a:r>
              <a:rPr lang="en-US" sz="1400" dirty="0" err="1"/>
              <a:t>empname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	&lt;/Employee</a:t>
            </a:r>
            <a:r>
              <a:rPr lang="en-US" sz="1400" dirty="0" smtClean="0"/>
              <a:t>&gt;</a:t>
            </a:r>
          </a:p>
          <a:p>
            <a:pPr marL="0" indent="0">
              <a:buNone/>
            </a:pPr>
            <a:r>
              <a:rPr lang="en-US" sz="1400" dirty="0" smtClean="0"/>
              <a:t>&lt;/Employees&gt;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Vs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while writing JavaScript based applications that includes </a:t>
            </a:r>
            <a:r>
              <a:rPr lang="en-US" dirty="0" smtClean="0"/>
              <a:t>browser extensions </a:t>
            </a:r>
            <a:r>
              <a:rPr lang="en-US" dirty="0"/>
              <a:t>and websites.</a:t>
            </a:r>
          </a:p>
          <a:p>
            <a:endParaRPr lang="en-US" dirty="0"/>
          </a:p>
          <a:p>
            <a:r>
              <a:rPr lang="en-US" dirty="0" smtClean="0"/>
              <a:t>JSON </a:t>
            </a:r>
            <a:r>
              <a:rPr lang="en-US" dirty="0"/>
              <a:t>format is used for serializing and transmitting structured data over </a:t>
            </a:r>
            <a:r>
              <a:rPr lang="en-US" dirty="0" smtClean="0"/>
              <a:t>network connection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primarily used to transmit data between a server and web applications.</a:t>
            </a:r>
          </a:p>
          <a:p>
            <a:endParaRPr lang="en-US" dirty="0"/>
          </a:p>
          <a:p>
            <a:r>
              <a:rPr lang="en-US" dirty="0" smtClean="0"/>
              <a:t>Web </a:t>
            </a:r>
            <a:r>
              <a:rPr lang="en-US" dirty="0"/>
              <a:t>services and APIs use JSON format to provide public data.</a:t>
            </a:r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can be used with modern programming languages.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0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is easy to read and write.</a:t>
            </a:r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a lightweight text-based interchange format.</a:t>
            </a:r>
          </a:p>
          <a:p>
            <a:endParaRPr lang="en-US" dirty="0"/>
          </a:p>
          <a:p>
            <a:r>
              <a:rPr lang="en-US" dirty="0" smtClean="0"/>
              <a:t>JSON </a:t>
            </a:r>
            <a:r>
              <a:rPr lang="en-US" dirty="0"/>
              <a:t>is language independent.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Characterstics</a:t>
            </a:r>
            <a:r>
              <a:rPr lang="en-US" dirty="0" smtClean="0"/>
              <a:t> of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JSON the data will be stored in name and value pair wise.</a:t>
            </a:r>
          </a:p>
          <a:p>
            <a:endParaRPr lang="en-US" dirty="0" smtClean="0"/>
          </a:p>
          <a:p>
            <a:r>
              <a:rPr lang="en-US" dirty="0" smtClean="0"/>
              <a:t>Curly brace will store an object</a:t>
            </a:r>
          </a:p>
          <a:p>
            <a:endParaRPr lang="en-US" dirty="0"/>
          </a:p>
          <a:p>
            <a:r>
              <a:rPr lang="en-US" dirty="0" smtClean="0"/>
              <a:t>Each name will followed with the “:” colon.</a:t>
            </a:r>
          </a:p>
          <a:p>
            <a:endParaRPr lang="en-US" dirty="0"/>
          </a:p>
          <a:p>
            <a:r>
              <a:rPr lang="en-US" dirty="0" smtClean="0"/>
              <a:t>The name and value pair separated by comma.</a:t>
            </a:r>
          </a:p>
          <a:p>
            <a:endParaRPr lang="en-US" dirty="0" smtClean="0"/>
          </a:p>
          <a:p>
            <a:r>
              <a:rPr lang="en-US" dirty="0" smtClean="0"/>
              <a:t>Syntax below of a JSON values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"book":</a:t>
            </a:r>
          </a:p>
          <a:p>
            <a:pPr marL="0" indent="0">
              <a:buNone/>
            </a:pPr>
            <a:r>
              <a:rPr lang="en-US" sz="1600" dirty="0"/>
              <a:t>[{"bookid":"1001","bookname":"core java"},</a:t>
            </a:r>
          </a:p>
          <a:p>
            <a:pPr marL="0" indent="0">
              <a:buNone/>
            </a:pPr>
            <a:r>
              <a:rPr lang="en-US" sz="1600" dirty="0"/>
              <a:t>{"bookid":"1002","bookname":"Servlets"}</a:t>
            </a:r>
          </a:p>
          <a:p>
            <a:pPr marL="0" indent="0">
              <a:buNone/>
            </a:pPr>
            <a:r>
              <a:rPr lang="en-US" sz="1600" dirty="0"/>
              <a:t>]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JSON these are the following datatypes supporting</a:t>
            </a:r>
            <a:endParaRPr lang="en-US" sz="16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en-US" dirty="0" err="1" smtClean="0"/>
              <a:t>DataType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626668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5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It is an unordered set of name and value </a:t>
            </a:r>
            <a:r>
              <a:rPr lang="en-US" sz="1800" dirty="0" smtClean="0"/>
              <a:t>pairs</a:t>
            </a:r>
          </a:p>
          <a:p>
            <a:endParaRPr lang="en-US" sz="1800" dirty="0"/>
          </a:p>
          <a:p>
            <a:r>
              <a:rPr lang="en-US" sz="1800" dirty="0" smtClean="0"/>
              <a:t>Objects </a:t>
            </a:r>
            <a:r>
              <a:rPr lang="en-US" sz="1800" dirty="0"/>
              <a:t>are enclosed with curly braces.</a:t>
            </a:r>
          </a:p>
          <a:p>
            <a:endParaRPr lang="en-US" sz="1800" dirty="0" smtClean="0"/>
          </a:p>
          <a:p>
            <a:r>
              <a:rPr lang="en-US" sz="1800" dirty="0" smtClean="0"/>
              <a:t>Each </a:t>
            </a:r>
            <a:r>
              <a:rPr lang="en-US" sz="1800" dirty="0"/>
              <a:t>key or name must be strings and should be different from each other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smtClean="0"/>
              <a:t>The following is the Syntax for the JSON.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json_obj</a:t>
            </a:r>
            <a:r>
              <a:rPr lang="en-US" sz="1800" dirty="0"/>
              <a:t>={};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json_obj</a:t>
            </a:r>
            <a:r>
              <a:rPr lang="en-US" sz="1800" dirty="0"/>
              <a:t>=new Object();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json_obj</a:t>
            </a:r>
            <a:r>
              <a:rPr lang="en-US" sz="1800" dirty="0"/>
              <a:t>={"</a:t>
            </a:r>
            <a:r>
              <a:rPr lang="en-US" sz="1800" dirty="0" err="1"/>
              <a:t>bookname</a:t>
            </a:r>
            <a:r>
              <a:rPr lang="en-US" sz="1800" dirty="0"/>
              <a:t>":"Core java","</a:t>
            </a:r>
            <a:r>
              <a:rPr lang="en-US" sz="1800" dirty="0" err="1"/>
              <a:t>bookid</a:t>
            </a:r>
            <a:r>
              <a:rPr lang="en-US" sz="1800" dirty="0"/>
              <a:t>" :"1001"}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8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MD-CP_Session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525</Words>
  <Application>Microsoft Office PowerPoint</Application>
  <PresentationFormat>On-screen Show (4:3)</PresentationFormat>
  <Paragraphs>112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DATMD-CP_Session01</vt:lpstr>
      <vt:lpstr>JavaScript Object Notation</vt:lpstr>
      <vt:lpstr>Overview</vt:lpstr>
      <vt:lpstr>JSON Vs Xml</vt:lpstr>
      <vt:lpstr>JSON Vs Xml</vt:lpstr>
      <vt:lpstr>Uses of JSON</vt:lpstr>
      <vt:lpstr>Characterstics of JSON</vt:lpstr>
      <vt:lpstr>JSON Syntax</vt:lpstr>
      <vt:lpstr>JSON DataType</vt:lpstr>
      <vt:lpstr>JSON Objects</vt:lpstr>
      <vt:lpstr>JSON Array Objects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admin</dc:creator>
  <cp:lastModifiedBy>admin</cp:lastModifiedBy>
  <cp:revision>24</cp:revision>
  <dcterms:created xsi:type="dcterms:W3CDTF">2017-05-24T11:18:16Z</dcterms:created>
  <dcterms:modified xsi:type="dcterms:W3CDTF">2017-05-29T07:22:04Z</dcterms:modified>
</cp:coreProperties>
</file>