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3E7F-C51E-4616-B9F7-FD12FE42DD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5587C-F483-484A-B1A6-77F6EB70924B}">
      <dgm:prSet/>
      <dgm:spPr/>
      <dgm:t>
        <a:bodyPr/>
        <a:lstStyle/>
        <a:p>
          <a:r>
            <a:rPr lang="en-US"/>
            <a:t>Initial data: 39717 rows and 111 columns</a:t>
          </a:r>
        </a:p>
      </dgm:t>
    </dgm:pt>
    <dgm:pt modelId="{8FEF87FC-2122-4F29-A7F3-F9A15D9A6219}" type="parTrans" cxnId="{3C51C132-6B61-4733-A71F-02717E8EECBF}">
      <dgm:prSet/>
      <dgm:spPr/>
      <dgm:t>
        <a:bodyPr/>
        <a:lstStyle/>
        <a:p>
          <a:endParaRPr lang="en-US"/>
        </a:p>
      </dgm:t>
    </dgm:pt>
    <dgm:pt modelId="{36BF35E7-CC42-4F11-BD58-338B254015B1}" type="sibTrans" cxnId="{3C51C132-6B61-4733-A71F-02717E8EECBF}">
      <dgm:prSet/>
      <dgm:spPr/>
      <dgm:t>
        <a:bodyPr/>
        <a:lstStyle/>
        <a:p>
          <a:endParaRPr lang="en-US"/>
        </a:p>
      </dgm:t>
    </dgm:pt>
    <dgm:pt modelId="{27512AD8-3680-4ED8-8443-F55D62C65D2F}">
      <dgm:prSet/>
      <dgm:spPr/>
      <dgm:t>
        <a:bodyPr/>
        <a:lstStyle/>
        <a:p>
          <a:r>
            <a:rPr lang="en-US"/>
            <a:t>Removed null columns: 39717 rows and 57 columns</a:t>
          </a:r>
        </a:p>
      </dgm:t>
    </dgm:pt>
    <dgm:pt modelId="{23FF5CDE-5FBD-45DB-B1DB-9F4ADB775249}" type="parTrans" cxnId="{E4E056AB-3A61-4F8F-848A-56E99F011E13}">
      <dgm:prSet/>
      <dgm:spPr/>
      <dgm:t>
        <a:bodyPr/>
        <a:lstStyle/>
        <a:p>
          <a:endParaRPr lang="en-US"/>
        </a:p>
      </dgm:t>
    </dgm:pt>
    <dgm:pt modelId="{C9F58705-860A-4CDF-B0D0-97543CCB502C}" type="sibTrans" cxnId="{E4E056AB-3A61-4F8F-848A-56E99F011E13}">
      <dgm:prSet/>
      <dgm:spPr/>
      <dgm:t>
        <a:bodyPr/>
        <a:lstStyle/>
        <a:p>
          <a:endParaRPr lang="en-US"/>
        </a:p>
      </dgm:t>
    </dgm:pt>
    <dgm:pt modelId="{CDCCEEE8-E31B-4D39-972A-0208AB3EE439}">
      <dgm:prSet/>
      <dgm:spPr/>
      <dgm:t>
        <a:bodyPr/>
        <a:lstStyle/>
        <a:p>
          <a:r>
            <a:rPr lang="en-US"/>
            <a:t>Removed columns with only one value: 39717 rows and 51 columns</a:t>
          </a:r>
        </a:p>
      </dgm:t>
    </dgm:pt>
    <dgm:pt modelId="{50344666-E1E3-4DC8-9990-94529F3AC819}" type="parTrans" cxnId="{01156B29-C521-4256-A0DD-5879D3844999}">
      <dgm:prSet/>
      <dgm:spPr/>
      <dgm:t>
        <a:bodyPr/>
        <a:lstStyle/>
        <a:p>
          <a:endParaRPr lang="en-US"/>
        </a:p>
      </dgm:t>
    </dgm:pt>
    <dgm:pt modelId="{64ADC707-EA4C-4D6E-B036-41CCFD6BBFC4}" type="sibTrans" cxnId="{01156B29-C521-4256-A0DD-5879D3844999}">
      <dgm:prSet/>
      <dgm:spPr/>
      <dgm:t>
        <a:bodyPr/>
        <a:lstStyle/>
        <a:p>
          <a:endParaRPr lang="en-US"/>
        </a:p>
      </dgm:t>
    </dgm:pt>
    <dgm:pt modelId="{356328E3-A5BB-434C-8B3C-F0297D2583DF}">
      <dgm:prSet/>
      <dgm:spPr/>
      <dgm:t>
        <a:bodyPr/>
        <a:lstStyle/>
        <a:p>
          <a:r>
            <a:rPr lang="en-US"/>
            <a:t>Removed columns which have more than 20% null values: 39717 rows and 47 columns</a:t>
          </a:r>
        </a:p>
      </dgm:t>
    </dgm:pt>
    <dgm:pt modelId="{91E27CA9-3852-40F2-B5FA-E3818FFC60F3}" type="parTrans" cxnId="{5A5771E9-F8B0-46E5-A07C-CBD17C7744D9}">
      <dgm:prSet/>
      <dgm:spPr/>
      <dgm:t>
        <a:bodyPr/>
        <a:lstStyle/>
        <a:p>
          <a:endParaRPr lang="en-US"/>
        </a:p>
      </dgm:t>
    </dgm:pt>
    <dgm:pt modelId="{BFA101EE-B170-43A8-A6F8-FDB4232AA58C}" type="sibTrans" cxnId="{5A5771E9-F8B0-46E5-A07C-CBD17C7744D9}">
      <dgm:prSet/>
      <dgm:spPr/>
      <dgm:t>
        <a:bodyPr/>
        <a:lstStyle/>
        <a:p>
          <a:endParaRPr lang="en-US"/>
        </a:p>
      </dgm:t>
    </dgm:pt>
    <dgm:pt modelId="{9300AA50-D1AA-4BC5-BD77-7F72EC889323}">
      <dgm:prSet/>
      <dgm:spPr/>
      <dgm:t>
        <a:bodyPr/>
        <a:lstStyle/>
        <a:p>
          <a:r>
            <a:rPr lang="en-US"/>
            <a:t>Removed columns with id/membership_id(all unique vals): 39717 rows  and 45 columns</a:t>
          </a:r>
        </a:p>
      </dgm:t>
    </dgm:pt>
    <dgm:pt modelId="{99D27A0A-AED4-47C0-B7A9-9A660FFF1A2F}" type="parTrans" cxnId="{3203E36B-8D10-4A77-BE7A-61AC7420F7DE}">
      <dgm:prSet/>
      <dgm:spPr/>
      <dgm:t>
        <a:bodyPr/>
        <a:lstStyle/>
        <a:p>
          <a:endParaRPr lang="en-US"/>
        </a:p>
      </dgm:t>
    </dgm:pt>
    <dgm:pt modelId="{8AC82C81-5C9C-492D-B258-8255F7057082}" type="sibTrans" cxnId="{3203E36B-8D10-4A77-BE7A-61AC7420F7DE}">
      <dgm:prSet/>
      <dgm:spPr/>
      <dgm:t>
        <a:bodyPr/>
        <a:lstStyle/>
        <a:p>
          <a:endParaRPr lang="en-US"/>
        </a:p>
      </dgm:t>
    </dgm:pt>
    <dgm:pt modelId="{B31B1497-920E-4C83-9D93-15BD8C0E40B6}">
      <dgm:prSet/>
      <dgm:spPr/>
      <dgm:t>
        <a:bodyPr/>
        <a:lstStyle/>
        <a:p>
          <a:r>
            <a:rPr lang="en-US"/>
            <a:t>Removing columns not interesting for analysis: 39717 rows, 23 columns</a:t>
          </a:r>
        </a:p>
      </dgm:t>
    </dgm:pt>
    <dgm:pt modelId="{7BBB8D5A-01B0-4AD3-94C6-866C6FD13826}" type="parTrans" cxnId="{2FC75493-DFC8-4507-936B-149904C7614D}">
      <dgm:prSet/>
      <dgm:spPr/>
      <dgm:t>
        <a:bodyPr/>
        <a:lstStyle/>
        <a:p>
          <a:endParaRPr lang="en-US"/>
        </a:p>
      </dgm:t>
    </dgm:pt>
    <dgm:pt modelId="{836C05CE-36B5-469D-B9B9-CDB473AE18B9}" type="sibTrans" cxnId="{2FC75493-DFC8-4507-936B-149904C7614D}">
      <dgm:prSet/>
      <dgm:spPr/>
      <dgm:t>
        <a:bodyPr/>
        <a:lstStyle/>
        <a:p>
          <a:endParaRPr lang="en-US"/>
        </a:p>
      </dgm:t>
    </dgm:pt>
    <dgm:pt modelId="{1EC2628B-7679-4998-912F-9DC8D94AD947}">
      <dgm:prSet/>
      <dgm:spPr/>
      <dgm:t>
        <a:bodyPr/>
        <a:lstStyle/>
        <a:p>
          <a:r>
            <a:rPr lang="en-US" dirty="0"/>
            <a:t>Replace remaining null values with 0</a:t>
          </a:r>
        </a:p>
      </dgm:t>
    </dgm:pt>
    <dgm:pt modelId="{A7EEC19F-D29A-4CE5-8264-AF8779CC3026}" type="parTrans" cxnId="{699D22DC-F239-4626-BF65-9B2820DDF697}">
      <dgm:prSet/>
      <dgm:spPr/>
      <dgm:t>
        <a:bodyPr/>
        <a:lstStyle/>
        <a:p>
          <a:endParaRPr lang="en-US"/>
        </a:p>
      </dgm:t>
    </dgm:pt>
    <dgm:pt modelId="{928BB1EF-6D07-492E-A4F9-489C6E5FC9BB}" type="sibTrans" cxnId="{699D22DC-F239-4626-BF65-9B2820DDF697}">
      <dgm:prSet/>
      <dgm:spPr/>
      <dgm:t>
        <a:bodyPr/>
        <a:lstStyle/>
        <a:p>
          <a:endParaRPr lang="en-US"/>
        </a:p>
      </dgm:t>
    </dgm:pt>
    <dgm:pt modelId="{39012811-D0E6-4C48-B3A4-195E5A1AC3DC}">
      <dgm:prSet/>
      <dgm:spPr/>
      <dgm:t>
        <a:bodyPr/>
        <a:lstStyle/>
        <a:p>
          <a:r>
            <a:rPr lang="en-US" dirty="0"/>
            <a:t>Standardize column values removing trailing string of %, months, x, converting to numeric where possible </a:t>
          </a:r>
        </a:p>
      </dgm:t>
    </dgm:pt>
    <dgm:pt modelId="{92897EE3-0E9F-463E-8757-16FEB4B6971B}" type="parTrans" cxnId="{509547D8-C321-468A-AE27-B2B07972D3AA}">
      <dgm:prSet/>
      <dgm:spPr/>
      <dgm:t>
        <a:bodyPr/>
        <a:lstStyle/>
        <a:p>
          <a:endParaRPr lang="en-IN"/>
        </a:p>
      </dgm:t>
    </dgm:pt>
    <dgm:pt modelId="{AB834783-2535-4B61-B176-0EA02CE021E3}" type="sibTrans" cxnId="{509547D8-C321-468A-AE27-B2B07972D3AA}">
      <dgm:prSet/>
      <dgm:spPr/>
      <dgm:t>
        <a:bodyPr/>
        <a:lstStyle/>
        <a:p>
          <a:endParaRPr lang="en-IN"/>
        </a:p>
      </dgm:t>
    </dgm:pt>
    <dgm:pt modelId="{DDC2BC81-238C-4159-BCB7-DCC1A30A0516}">
      <dgm:prSet/>
      <dgm:spPr/>
      <dgm:t>
        <a:bodyPr/>
        <a:lstStyle/>
        <a:p>
          <a:r>
            <a:rPr lang="en-US" dirty="0"/>
            <a:t>Remove</a:t>
          </a:r>
          <a:r>
            <a:rPr lang="en-US" baseline="0" dirty="0"/>
            <a:t> outliers from Loan Amount, Annual Income, Debt to Income ratio columns</a:t>
          </a:r>
          <a:endParaRPr lang="en-US" dirty="0"/>
        </a:p>
      </dgm:t>
    </dgm:pt>
    <dgm:pt modelId="{26E6F71C-EA05-41E4-9F4D-504F885AB6CC}" type="parTrans" cxnId="{9B518B18-5054-40BE-8891-544FDE9DF0C3}">
      <dgm:prSet/>
      <dgm:spPr/>
      <dgm:t>
        <a:bodyPr/>
        <a:lstStyle/>
        <a:p>
          <a:endParaRPr lang="en-IN"/>
        </a:p>
      </dgm:t>
    </dgm:pt>
    <dgm:pt modelId="{562968F4-4ABD-4539-9480-5E48E7387981}" type="sibTrans" cxnId="{9B518B18-5054-40BE-8891-544FDE9DF0C3}">
      <dgm:prSet/>
      <dgm:spPr/>
      <dgm:t>
        <a:bodyPr/>
        <a:lstStyle/>
        <a:p>
          <a:endParaRPr lang="en-IN"/>
        </a:p>
      </dgm:t>
    </dgm:pt>
    <dgm:pt modelId="{CC8EBCBE-0CD8-41C9-99B1-ABC09DBCF148}" type="pres">
      <dgm:prSet presAssocID="{5E6F3E7F-C51E-4616-B9F7-FD12FE42DD59}" presName="linear" presStyleCnt="0">
        <dgm:presLayoutVars>
          <dgm:animLvl val="lvl"/>
          <dgm:resizeHandles val="exact"/>
        </dgm:presLayoutVars>
      </dgm:prSet>
      <dgm:spPr/>
    </dgm:pt>
    <dgm:pt modelId="{A6D384A9-D031-4D6B-A5DC-61473C6EECA0}" type="pres">
      <dgm:prSet presAssocID="{1DF5587C-F483-484A-B1A6-77F6EB70924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5E037DD-63FF-4CC8-A54E-95327D3A8B1F}" type="pres">
      <dgm:prSet presAssocID="{36BF35E7-CC42-4F11-BD58-338B254015B1}" presName="spacer" presStyleCnt="0"/>
      <dgm:spPr/>
    </dgm:pt>
    <dgm:pt modelId="{E836B6C6-E1A4-4D02-B43E-00D9C06E2FDB}" type="pres">
      <dgm:prSet presAssocID="{27512AD8-3680-4ED8-8443-F55D62C65D2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C206BCF-C55D-4D4A-BE32-5C947540A86F}" type="pres">
      <dgm:prSet presAssocID="{C9F58705-860A-4CDF-B0D0-97543CCB502C}" presName="spacer" presStyleCnt="0"/>
      <dgm:spPr/>
    </dgm:pt>
    <dgm:pt modelId="{6922682E-3862-4D1E-9FFF-CE7E98801514}" type="pres">
      <dgm:prSet presAssocID="{CDCCEEE8-E31B-4D39-972A-0208AB3EE43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4872201-7DC8-45A3-844C-FE118EE3CC5B}" type="pres">
      <dgm:prSet presAssocID="{64ADC707-EA4C-4D6E-B036-41CCFD6BBFC4}" presName="spacer" presStyleCnt="0"/>
      <dgm:spPr/>
    </dgm:pt>
    <dgm:pt modelId="{376E51A7-1EEF-4D52-B906-7A43F0F787EC}" type="pres">
      <dgm:prSet presAssocID="{356328E3-A5BB-434C-8B3C-F0297D2583D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35252D4-5BF7-44BC-8E75-50AB1CEF9718}" type="pres">
      <dgm:prSet presAssocID="{BFA101EE-B170-43A8-A6F8-FDB4232AA58C}" presName="spacer" presStyleCnt="0"/>
      <dgm:spPr/>
    </dgm:pt>
    <dgm:pt modelId="{9758D171-D9D9-4297-9B9D-64F83C4F2F81}" type="pres">
      <dgm:prSet presAssocID="{9300AA50-D1AA-4BC5-BD77-7F72EC88932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265BC3F-9D4A-4810-A169-E24983724EC9}" type="pres">
      <dgm:prSet presAssocID="{8AC82C81-5C9C-492D-B258-8255F7057082}" presName="spacer" presStyleCnt="0"/>
      <dgm:spPr/>
    </dgm:pt>
    <dgm:pt modelId="{F6863919-F618-4EA6-803E-2790F2A101F5}" type="pres">
      <dgm:prSet presAssocID="{B31B1497-920E-4C83-9D93-15BD8C0E40B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5A873BD-F262-4CB6-9F5D-98EB40F5FFE2}" type="pres">
      <dgm:prSet presAssocID="{836C05CE-36B5-469D-B9B9-CDB473AE18B9}" presName="spacer" presStyleCnt="0"/>
      <dgm:spPr/>
    </dgm:pt>
    <dgm:pt modelId="{75B722F6-8FD5-441F-A848-276450260E1A}" type="pres">
      <dgm:prSet presAssocID="{1EC2628B-7679-4998-912F-9DC8D94AD94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28A9514-F652-4FF1-8489-39557BB6D3BA}" type="pres">
      <dgm:prSet presAssocID="{928BB1EF-6D07-492E-A4F9-489C6E5FC9BB}" presName="spacer" presStyleCnt="0"/>
      <dgm:spPr/>
    </dgm:pt>
    <dgm:pt modelId="{D3AF3411-3D50-43DF-BAC8-AD92D822C0FD}" type="pres">
      <dgm:prSet presAssocID="{39012811-D0E6-4C48-B3A4-195E5A1AC3D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4C7EAE4-DFA4-4991-A490-3B28CCE5777D}" type="pres">
      <dgm:prSet presAssocID="{AB834783-2535-4B61-B176-0EA02CE021E3}" presName="spacer" presStyleCnt="0"/>
      <dgm:spPr/>
    </dgm:pt>
    <dgm:pt modelId="{A1F7E934-B309-4637-B053-64B4682558D2}" type="pres">
      <dgm:prSet presAssocID="{DDC2BC81-238C-4159-BCB7-DCC1A30A051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69D5802-4558-4205-A477-6D663126CDE7}" type="presOf" srcId="{356328E3-A5BB-434C-8B3C-F0297D2583DF}" destId="{376E51A7-1EEF-4D52-B906-7A43F0F787EC}" srcOrd="0" destOrd="0" presId="urn:microsoft.com/office/officeart/2005/8/layout/vList2"/>
    <dgm:cxn modelId="{931B8B0D-F31D-4D42-9BA5-FAE559A20A0C}" type="presOf" srcId="{1DF5587C-F483-484A-B1A6-77F6EB70924B}" destId="{A6D384A9-D031-4D6B-A5DC-61473C6EECA0}" srcOrd="0" destOrd="0" presId="urn:microsoft.com/office/officeart/2005/8/layout/vList2"/>
    <dgm:cxn modelId="{9B518B18-5054-40BE-8891-544FDE9DF0C3}" srcId="{5E6F3E7F-C51E-4616-B9F7-FD12FE42DD59}" destId="{DDC2BC81-238C-4159-BCB7-DCC1A30A0516}" srcOrd="8" destOrd="0" parTransId="{26E6F71C-EA05-41E4-9F4D-504F885AB6CC}" sibTransId="{562968F4-4ABD-4539-9480-5E48E7387981}"/>
    <dgm:cxn modelId="{01156B29-C521-4256-A0DD-5879D3844999}" srcId="{5E6F3E7F-C51E-4616-B9F7-FD12FE42DD59}" destId="{CDCCEEE8-E31B-4D39-972A-0208AB3EE439}" srcOrd="2" destOrd="0" parTransId="{50344666-E1E3-4DC8-9990-94529F3AC819}" sibTransId="{64ADC707-EA4C-4D6E-B036-41CCFD6BBFC4}"/>
    <dgm:cxn modelId="{9919A930-FA18-4948-B6A1-C3E63B4E6F3D}" type="presOf" srcId="{CDCCEEE8-E31B-4D39-972A-0208AB3EE439}" destId="{6922682E-3862-4D1E-9FFF-CE7E98801514}" srcOrd="0" destOrd="0" presId="urn:microsoft.com/office/officeart/2005/8/layout/vList2"/>
    <dgm:cxn modelId="{3C51C132-6B61-4733-A71F-02717E8EECBF}" srcId="{5E6F3E7F-C51E-4616-B9F7-FD12FE42DD59}" destId="{1DF5587C-F483-484A-B1A6-77F6EB70924B}" srcOrd="0" destOrd="0" parTransId="{8FEF87FC-2122-4F29-A7F3-F9A15D9A6219}" sibTransId="{36BF35E7-CC42-4F11-BD58-338B254015B1}"/>
    <dgm:cxn modelId="{3203E36B-8D10-4A77-BE7A-61AC7420F7DE}" srcId="{5E6F3E7F-C51E-4616-B9F7-FD12FE42DD59}" destId="{9300AA50-D1AA-4BC5-BD77-7F72EC889323}" srcOrd="4" destOrd="0" parTransId="{99D27A0A-AED4-47C0-B7A9-9A660FFF1A2F}" sibTransId="{8AC82C81-5C9C-492D-B258-8255F7057082}"/>
    <dgm:cxn modelId="{FD0FFB7E-839B-4FA3-86E7-1A9FF04883CB}" type="presOf" srcId="{27512AD8-3680-4ED8-8443-F55D62C65D2F}" destId="{E836B6C6-E1A4-4D02-B43E-00D9C06E2FDB}" srcOrd="0" destOrd="0" presId="urn:microsoft.com/office/officeart/2005/8/layout/vList2"/>
    <dgm:cxn modelId="{2FC75493-DFC8-4507-936B-149904C7614D}" srcId="{5E6F3E7F-C51E-4616-B9F7-FD12FE42DD59}" destId="{B31B1497-920E-4C83-9D93-15BD8C0E40B6}" srcOrd="5" destOrd="0" parTransId="{7BBB8D5A-01B0-4AD3-94C6-866C6FD13826}" sibTransId="{836C05CE-36B5-469D-B9B9-CDB473AE18B9}"/>
    <dgm:cxn modelId="{1120C296-44C7-4D09-B844-95BE19F93987}" type="presOf" srcId="{9300AA50-D1AA-4BC5-BD77-7F72EC889323}" destId="{9758D171-D9D9-4297-9B9D-64F83C4F2F81}" srcOrd="0" destOrd="0" presId="urn:microsoft.com/office/officeart/2005/8/layout/vList2"/>
    <dgm:cxn modelId="{C17030A6-906C-4D90-86E5-950221767E46}" type="presOf" srcId="{B31B1497-920E-4C83-9D93-15BD8C0E40B6}" destId="{F6863919-F618-4EA6-803E-2790F2A101F5}" srcOrd="0" destOrd="0" presId="urn:microsoft.com/office/officeart/2005/8/layout/vList2"/>
    <dgm:cxn modelId="{E4E056AB-3A61-4F8F-848A-56E99F011E13}" srcId="{5E6F3E7F-C51E-4616-B9F7-FD12FE42DD59}" destId="{27512AD8-3680-4ED8-8443-F55D62C65D2F}" srcOrd="1" destOrd="0" parTransId="{23FF5CDE-5FBD-45DB-B1DB-9F4ADB775249}" sibTransId="{C9F58705-860A-4CDF-B0D0-97543CCB502C}"/>
    <dgm:cxn modelId="{0AC5FBBA-F0FE-4C26-9816-C8AEACC52E3B}" type="presOf" srcId="{1EC2628B-7679-4998-912F-9DC8D94AD947}" destId="{75B722F6-8FD5-441F-A848-276450260E1A}" srcOrd="0" destOrd="0" presId="urn:microsoft.com/office/officeart/2005/8/layout/vList2"/>
    <dgm:cxn modelId="{1F64DBC6-A44C-41EE-BF9D-BFC2638ACB7C}" type="presOf" srcId="{5E6F3E7F-C51E-4616-B9F7-FD12FE42DD59}" destId="{CC8EBCBE-0CD8-41C9-99B1-ABC09DBCF148}" srcOrd="0" destOrd="0" presId="urn:microsoft.com/office/officeart/2005/8/layout/vList2"/>
    <dgm:cxn modelId="{83B525C7-DFE5-4D96-B1E0-108AF66F3A92}" type="presOf" srcId="{39012811-D0E6-4C48-B3A4-195E5A1AC3DC}" destId="{D3AF3411-3D50-43DF-BAC8-AD92D822C0FD}" srcOrd="0" destOrd="0" presId="urn:microsoft.com/office/officeart/2005/8/layout/vList2"/>
    <dgm:cxn modelId="{509547D8-C321-468A-AE27-B2B07972D3AA}" srcId="{5E6F3E7F-C51E-4616-B9F7-FD12FE42DD59}" destId="{39012811-D0E6-4C48-B3A4-195E5A1AC3DC}" srcOrd="7" destOrd="0" parTransId="{92897EE3-0E9F-463E-8757-16FEB4B6971B}" sibTransId="{AB834783-2535-4B61-B176-0EA02CE021E3}"/>
    <dgm:cxn modelId="{699D22DC-F239-4626-BF65-9B2820DDF697}" srcId="{5E6F3E7F-C51E-4616-B9F7-FD12FE42DD59}" destId="{1EC2628B-7679-4998-912F-9DC8D94AD947}" srcOrd="6" destOrd="0" parTransId="{A7EEC19F-D29A-4CE5-8264-AF8779CC3026}" sibTransId="{928BB1EF-6D07-492E-A4F9-489C6E5FC9BB}"/>
    <dgm:cxn modelId="{5A5771E9-F8B0-46E5-A07C-CBD17C7744D9}" srcId="{5E6F3E7F-C51E-4616-B9F7-FD12FE42DD59}" destId="{356328E3-A5BB-434C-8B3C-F0297D2583DF}" srcOrd="3" destOrd="0" parTransId="{91E27CA9-3852-40F2-B5FA-E3818FFC60F3}" sibTransId="{BFA101EE-B170-43A8-A6F8-FDB4232AA58C}"/>
    <dgm:cxn modelId="{96EEC8F0-05F3-4DB9-B6C8-2CA1EEA725FB}" type="presOf" srcId="{DDC2BC81-238C-4159-BCB7-DCC1A30A0516}" destId="{A1F7E934-B309-4637-B053-64B4682558D2}" srcOrd="0" destOrd="0" presId="urn:microsoft.com/office/officeart/2005/8/layout/vList2"/>
    <dgm:cxn modelId="{7316B391-DE0B-400D-A855-0ECC090B7698}" type="presParOf" srcId="{CC8EBCBE-0CD8-41C9-99B1-ABC09DBCF148}" destId="{A6D384A9-D031-4D6B-A5DC-61473C6EECA0}" srcOrd="0" destOrd="0" presId="urn:microsoft.com/office/officeart/2005/8/layout/vList2"/>
    <dgm:cxn modelId="{AA8101C3-5652-4E82-AA41-0EFB798C1A31}" type="presParOf" srcId="{CC8EBCBE-0CD8-41C9-99B1-ABC09DBCF148}" destId="{85E037DD-63FF-4CC8-A54E-95327D3A8B1F}" srcOrd="1" destOrd="0" presId="urn:microsoft.com/office/officeart/2005/8/layout/vList2"/>
    <dgm:cxn modelId="{3514F833-EAFF-4D0D-B2A2-D8238E7E874D}" type="presParOf" srcId="{CC8EBCBE-0CD8-41C9-99B1-ABC09DBCF148}" destId="{E836B6C6-E1A4-4D02-B43E-00D9C06E2FDB}" srcOrd="2" destOrd="0" presId="urn:microsoft.com/office/officeart/2005/8/layout/vList2"/>
    <dgm:cxn modelId="{4A83C3AA-F75A-4B7D-B9EC-39E4045F62B1}" type="presParOf" srcId="{CC8EBCBE-0CD8-41C9-99B1-ABC09DBCF148}" destId="{2C206BCF-C55D-4D4A-BE32-5C947540A86F}" srcOrd="3" destOrd="0" presId="urn:microsoft.com/office/officeart/2005/8/layout/vList2"/>
    <dgm:cxn modelId="{101C47E4-8761-47E3-BDC5-48F2C9B6C78D}" type="presParOf" srcId="{CC8EBCBE-0CD8-41C9-99B1-ABC09DBCF148}" destId="{6922682E-3862-4D1E-9FFF-CE7E98801514}" srcOrd="4" destOrd="0" presId="urn:microsoft.com/office/officeart/2005/8/layout/vList2"/>
    <dgm:cxn modelId="{7546124A-552A-488E-A712-7E9A4161D0FC}" type="presParOf" srcId="{CC8EBCBE-0CD8-41C9-99B1-ABC09DBCF148}" destId="{F4872201-7DC8-45A3-844C-FE118EE3CC5B}" srcOrd="5" destOrd="0" presId="urn:microsoft.com/office/officeart/2005/8/layout/vList2"/>
    <dgm:cxn modelId="{48DFB6C4-BD39-4F12-968C-73743F561CFB}" type="presParOf" srcId="{CC8EBCBE-0CD8-41C9-99B1-ABC09DBCF148}" destId="{376E51A7-1EEF-4D52-B906-7A43F0F787EC}" srcOrd="6" destOrd="0" presId="urn:microsoft.com/office/officeart/2005/8/layout/vList2"/>
    <dgm:cxn modelId="{156A120D-9EF0-4E9C-9A7B-AFA62F756415}" type="presParOf" srcId="{CC8EBCBE-0CD8-41C9-99B1-ABC09DBCF148}" destId="{C35252D4-5BF7-44BC-8E75-50AB1CEF9718}" srcOrd="7" destOrd="0" presId="urn:microsoft.com/office/officeart/2005/8/layout/vList2"/>
    <dgm:cxn modelId="{08356164-D9D6-4360-B97B-E133BE93D384}" type="presParOf" srcId="{CC8EBCBE-0CD8-41C9-99B1-ABC09DBCF148}" destId="{9758D171-D9D9-4297-9B9D-64F83C4F2F81}" srcOrd="8" destOrd="0" presId="urn:microsoft.com/office/officeart/2005/8/layout/vList2"/>
    <dgm:cxn modelId="{70548090-E9A3-4BE5-B057-FFDE9A740CAB}" type="presParOf" srcId="{CC8EBCBE-0CD8-41C9-99B1-ABC09DBCF148}" destId="{3265BC3F-9D4A-4810-A169-E24983724EC9}" srcOrd="9" destOrd="0" presId="urn:microsoft.com/office/officeart/2005/8/layout/vList2"/>
    <dgm:cxn modelId="{90835259-D06C-4D44-AB14-C106B4365528}" type="presParOf" srcId="{CC8EBCBE-0CD8-41C9-99B1-ABC09DBCF148}" destId="{F6863919-F618-4EA6-803E-2790F2A101F5}" srcOrd="10" destOrd="0" presId="urn:microsoft.com/office/officeart/2005/8/layout/vList2"/>
    <dgm:cxn modelId="{4DDB96DB-117A-42E1-9E0A-C90E40CCA802}" type="presParOf" srcId="{CC8EBCBE-0CD8-41C9-99B1-ABC09DBCF148}" destId="{75A873BD-F262-4CB6-9F5D-98EB40F5FFE2}" srcOrd="11" destOrd="0" presId="urn:microsoft.com/office/officeart/2005/8/layout/vList2"/>
    <dgm:cxn modelId="{00D365E9-D07C-495D-9BBB-BA72F53B3BC6}" type="presParOf" srcId="{CC8EBCBE-0CD8-41C9-99B1-ABC09DBCF148}" destId="{75B722F6-8FD5-441F-A848-276450260E1A}" srcOrd="12" destOrd="0" presId="urn:microsoft.com/office/officeart/2005/8/layout/vList2"/>
    <dgm:cxn modelId="{21E44A6C-B680-4C96-9ACF-FB202521330D}" type="presParOf" srcId="{CC8EBCBE-0CD8-41C9-99B1-ABC09DBCF148}" destId="{728A9514-F652-4FF1-8489-39557BB6D3BA}" srcOrd="13" destOrd="0" presId="urn:microsoft.com/office/officeart/2005/8/layout/vList2"/>
    <dgm:cxn modelId="{144C8749-85BC-4B48-B19A-A14753714FA9}" type="presParOf" srcId="{CC8EBCBE-0CD8-41C9-99B1-ABC09DBCF148}" destId="{D3AF3411-3D50-43DF-BAC8-AD92D822C0FD}" srcOrd="14" destOrd="0" presId="urn:microsoft.com/office/officeart/2005/8/layout/vList2"/>
    <dgm:cxn modelId="{A23C611E-9D25-46C7-BABC-8D34BA8F699F}" type="presParOf" srcId="{CC8EBCBE-0CD8-41C9-99B1-ABC09DBCF148}" destId="{04C7EAE4-DFA4-4991-A490-3B28CCE5777D}" srcOrd="15" destOrd="0" presId="urn:microsoft.com/office/officeart/2005/8/layout/vList2"/>
    <dgm:cxn modelId="{50295DC2-43C7-463D-9CB7-C64997738AEE}" type="presParOf" srcId="{CC8EBCBE-0CD8-41C9-99B1-ABC09DBCF148}" destId="{A1F7E934-B309-4637-B053-64B4682558D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9377C-24FD-4884-AB63-399087E764A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DD1208-02F4-4CD4-82B0-3A8832BDD05C}">
      <dgm:prSet/>
      <dgm:spPr/>
      <dgm:t>
        <a:bodyPr/>
        <a:lstStyle/>
        <a:p>
          <a:r>
            <a:rPr lang="en-US"/>
            <a:t>Break down loan amount data in 0k-7k, 7k-14k, 14k-21k, 21k-28k, 28k +</a:t>
          </a:r>
        </a:p>
      </dgm:t>
    </dgm:pt>
    <dgm:pt modelId="{EDACDDD4-09A1-4D70-BAE7-E45D57476F37}" type="parTrans" cxnId="{346AE4C8-872F-43EA-837F-74CC0E7DAE8A}">
      <dgm:prSet/>
      <dgm:spPr/>
      <dgm:t>
        <a:bodyPr/>
        <a:lstStyle/>
        <a:p>
          <a:endParaRPr lang="en-US"/>
        </a:p>
      </dgm:t>
    </dgm:pt>
    <dgm:pt modelId="{8553B2CA-B0C7-4529-BE6C-86147E67C889}" type="sibTrans" cxnId="{346AE4C8-872F-43EA-837F-74CC0E7DAE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5B3B22-5AD6-4E53-9F32-CD6023177A32}">
      <dgm:prSet/>
      <dgm:spPr/>
      <dgm:t>
        <a:bodyPr/>
        <a:lstStyle/>
        <a:p>
          <a:r>
            <a:rPr lang="en-US"/>
            <a:t>Break down annual income data 0k-2k, 20k-40k, 40k-60k, 60k-80k, 80k+</a:t>
          </a:r>
        </a:p>
      </dgm:t>
    </dgm:pt>
    <dgm:pt modelId="{A02B1391-A819-415B-AF04-FC3A3D904B85}" type="parTrans" cxnId="{BB1BD791-C0A7-4262-A837-520DA65E9E3E}">
      <dgm:prSet/>
      <dgm:spPr/>
      <dgm:t>
        <a:bodyPr/>
        <a:lstStyle/>
        <a:p>
          <a:endParaRPr lang="en-US"/>
        </a:p>
      </dgm:t>
    </dgm:pt>
    <dgm:pt modelId="{C04FF31D-87B4-48BF-AA08-AE8972473E67}" type="sibTrans" cxnId="{BB1BD791-C0A7-4262-A837-520DA65E9E3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5F17323-E38E-417B-8EA1-5C115AB80529}">
      <dgm:prSet/>
      <dgm:spPr/>
      <dgm:t>
        <a:bodyPr/>
        <a:lstStyle/>
        <a:p>
          <a:r>
            <a:rPr lang="en-US"/>
            <a:t>Break down interest rate in group 0-10, 10-13, 13-16, 16+</a:t>
          </a:r>
        </a:p>
      </dgm:t>
    </dgm:pt>
    <dgm:pt modelId="{27CA3529-8BB3-434B-A52E-8CAF88918B85}" type="parTrans" cxnId="{23EA667D-E46D-4B11-9DF0-3F7958BC1748}">
      <dgm:prSet/>
      <dgm:spPr/>
      <dgm:t>
        <a:bodyPr/>
        <a:lstStyle/>
        <a:p>
          <a:endParaRPr lang="en-US"/>
        </a:p>
      </dgm:t>
    </dgm:pt>
    <dgm:pt modelId="{6E6230E6-EA87-4F69-9E81-9520D56DBCDE}" type="sibTrans" cxnId="{23EA667D-E46D-4B11-9DF0-3F7958BC17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915D8B-1FD4-4BA4-B457-471B9D4AF13A}">
      <dgm:prSet/>
      <dgm:spPr/>
      <dgm:t>
        <a:bodyPr/>
        <a:lstStyle/>
        <a:p>
          <a:r>
            <a:rPr lang="en-US"/>
            <a:t>Break down debt to income ration in groups 0-5, 5-10, 10-15, 15-20, 20+</a:t>
          </a:r>
        </a:p>
      </dgm:t>
    </dgm:pt>
    <dgm:pt modelId="{68E76221-FB96-4E27-808F-82400E33EBDD}" type="parTrans" cxnId="{08FB7B92-FE5E-40EB-9F1E-E072E79B4E28}">
      <dgm:prSet/>
      <dgm:spPr/>
      <dgm:t>
        <a:bodyPr/>
        <a:lstStyle/>
        <a:p>
          <a:endParaRPr lang="en-US"/>
        </a:p>
      </dgm:t>
    </dgm:pt>
    <dgm:pt modelId="{74BCFFFE-B31E-4FB7-B438-683C18BF77C7}" type="sibTrans" cxnId="{08FB7B92-FE5E-40EB-9F1E-E072E79B4E2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679F9CC-D471-43D7-AF0D-7956F2B7C898}" type="pres">
      <dgm:prSet presAssocID="{BAE9377C-24FD-4884-AB63-399087E764AA}" presName="Name0" presStyleCnt="0">
        <dgm:presLayoutVars>
          <dgm:animLvl val="lvl"/>
          <dgm:resizeHandles val="exact"/>
        </dgm:presLayoutVars>
      </dgm:prSet>
      <dgm:spPr/>
    </dgm:pt>
    <dgm:pt modelId="{58361732-1322-4271-B19B-B0032C3C4263}" type="pres">
      <dgm:prSet presAssocID="{ACDD1208-02F4-4CD4-82B0-3A8832BDD05C}" presName="compositeNode" presStyleCnt="0">
        <dgm:presLayoutVars>
          <dgm:bulletEnabled val="1"/>
        </dgm:presLayoutVars>
      </dgm:prSet>
      <dgm:spPr/>
    </dgm:pt>
    <dgm:pt modelId="{A0FAC01C-7D0A-4398-B4AA-43D65624B2B2}" type="pres">
      <dgm:prSet presAssocID="{ACDD1208-02F4-4CD4-82B0-3A8832BDD05C}" presName="bgRect" presStyleLbl="bgAccFollowNode1" presStyleIdx="0" presStyleCnt="4"/>
      <dgm:spPr/>
    </dgm:pt>
    <dgm:pt modelId="{E2871BCC-E960-45CA-8D76-1BECF14C7104}" type="pres">
      <dgm:prSet presAssocID="{8553B2CA-B0C7-4529-BE6C-86147E67C88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822EE48-D00A-464F-B6FA-5AAA197F051A}" type="pres">
      <dgm:prSet presAssocID="{ACDD1208-02F4-4CD4-82B0-3A8832BDD05C}" presName="bottomLine" presStyleLbl="alignNode1" presStyleIdx="1" presStyleCnt="8">
        <dgm:presLayoutVars/>
      </dgm:prSet>
      <dgm:spPr/>
    </dgm:pt>
    <dgm:pt modelId="{45F5439F-C4BB-4663-87F5-D8B4E5CD7B6F}" type="pres">
      <dgm:prSet presAssocID="{ACDD1208-02F4-4CD4-82B0-3A8832BDD05C}" presName="nodeText" presStyleLbl="bgAccFollowNode1" presStyleIdx="0" presStyleCnt="4">
        <dgm:presLayoutVars>
          <dgm:bulletEnabled val="1"/>
        </dgm:presLayoutVars>
      </dgm:prSet>
      <dgm:spPr/>
    </dgm:pt>
    <dgm:pt modelId="{D33C8CCC-6418-4A27-B72A-8DEE95153B7D}" type="pres">
      <dgm:prSet presAssocID="{8553B2CA-B0C7-4529-BE6C-86147E67C889}" presName="sibTrans" presStyleCnt="0"/>
      <dgm:spPr/>
    </dgm:pt>
    <dgm:pt modelId="{5FECDF17-4B1B-4781-A142-190B8627D418}" type="pres">
      <dgm:prSet presAssocID="{315B3B22-5AD6-4E53-9F32-CD6023177A32}" presName="compositeNode" presStyleCnt="0">
        <dgm:presLayoutVars>
          <dgm:bulletEnabled val="1"/>
        </dgm:presLayoutVars>
      </dgm:prSet>
      <dgm:spPr/>
    </dgm:pt>
    <dgm:pt modelId="{A2E5FB06-C76F-42F6-B05D-DF1D4B126CAA}" type="pres">
      <dgm:prSet presAssocID="{315B3B22-5AD6-4E53-9F32-CD6023177A32}" presName="bgRect" presStyleLbl="bgAccFollowNode1" presStyleIdx="1" presStyleCnt="4"/>
      <dgm:spPr/>
    </dgm:pt>
    <dgm:pt modelId="{C57C922D-3482-489F-9AC0-4767FDBBFE23}" type="pres">
      <dgm:prSet presAssocID="{C04FF31D-87B4-48BF-AA08-AE8972473E6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2493F8D-3F88-4C30-A250-63DBEC31F677}" type="pres">
      <dgm:prSet presAssocID="{315B3B22-5AD6-4E53-9F32-CD6023177A32}" presName="bottomLine" presStyleLbl="alignNode1" presStyleIdx="3" presStyleCnt="8">
        <dgm:presLayoutVars/>
      </dgm:prSet>
      <dgm:spPr/>
    </dgm:pt>
    <dgm:pt modelId="{7C8011F1-CAA2-43DA-B53D-1386003D4B85}" type="pres">
      <dgm:prSet presAssocID="{315B3B22-5AD6-4E53-9F32-CD6023177A32}" presName="nodeText" presStyleLbl="bgAccFollowNode1" presStyleIdx="1" presStyleCnt="4">
        <dgm:presLayoutVars>
          <dgm:bulletEnabled val="1"/>
        </dgm:presLayoutVars>
      </dgm:prSet>
      <dgm:spPr/>
    </dgm:pt>
    <dgm:pt modelId="{D8FB7053-FBDC-4410-874B-8C749847934F}" type="pres">
      <dgm:prSet presAssocID="{C04FF31D-87B4-48BF-AA08-AE8972473E67}" presName="sibTrans" presStyleCnt="0"/>
      <dgm:spPr/>
    </dgm:pt>
    <dgm:pt modelId="{C7338A12-9A45-4888-82B7-57D9AB7614DF}" type="pres">
      <dgm:prSet presAssocID="{C5F17323-E38E-417B-8EA1-5C115AB80529}" presName="compositeNode" presStyleCnt="0">
        <dgm:presLayoutVars>
          <dgm:bulletEnabled val="1"/>
        </dgm:presLayoutVars>
      </dgm:prSet>
      <dgm:spPr/>
    </dgm:pt>
    <dgm:pt modelId="{3962A7D5-A240-478C-8326-B5CDE7ACE3B6}" type="pres">
      <dgm:prSet presAssocID="{C5F17323-E38E-417B-8EA1-5C115AB80529}" presName="bgRect" presStyleLbl="bgAccFollowNode1" presStyleIdx="2" presStyleCnt="4"/>
      <dgm:spPr/>
    </dgm:pt>
    <dgm:pt modelId="{96AFF829-86D5-467A-9848-4EEA9C6857FA}" type="pres">
      <dgm:prSet presAssocID="{6E6230E6-EA87-4F69-9E81-9520D56DBCD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90CAD33-D2DE-4C3A-AB56-61E94C8B7881}" type="pres">
      <dgm:prSet presAssocID="{C5F17323-E38E-417B-8EA1-5C115AB80529}" presName="bottomLine" presStyleLbl="alignNode1" presStyleIdx="5" presStyleCnt="8">
        <dgm:presLayoutVars/>
      </dgm:prSet>
      <dgm:spPr/>
    </dgm:pt>
    <dgm:pt modelId="{D933D11B-97A3-4661-B825-C863C61BC370}" type="pres">
      <dgm:prSet presAssocID="{C5F17323-E38E-417B-8EA1-5C115AB80529}" presName="nodeText" presStyleLbl="bgAccFollowNode1" presStyleIdx="2" presStyleCnt="4">
        <dgm:presLayoutVars>
          <dgm:bulletEnabled val="1"/>
        </dgm:presLayoutVars>
      </dgm:prSet>
      <dgm:spPr/>
    </dgm:pt>
    <dgm:pt modelId="{ECBB056B-7516-4352-8D6F-5B9CB696510E}" type="pres">
      <dgm:prSet presAssocID="{6E6230E6-EA87-4F69-9E81-9520D56DBCDE}" presName="sibTrans" presStyleCnt="0"/>
      <dgm:spPr/>
    </dgm:pt>
    <dgm:pt modelId="{AD9100C6-1045-49DF-813D-E5E0EE383A83}" type="pres">
      <dgm:prSet presAssocID="{1E915D8B-1FD4-4BA4-B457-471B9D4AF13A}" presName="compositeNode" presStyleCnt="0">
        <dgm:presLayoutVars>
          <dgm:bulletEnabled val="1"/>
        </dgm:presLayoutVars>
      </dgm:prSet>
      <dgm:spPr/>
    </dgm:pt>
    <dgm:pt modelId="{CE498F9D-E306-42B5-A705-0E118678357B}" type="pres">
      <dgm:prSet presAssocID="{1E915D8B-1FD4-4BA4-B457-471B9D4AF13A}" presName="bgRect" presStyleLbl="bgAccFollowNode1" presStyleIdx="3" presStyleCnt="4"/>
      <dgm:spPr/>
    </dgm:pt>
    <dgm:pt modelId="{C49322D3-696A-459A-8CC3-48593E081D37}" type="pres">
      <dgm:prSet presAssocID="{74BCFFFE-B31E-4FB7-B438-683C18BF77C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B61E327-043A-408A-8B84-19B1C9004E4C}" type="pres">
      <dgm:prSet presAssocID="{1E915D8B-1FD4-4BA4-B457-471B9D4AF13A}" presName="bottomLine" presStyleLbl="alignNode1" presStyleIdx="7" presStyleCnt="8">
        <dgm:presLayoutVars/>
      </dgm:prSet>
      <dgm:spPr/>
    </dgm:pt>
    <dgm:pt modelId="{07669CA3-74EF-43FA-BA0E-85B29C1B8AB9}" type="pres">
      <dgm:prSet presAssocID="{1E915D8B-1FD4-4BA4-B457-471B9D4AF13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2AC2704-BE6E-4EF8-ABFB-2E988605EF77}" type="presOf" srcId="{8553B2CA-B0C7-4529-BE6C-86147E67C889}" destId="{E2871BCC-E960-45CA-8D76-1BECF14C7104}" srcOrd="0" destOrd="0" presId="urn:microsoft.com/office/officeart/2016/7/layout/BasicLinearProcessNumbered"/>
    <dgm:cxn modelId="{79C70907-A30C-4C87-8759-DC229A5B358A}" type="presOf" srcId="{C5F17323-E38E-417B-8EA1-5C115AB80529}" destId="{3962A7D5-A240-478C-8326-B5CDE7ACE3B6}" srcOrd="0" destOrd="0" presId="urn:microsoft.com/office/officeart/2016/7/layout/BasicLinearProcessNumbered"/>
    <dgm:cxn modelId="{9D05DF08-6835-4189-937A-08682F94D3A6}" type="presOf" srcId="{BAE9377C-24FD-4884-AB63-399087E764AA}" destId="{5679F9CC-D471-43D7-AF0D-7956F2B7C898}" srcOrd="0" destOrd="0" presId="urn:microsoft.com/office/officeart/2016/7/layout/BasicLinearProcessNumbered"/>
    <dgm:cxn modelId="{CC0ABE09-614D-4320-A439-5FBBA20CD47C}" type="presOf" srcId="{C5F17323-E38E-417B-8EA1-5C115AB80529}" destId="{D933D11B-97A3-4661-B825-C863C61BC370}" srcOrd="1" destOrd="0" presId="urn:microsoft.com/office/officeart/2016/7/layout/BasicLinearProcessNumbered"/>
    <dgm:cxn modelId="{5B07B516-F38F-4638-B27C-1E2EFD5BC9BB}" type="presOf" srcId="{315B3B22-5AD6-4E53-9F32-CD6023177A32}" destId="{A2E5FB06-C76F-42F6-B05D-DF1D4B126CAA}" srcOrd="0" destOrd="0" presId="urn:microsoft.com/office/officeart/2016/7/layout/BasicLinearProcessNumbered"/>
    <dgm:cxn modelId="{EE4F7932-E865-40A2-9FD1-29003C54CC3A}" type="presOf" srcId="{ACDD1208-02F4-4CD4-82B0-3A8832BDD05C}" destId="{45F5439F-C4BB-4663-87F5-D8B4E5CD7B6F}" srcOrd="1" destOrd="0" presId="urn:microsoft.com/office/officeart/2016/7/layout/BasicLinearProcessNumbered"/>
    <dgm:cxn modelId="{EDB1A73F-125E-4D30-B5F1-E0D217CE5DA3}" type="presOf" srcId="{74BCFFFE-B31E-4FB7-B438-683C18BF77C7}" destId="{C49322D3-696A-459A-8CC3-48593E081D37}" srcOrd="0" destOrd="0" presId="urn:microsoft.com/office/officeart/2016/7/layout/BasicLinearProcessNumbered"/>
    <dgm:cxn modelId="{DCEA9D42-25F3-4E47-8071-3A6A0FFC67FE}" type="presOf" srcId="{315B3B22-5AD6-4E53-9F32-CD6023177A32}" destId="{7C8011F1-CAA2-43DA-B53D-1386003D4B85}" srcOrd="1" destOrd="0" presId="urn:microsoft.com/office/officeart/2016/7/layout/BasicLinearProcessNumbered"/>
    <dgm:cxn modelId="{23EA667D-E46D-4B11-9DF0-3F7958BC1748}" srcId="{BAE9377C-24FD-4884-AB63-399087E764AA}" destId="{C5F17323-E38E-417B-8EA1-5C115AB80529}" srcOrd="2" destOrd="0" parTransId="{27CA3529-8BB3-434B-A52E-8CAF88918B85}" sibTransId="{6E6230E6-EA87-4F69-9E81-9520D56DBCDE}"/>
    <dgm:cxn modelId="{47172C8A-64FC-40A3-87BD-40A5271631CE}" type="presOf" srcId="{6E6230E6-EA87-4F69-9E81-9520D56DBCDE}" destId="{96AFF829-86D5-467A-9848-4EEA9C6857FA}" srcOrd="0" destOrd="0" presId="urn:microsoft.com/office/officeart/2016/7/layout/BasicLinearProcessNumbered"/>
    <dgm:cxn modelId="{BB1BD791-C0A7-4262-A837-520DA65E9E3E}" srcId="{BAE9377C-24FD-4884-AB63-399087E764AA}" destId="{315B3B22-5AD6-4E53-9F32-CD6023177A32}" srcOrd="1" destOrd="0" parTransId="{A02B1391-A819-415B-AF04-FC3A3D904B85}" sibTransId="{C04FF31D-87B4-48BF-AA08-AE8972473E67}"/>
    <dgm:cxn modelId="{08FB7B92-FE5E-40EB-9F1E-E072E79B4E28}" srcId="{BAE9377C-24FD-4884-AB63-399087E764AA}" destId="{1E915D8B-1FD4-4BA4-B457-471B9D4AF13A}" srcOrd="3" destOrd="0" parTransId="{68E76221-FB96-4E27-808F-82400E33EBDD}" sibTransId="{74BCFFFE-B31E-4FB7-B438-683C18BF77C7}"/>
    <dgm:cxn modelId="{FF4A55B0-EECE-4652-8B6D-3B0649C12748}" type="presOf" srcId="{1E915D8B-1FD4-4BA4-B457-471B9D4AF13A}" destId="{CE498F9D-E306-42B5-A705-0E118678357B}" srcOrd="0" destOrd="0" presId="urn:microsoft.com/office/officeart/2016/7/layout/BasicLinearProcessNumbered"/>
    <dgm:cxn modelId="{013A9BC3-73C5-4F80-BE93-C374BB1F97D3}" type="presOf" srcId="{1E915D8B-1FD4-4BA4-B457-471B9D4AF13A}" destId="{07669CA3-74EF-43FA-BA0E-85B29C1B8AB9}" srcOrd="1" destOrd="0" presId="urn:microsoft.com/office/officeart/2016/7/layout/BasicLinearProcessNumbered"/>
    <dgm:cxn modelId="{71A7DFC4-2AE7-4FE2-BB03-BF3D117CA2BE}" type="presOf" srcId="{ACDD1208-02F4-4CD4-82B0-3A8832BDD05C}" destId="{A0FAC01C-7D0A-4398-B4AA-43D65624B2B2}" srcOrd="0" destOrd="0" presId="urn:microsoft.com/office/officeart/2016/7/layout/BasicLinearProcessNumbered"/>
    <dgm:cxn modelId="{346AE4C8-872F-43EA-837F-74CC0E7DAE8A}" srcId="{BAE9377C-24FD-4884-AB63-399087E764AA}" destId="{ACDD1208-02F4-4CD4-82B0-3A8832BDD05C}" srcOrd="0" destOrd="0" parTransId="{EDACDDD4-09A1-4D70-BAE7-E45D57476F37}" sibTransId="{8553B2CA-B0C7-4529-BE6C-86147E67C889}"/>
    <dgm:cxn modelId="{DC3E76E9-A74E-4191-BBDF-B15FBA32FCB4}" type="presOf" srcId="{C04FF31D-87B4-48BF-AA08-AE8972473E67}" destId="{C57C922D-3482-489F-9AC0-4767FDBBFE23}" srcOrd="0" destOrd="0" presId="urn:microsoft.com/office/officeart/2016/7/layout/BasicLinearProcessNumbered"/>
    <dgm:cxn modelId="{89A38556-A434-4D8A-85C3-40B96BC64E11}" type="presParOf" srcId="{5679F9CC-D471-43D7-AF0D-7956F2B7C898}" destId="{58361732-1322-4271-B19B-B0032C3C4263}" srcOrd="0" destOrd="0" presId="urn:microsoft.com/office/officeart/2016/7/layout/BasicLinearProcessNumbered"/>
    <dgm:cxn modelId="{74218BF8-7A74-47C1-94C8-DEA001404E95}" type="presParOf" srcId="{58361732-1322-4271-B19B-B0032C3C4263}" destId="{A0FAC01C-7D0A-4398-B4AA-43D65624B2B2}" srcOrd="0" destOrd="0" presId="urn:microsoft.com/office/officeart/2016/7/layout/BasicLinearProcessNumbered"/>
    <dgm:cxn modelId="{41CD0DE3-70AE-460D-B340-722512F2A96D}" type="presParOf" srcId="{58361732-1322-4271-B19B-B0032C3C4263}" destId="{E2871BCC-E960-45CA-8D76-1BECF14C7104}" srcOrd="1" destOrd="0" presId="urn:microsoft.com/office/officeart/2016/7/layout/BasicLinearProcessNumbered"/>
    <dgm:cxn modelId="{DE480DBB-02A8-43B0-B364-F41A9F24A7B3}" type="presParOf" srcId="{58361732-1322-4271-B19B-B0032C3C4263}" destId="{6822EE48-D00A-464F-B6FA-5AAA197F051A}" srcOrd="2" destOrd="0" presId="urn:microsoft.com/office/officeart/2016/7/layout/BasicLinearProcessNumbered"/>
    <dgm:cxn modelId="{F2A839F3-0398-47BF-88E0-5E58533B7600}" type="presParOf" srcId="{58361732-1322-4271-B19B-B0032C3C4263}" destId="{45F5439F-C4BB-4663-87F5-D8B4E5CD7B6F}" srcOrd="3" destOrd="0" presId="urn:microsoft.com/office/officeart/2016/7/layout/BasicLinearProcessNumbered"/>
    <dgm:cxn modelId="{0C3E26C3-1F18-4755-8AC5-95D25EC0F2E0}" type="presParOf" srcId="{5679F9CC-D471-43D7-AF0D-7956F2B7C898}" destId="{D33C8CCC-6418-4A27-B72A-8DEE95153B7D}" srcOrd="1" destOrd="0" presId="urn:microsoft.com/office/officeart/2016/7/layout/BasicLinearProcessNumbered"/>
    <dgm:cxn modelId="{4C4EAAF7-4996-4D4D-BE4D-BCA3F6166201}" type="presParOf" srcId="{5679F9CC-D471-43D7-AF0D-7956F2B7C898}" destId="{5FECDF17-4B1B-4781-A142-190B8627D418}" srcOrd="2" destOrd="0" presId="urn:microsoft.com/office/officeart/2016/7/layout/BasicLinearProcessNumbered"/>
    <dgm:cxn modelId="{A7245186-5FC7-4A4F-9D73-2ED9A8D83138}" type="presParOf" srcId="{5FECDF17-4B1B-4781-A142-190B8627D418}" destId="{A2E5FB06-C76F-42F6-B05D-DF1D4B126CAA}" srcOrd="0" destOrd="0" presId="urn:microsoft.com/office/officeart/2016/7/layout/BasicLinearProcessNumbered"/>
    <dgm:cxn modelId="{EB6CB032-4351-4EC4-98E1-1DDE69E778D3}" type="presParOf" srcId="{5FECDF17-4B1B-4781-A142-190B8627D418}" destId="{C57C922D-3482-489F-9AC0-4767FDBBFE23}" srcOrd="1" destOrd="0" presId="urn:microsoft.com/office/officeart/2016/7/layout/BasicLinearProcessNumbered"/>
    <dgm:cxn modelId="{8E78C249-3EA9-470E-98D0-EF451F0B601C}" type="presParOf" srcId="{5FECDF17-4B1B-4781-A142-190B8627D418}" destId="{62493F8D-3F88-4C30-A250-63DBEC31F677}" srcOrd="2" destOrd="0" presId="urn:microsoft.com/office/officeart/2016/7/layout/BasicLinearProcessNumbered"/>
    <dgm:cxn modelId="{733DD167-FFC2-4947-BA68-6180E4A212D7}" type="presParOf" srcId="{5FECDF17-4B1B-4781-A142-190B8627D418}" destId="{7C8011F1-CAA2-43DA-B53D-1386003D4B85}" srcOrd="3" destOrd="0" presId="urn:microsoft.com/office/officeart/2016/7/layout/BasicLinearProcessNumbered"/>
    <dgm:cxn modelId="{5FE87867-951D-4744-9978-9D8642CE7FAB}" type="presParOf" srcId="{5679F9CC-D471-43D7-AF0D-7956F2B7C898}" destId="{D8FB7053-FBDC-4410-874B-8C749847934F}" srcOrd="3" destOrd="0" presId="urn:microsoft.com/office/officeart/2016/7/layout/BasicLinearProcessNumbered"/>
    <dgm:cxn modelId="{2F94B772-1685-44D5-A325-CAD35AC15C4D}" type="presParOf" srcId="{5679F9CC-D471-43D7-AF0D-7956F2B7C898}" destId="{C7338A12-9A45-4888-82B7-57D9AB7614DF}" srcOrd="4" destOrd="0" presId="urn:microsoft.com/office/officeart/2016/7/layout/BasicLinearProcessNumbered"/>
    <dgm:cxn modelId="{77F076FB-785C-434C-9731-2A6E5348E2DE}" type="presParOf" srcId="{C7338A12-9A45-4888-82B7-57D9AB7614DF}" destId="{3962A7D5-A240-478C-8326-B5CDE7ACE3B6}" srcOrd="0" destOrd="0" presId="urn:microsoft.com/office/officeart/2016/7/layout/BasicLinearProcessNumbered"/>
    <dgm:cxn modelId="{DAFCB5C7-B1B6-42E4-A3B1-9F7ECFB091EF}" type="presParOf" srcId="{C7338A12-9A45-4888-82B7-57D9AB7614DF}" destId="{96AFF829-86D5-467A-9848-4EEA9C6857FA}" srcOrd="1" destOrd="0" presId="urn:microsoft.com/office/officeart/2016/7/layout/BasicLinearProcessNumbered"/>
    <dgm:cxn modelId="{59355DAB-499F-496F-8BAA-4EEFF356435A}" type="presParOf" srcId="{C7338A12-9A45-4888-82B7-57D9AB7614DF}" destId="{990CAD33-D2DE-4C3A-AB56-61E94C8B7881}" srcOrd="2" destOrd="0" presId="urn:microsoft.com/office/officeart/2016/7/layout/BasicLinearProcessNumbered"/>
    <dgm:cxn modelId="{05FF13B6-B5F1-4249-91B4-D28415B7AC8C}" type="presParOf" srcId="{C7338A12-9A45-4888-82B7-57D9AB7614DF}" destId="{D933D11B-97A3-4661-B825-C863C61BC370}" srcOrd="3" destOrd="0" presId="urn:microsoft.com/office/officeart/2016/7/layout/BasicLinearProcessNumbered"/>
    <dgm:cxn modelId="{06F5EBE5-56CF-4CA1-AD2B-BABD3C8C2A98}" type="presParOf" srcId="{5679F9CC-D471-43D7-AF0D-7956F2B7C898}" destId="{ECBB056B-7516-4352-8D6F-5B9CB696510E}" srcOrd="5" destOrd="0" presId="urn:microsoft.com/office/officeart/2016/7/layout/BasicLinearProcessNumbered"/>
    <dgm:cxn modelId="{CFFE4FCE-A313-45D1-97F2-D6CEB782F6B3}" type="presParOf" srcId="{5679F9CC-D471-43D7-AF0D-7956F2B7C898}" destId="{AD9100C6-1045-49DF-813D-E5E0EE383A83}" srcOrd="6" destOrd="0" presId="urn:microsoft.com/office/officeart/2016/7/layout/BasicLinearProcessNumbered"/>
    <dgm:cxn modelId="{2A4570E8-1A7A-4322-9186-7D89841C539F}" type="presParOf" srcId="{AD9100C6-1045-49DF-813D-E5E0EE383A83}" destId="{CE498F9D-E306-42B5-A705-0E118678357B}" srcOrd="0" destOrd="0" presId="urn:microsoft.com/office/officeart/2016/7/layout/BasicLinearProcessNumbered"/>
    <dgm:cxn modelId="{12F34E43-94CE-48B2-84A0-A7B5033D9327}" type="presParOf" srcId="{AD9100C6-1045-49DF-813D-E5E0EE383A83}" destId="{C49322D3-696A-459A-8CC3-48593E081D37}" srcOrd="1" destOrd="0" presId="urn:microsoft.com/office/officeart/2016/7/layout/BasicLinearProcessNumbered"/>
    <dgm:cxn modelId="{6E833493-51A1-4B03-9D16-0E96EE06FE4B}" type="presParOf" srcId="{AD9100C6-1045-49DF-813D-E5E0EE383A83}" destId="{5B61E327-043A-408A-8B84-19B1C9004E4C}" srcOrd="2" destOrd="0" presId="urn:microsoft.com/office/officeart/2016/7/layout/BasicLinearProcessNumbered"/>
    <dgm:cxn modelId="{04216008-E0E6-4C14-ABFC-C9BB59238198}" type="presParOf" srcId="{AD9100C6-1045-49DF-813D-E5E0EE383A83}" destId="{07669CA3-74EF-43FA-BA0E-85B29C1B8A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84A9-D031-4D6B-A5DC-61473C6EECA0}">
      <dsp:nvSpPr>
        <dsp:cNvPr id="0" name=""/>
        <dsp:cNvSpPr/>
      </dsp:nvSpPr>
      <dsp:spPr>
        <a:xfrm>
          <a:off x="0" y="1002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 data: 39717 rows and 111 columns</a:t>
          </a:r>
        </a:p>
      </dsp:txBody>
      <dsp:txXfrm>
        <a:off x="20390" y="120613"/>
        <a:ext cx="10474820" cy="376910"/>
      </dsp:txXfrm>
    </dsp:sp>
    <dsp:sp modelId="{E836B6C6-E1A4-4D02-B43E-00D9C06E2FDB}">
      <dsp:nvSpPr>
        <dsp:cNvPr id="0" name=""/>
        <dsp:cNvSpPr/>
      </dsp:nvSpPr>
      <dsp:spPr>
        <a:xfrm>
          <a:off x="0" y="5668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null columns: 39717 rows and 57 columns</a:t>
          </a:r>
        </a:p>
      </dsp:txBody>
      <dsp:txXfrm>
        <a:off x="20390" y="587263"/>
        <a:ext cx="10474820" cy="376910"/>
      </dsp:txXfrm>
    </dsp:sp>
    <dsp:sp modelId="{6922682E-3862-4D1E-9FFF-CE7E98801514}">
      <dsp:nvSpPr>
        <dsp:cNvPr id="0" name=""/>
        <dsp:cNvSpPr/>
      </dsp:nvSpPr>
      <dsp:spPr>
        <a:xfrm>
          <a:off x="0" y="10335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only one value: 39717 rows and 51 columns</a:t>
          </a:r>
        </a:p>
      </dsp:txBody>
      <dsp:txXfrm>
        <a:off x="20390" y="1053913"/>
        <a:ext cx="10474820" cy="376910"/>
      </dsp:txXfrm>
    </dsp:sp>
    <dsp:sp modelId="{376E51A7-1EEF-4D52-B906-7A43F0F787EC}">
      <dsp:nvSpPr>
        <dsp:cNvPr id="0" name=""/>
        <dsp:cNvSpPr/>
      </dsp:nvSpPr>
      <dsp:spPr>
        <a:xfrm>
          <a:off x="0" y="15001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which have more than 20% null values: 39717 rows and 47 columns</a:t>
          </a:r>
        </a:p>
      </dsp:txBody>
      <dsp:txXfrm>
        <a:off x="20390" y="1520563"/>
        <a:ext cx="10474820" cy="376910"/>
      </dsp:txXfrm>
    </dsp:sp>
    <dsp:sp modelId="{9758D171-D9D9-4297-9B9D-64F83C4F2F81}">
      <dsp:nvSpPr>
        <dsp:cNvPr id="0" name=""/>
        <dsp:cNvSpPr/>
      </dsp:nvSpPr>
      <dsp:spPr>
        <a:xfrm>
          <a:off x="0" y="19668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id/membership_id(all unique vals): 39717 rows  and 45 columns</a:t>
          </a:r>
        </a:p>
      </dsp:txBody>
      <dsp:txXfrm>
        <a:off x="20390" y="1987213"/>
        <a:ext cx="10474820" cy="376910"/>
      </dsp:txXfrm>
    </dsp:sp>
    <dsp:sp modelId="{F6863919-F618-4EA6-803E-2790F2A101F5}">
      <dsp:nvSpPr>
        <dsp:cNvPr id="0" name=""/>
        <dsp:cNvSpPr/>
      </dsp:nvSpPr>
      <dsp:spPr>
        <a:xfrm>
          <a:off x="0" y="24334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columns not interesting for analysis: 39717 rows, 23 columns</a:t>
          </a:r>
        </a:p>
      </dsp:txBody>
      <dsp:txXfrm>
        <a:off x="20390" y="2453863"/>
        <a:ext cx="10474820" cy="376910"/>
      </dsp:txXfrm>
    </dsp:sp>
    <dsp:sp modelId="{75B722F6-8FD5-441F-A848-276450260E1A}">
      <dsp:nvSpPr>
        <dsp:cNvPr id="0" name=""/>
        <dsp:cNvSpPr/>
      </dsp:nvSpPr>
      <dsp:spPr>
        <a:xfrm>
          <a:off x="0" y="29001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remaining null values with 0</a:t>
          </a:r>
        </a:p>
      </dsp:txBody>
      <dsp:txXfrm>
        <a:off x="20390" y="2920514"/>
        <a:ext cx="10474820" cy="376910"/>
      </dsp:txXfrm>
    </dsp:sp>
    <dsp:sp modelId="{D3AF3411-3D50-43DF-BAC8-AD92D822C0FD}">
      <dsp:nvSpPr>
        <dsp:cNvPr id="0" name=""/>
        <dsp:cNvSpPr/>
      </dsp:nvSpPr>
      <dsp:spPr>
        <a:xfrm>
          <a:off x="0" y="336677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Standardize column values removing trailing string of %, months, x, converting to numeric where possible </a:t>
          </a:r>
        </a:p>
      </dsp:txBody>
      <dsp:txXfrm>
        <a:off x="20390" y="3387164"/>
        <a:ext cx="10474820" cy="376910"/>
      </dsp:txXfrm>
    </dsp:sp>
    <dsp:sp modelId="{A1F7E934-B309-4637-B053-64B4682558D2}">
      <dsp:nvSpPr>
        <dsp:cNvPr id="0" name=""/>
        <dsp:cNvSpPr/>
      </dsp:nvSpPr>
      <dsp:spPr>
        <a:xfrm>
          <a:off x="0" y="38334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</a:t>
          </a:r>
          <a:r>
            <a:rPr lang="en-US" sz="1700" kern="1200" baseline="0" dirty="0"/>
            <a:t> outliers from Loan Amount, Annual Income, Debt to Income ratio columns</a:t>
          </a:r>
          <a:endParaRPr lang="en-US" sz="1700" kern="1200" dirty="0"/>
        </a:p>
      </dsp:txBody>
      <dsp:txXfrm>
        <a:off x="20390" y="3853814"/>
        <a:ext cx="10474820" cy="37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C01C-7D0A-4398-B4AA-43D65624B2B2}">
      <dsp:nvSpPr>
        <dsp:cNvPr id="0" name=""/>
        <dsp:cNvSpPr/>
      </dsp:nvSpPr>
      <dsp:spPr>
        <a:xfrm>
          <a:off x="296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loan amount data in 0k-7k, 7k-14k, 14k-21k, 21k-28k, 28k +</a:t>
          </a:r>
        </a:p>
      </dsp:txBody>
      <dsp:txXfrm>
        <a:off x="2964" y="1387950"/>
        <a:ext cx="2351960" cy="1975646"/>
      </dsp:txXfrm>
    </dsp:sp>
    <dsp:sp modelId="{E2871BCC-E960-45CA-8D76-1BECF14C7104}">
      <dsp:nvSpPr>
        <dsp:cNvPr id="0" name=""/>
        <dsp:cNvSpPr/>
      </dsp:nvSpPr>
      <dsp:spPr>
        <a:xfrm>
          <a:off x="685033" y="465982"/>
          <a:ext cx="987823" cy="9878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29696" y="610645"/>
        <a:ext cx="698497" cy="698497"/>
      </dsp:txXfrm>
    </dsp:sp>
    <dsp:sp modelId="{6822EE48-D00A-464F-B6FA-5AAA197F051A}">
      <dsp:nvSpPr>
        <dsp:cNvPr id="0" name=""/>
        <dsp:cNvSpPr/>
      </dsp:nvSpPr>
      <dsp:spPr>
        <a:xfrm>
          <a:off x="2964" y="3429380"/>
          <a:ext cx="2351960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FB06-C76F-42F6-B05D-DF1D4B126CAA}">
      <dsp:nvSpPr>
        <dsp:cNvPr id="0" name=""/>
        <dsp:cNvSpPr/>
      </dsp:nvSpPr>
      <dsp:spPr>
        <a:xfrm>
          <a:off x="2590121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annual income data 0k-2k, 20k-40k, 40k-60k, 60k-80k, 80k+</a:t>
          </a:r>
        </a:p>
      </dsp:txBody>
      <dsp:txXfrm>
        <a:off x="2590121" y="1387950"/>
        <a:ext cx="2351960" cy="1975646"/>
      </dsp:txXfrm>
    </dsp:sp>
    <dsp:sp modelId="{C57C922D-3482-489F-9AC0-4767FDBBFE23}">
      <dsp:nvSpPr>
        <dsp:cNvPr id="0" name=""/>
        <dsp:cNvSpPr/>
      </dsp:nvSpPr>
      <dsp:spPr>
        <a:xfrm>
          <a:off x="3272189" y="465982"/>
          <a:ext cx="987823" cy="98782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16852" y="610645"/>
        <a:ext cx="698497" cy="698497"/>
      </dsp:txXfrm>
    </dsp:sp>
    <dsp:sp modelId="{62493F8D-3F88-4C30-A250-63DBEC31F677}">
      <dsp:nvSpPr>
        <dsp:cNvPr id="0" name=""/>
        <dsp:cNvSpPr/>
      </dsp:nvSpPr>
      <dsp:spPr>
        <a:xfrm>
          <a:off x="2590121" y="3429380"/>
          <a:ext cx="2351960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A7D5-A240-478C-8326-B5CDE7ACE3B6}">
      <dsp:nvSpPr>
        <dsp:cNvPr id="0" name=""/>
        <dsp:cNvSpPr/>
      </dsp:nvSpPr>
      <dsp:spPr>
        <a:xfrm>
          <a:off x="5177278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interest rate in group 0-10, 10-13, 13-16, 16+</a:t>
          </a:r>
        </a:p>
      </dsp:txBody>
      <dsp:txXfrm>
        <a:off x="5177278" y="1387950"/>
        <a:ext cx="2351960" cy="1975646"/>
      </dsp:txXfrm>
    </dsp:sp>
    <dsp:sp modelId="{96AFF829-86D5-467A-9848-4EEA9C6857FA}">
      <dsp:nvSpPr>
        <dsp:cNvPr id="0" name=""/>
        <dsp:cNvSpPr/>
      </dsp:nvSpPr>
      <dsp:spPr>
        <a:xfrm>
          <a:off x="5859346" y="465982"/>
          <a:ext cx="987823" cy="98782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004009" y="610645"/>
        <a:ext cx="698497" cy="698497"/>
      </dsp:txXfrm>
    </dsp:sp>
    <dsp:sp modelId="{990CAD33-D2DE-4C3A-AB56-61E94C8B7881}">
      <dsp:nvSpPr>
        <dsp:cNvPr id="0" name=""/>
        <dsp:cNvSpPr/>
      </dsp:nvSpPr>
      <dsp:spPr>
        <a:xfrm>
          <a:off x="5177278" y="3429380"/>
          <a:ext cx="2351960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98F9D-E306-42B5-A705-0E118678357B}">
      <dsp:nvSpPr>
        <dsp:cNvPr id="0" name=""/>
        <dsp:cNvSpPr/>
      </dsp:nvSpPr>
      <dsp:spPr>
        <a:xfrm>
          <a:off x="776443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debt to income ration in groups 0-5, 5-10, 10-15, 15-20, 20+</a:t>
          </a:r>
        </a:p>
      </dsp:txBody>
      <dsp:txXfrm>
        <a:off x="7764434" y="1387950"/>
        <a:ext cx="2351960" cy="1975646"/>
      </dsp:txXfrm>
    </dsp:sp>
    <dsp:sp modelId="{C49322D3-696A-459A-8CC3-48593E081D37}">
      <dsp:nvSpPr>
        <dsp:cNvPr id="0" name=""/>
        <dsp:cNvSpPr/>
      </dsp:nvSpPr>
      <dsp:spPr>
        <a:xfrm>
          <a:off x="8446503" y="465982"/>
          <a:ext cx="987823" cy="98782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591166" y="610645"/>
        <a:ext cx="698497" cy="698497"/>
      </dsp:txXfrm>
    </dsp:sp>
    <dsp:sp modelId="{5B61E327-043A-408A-8B84-19B1C9004E4C}">
      <dsp:nvSpPr>
        <dsp:cNvPr id="0" name=""/>
        <dsp:cNvSpPr/>
      </dsp:nvSpPr>
      <dsp:spPr>
        <a:xfrm>
          <a:off x="7764434" y="3429380"/>
          <a:ext cx="2351960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A41-6BE2-AF7F-F53A-6B61E46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E1DE-09A5-59F4-05C6-78DE0159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172-5149-81EE-617E-38E2726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1AD6-BC35-5540-3AFD-14810CFB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38F-83E3-1A8B-6299-D69587E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5966-190E-3804-321F-CFC76849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A72AA-0324-83FD-27A1-F6F814CD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7AC7-629C-7E7C-1FFC-CA8B93FB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4423-EB1B-7E37-A2AF-4765CB74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A330-22B4-94A6-F2C5-69E638D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D0F2-2A53-E668-C3D9-A609D5B5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BD188-9649-8D11-CB78-DF408533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862A-F52D-9B98-1C3F-56F9BB8A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817-D4BE-FDAF-FFB5-AAC85A0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B99A-213A-722A-E456-2620A6A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116-F6CA-3784-8669-43339F2C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F97B-AE6D-8546-7594-4213D9FD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B76B-32DC-2388-6545-306D5E6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B73C-6783-AF92-894E-FE8BF884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D14D-942A-E166-D42C-8709F1F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146-FE7D-144E-4D38-3EC2140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3C72-235E-F46C-190A-781DFD6E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5C5B-68B7-745F-A407-6C1B61EA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676-5ED9-5401-155C-5A2CA9AC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4D0F-F45B-1B67-F180-003A1BB8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CE97-A817-574B-B45D-C772EB57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8D55-10A3-7420-0A37-D30979275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E90B-2E10-068E-6140-5FCF8195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677A-005C-ADBB-A432-012F4258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5D38-A903-4894-EB2A-4CD353B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3E13-A16D-EF39-1B70-2E80F78C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A1BD-AD05-A83D-4190-1CD0D781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FF64-2A8E-35BB-6A9B-4E9A8FFC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6437-A167-BCC4-0807-779D378D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6A4E0-F16B-1F96-6DBD-1D9ED2A2C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8972-7962-13FC-2F4E-6C8893A5D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9A05-B246-E1DE-2B9E-8F155A5A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81D0-92BD-BF09-BC3B-42B6EED8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9AAFA-B7C9-CF71-97F0-AF5FA0D5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EC2-AD41-5BEF-04E1-CA1FED6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2217-EA2B-5DE3-7BDB-A333B67A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1CE6-CFC1-FAD3-7771-0A484AFB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3A00-80A3-9423-71AA-EE52B7D5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DA082-1E52-FF02-0EB9-DAAB8BF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2AA5-E916-6F06-36DA-122CFFD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CC4D-3E38-19C9-6AD6-52C8D45D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FE1D-0DB1-202B-AD23-46C97F6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0752-3652-D11C-A0A7-3B480152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EE460-B90C-78B3-6DB6-C83D82C7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345D-8146-A822-CBC5-6B76900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9D8-E51E-A76E-8A9B-AF22CB47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ED6D-923B-7E8E-9BC4-0155333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3B9-BBE9-1218-A544-6819E717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85E3-AD95-55CA-C4EC-8ABB140F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B2A6-382F-736D-D438-11E6D02D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A14EE-3C2E-03C2-3BCD-408BBD4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8CC1-2D36-4855-1B04-072A5A0E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BF6B-ACAF-3BBC-FFA6-D71B0F1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DE94B-A43E-ED96-B46A-60F1559C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F170-8A9D-6A01-6EE1-BAE5A49E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4D0F-883B-CD8D-2133-4EA24FF3C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271D-1B06-7506-89C9-3AFDE91FB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4672-1652-0E1C-5EA0-56F9E613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832E-1135-792D-91DB-1C8C6452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Lending Club Case Study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5839-7F43-F794-3E08-9F13CDB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Nitish Sharma</a:t>
            </a:r>
            <a:endParaRPr lang="en-US"/>
          </a:p>
          <a:p>
            <a:pPr algn="l"/>
            <a:r>
              <a:rPr lang="en-US" dirty="0"/>
              <a:t>Chetna Priyadarshini</a:t>
            </a: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4DA5FFE-5010-A3F1-0561-4B22D683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0" r="-1" b="-1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7E4C5-4DCF-76BB-A5F5-5A551C70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monthly issue&#10;&#10;Description automatically generated with medium confidence">
            <a:extLst>
              <a:ext uri="{FF2B5EF4-FFF2-40B4-BE49-F238E27FC236}">
                <a16:creationId xmlns:a16="http://schemas.microsoft.com/office/drawing/2014/main" id="{B088D04E-1F23-DBA6-4C91-D9BE0216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FA32-B67A-88E6-1F94-D04AD92D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2685553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Univariate Analysis: Issue of Loan(Month)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37F3D-44C6-72C3-5D3F-7980CFD5F9FA}"/>
              </a:ext>
            </a:extLst>
          </p:cNvPr>
          <p:cNvSpPr txBox="1"/>
          <p:nvPr/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0" i="0">
                <a:effectLst/>
              </a:rPr>
              <a:t>This represents the maximum loan being issued in December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7CE5B-95B3-D63F-D071-869D052DF18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1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BA09E-5DDC-628C-B1D1-9564009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Segmented Analysis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A8DD3-8FF8-A927-67E7-34D9734E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5577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E21224-153C-7827-2125-75D9B975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62FF-55B0-8600-0901-9548C98F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Bivariate Analysis: Annual Inc vs Charged Off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7571-F474-2E2D-BCFE-FE45C9A03D07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-Income range 0-20000 has high chances of charged off.</a:t>
            </a:r>
            <a:br>
              <a:rPr lang="en-US" sz="2000"/>
            </a:br>
            <a:r>
              <a:rPr lang="en-US" sz="2000" b="0" i="0">
                <a:effectLst/>
              </a:rPr>
              <a:t>-Income 80000+ has less chances of charged off.</a:t>
            </a:r>
            <a:br>
              <a:rPr lang="en-US" sz="2000"/>
            </a:br>
            <a:r>
              <a:rPr lang="en-US" sz="2000" b="0" i="0">
                <a:effectLst/>
              </a:rPr>
              <a:t>-Notice that with increase in annual income, the charged off percentage is decreasing.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5160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A5CCF-90A5-07AA-8DFD-2AD04F3C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4551036"/>
            <a:ext cx="4284420" cy="1687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Bivariate Analysis: Purpose of loan vs charged off percentage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147ACB-8C27-E2D6-8817-8030E05A0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7" r="-2" b="7041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454411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EC709-13EB-2366-D31F-1CABD6E97F0C}"/>
              </a:ext>
            </a:extLst>
          </p:cNvPr>
          <p:cNvSpPr txBox="1"/>
          <p:nvPr/>
        </p:nvSpPr>
        <p:spPr>
          <a:xfrm>
            <a:off x="6734649" y="4750698"/>
            <a:ext cx="4310672" cy="14638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small Business applicants have high chances of getting charged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major_purchase</a:t>
            </a:r>
            <a:r>
              <a:rPr lang="en-US" sz="1600" b="0" i="0" dirty="0">
                <a:effectLst/>
              </a:rPr>
              <a:t> where charged off percentage is better as compare to other categories.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073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079AC-0404-E72C-1DBB-1EF26F68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Employment Length vs Charged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C7B3-CC21-1DD3-9474-8F728F06B1F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who have employment length more than 10 years have the highest chance of charge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People with employment might have higher debts leading to higher rates of charge off</a:t>
            </a:r>
            <a:endParaRPr lang="en-US" sz="17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with work experience less than 1 year have high chances of getting charged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It makes sense as with less or no experience they don't have source of income to repay loan.</a:t>
            </a:r>
            <a:endParaRPr lang="en-US" sz="1700" dirty="0"/>
          </a:p>
        </p:txBody>
      </p:sp>
      <p:pic>
        <p:nvPicPr>
          <p:cNvPr id="5" name="Content Placeholder 4" descr="A graph of different colored vertical bars&#10;&#10;Description automatically generated">
            <a:extLst>
              <a:ext uri="{FF2B5EF4-FFF2-40B4-BE49-F238E27FC236}">
                <a16:creationId xmlns:a16="http://schemas.microsoft.com/office/drawing/2014/main" id="{F5ED9123-807B-A0DA-B2E1-78E31CA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39284"/>
            <a:ext cx="6922008" cy="4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A30B-B2BB-18E1-7676-471879F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Public bankruptcy records vs Charged off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8E6E-E69E-A7D6-97A5-297328576DE4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The highest rate of charge off is with Bankruptcies as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Charge off rate is directly proportional to the rise in Public bankruptcies records.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 descr="A graph of a bankruptcy records&#10;&#10;Description automatically generated with medium confidence">
            <a:extLst>
              <a:ext uri="{FF2B5EF4-FFF2-40B4-BE49-F238E27FC236}">
                <a16:creationId xmlns:a16="http://schemas.microsoft.com/office/drawing/2014/main" id="{80284FEA-9A1B-9ED4-B3E2-B34FE09A2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428997"/>
            <a:ext cx="6389346" cy="40093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642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82D3-589B-F7B4-39FE-91B6E4B9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2FF6-4E54-576E-681F-1DF50B0C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6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22C0063-F78B-4A7F-737F-6AD939CC1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0B9D-2D17-EEF1-B0A5-777E93E8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8431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D70D-4708-5663-7BD3-75A602D6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0" y="1088572"/>
            <a:ext cx="4517570" cy="5225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Help a finance company identify risky loan applicants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Understand consumer attributes and loan attributes that are likely to cause the account to be defaulted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To serve above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Clean data removing null columns, replace NA with 0 where applicable, identify and remove rows that do not have any important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Study distribution of data on various rows and perform outlier treatment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Understand corelation between different variables in people who defaulted on the loan and identify a common pattern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Combine the rows together to arrive at a conclusion on risk factors for loan defaulters</a:t>
            </a:r>
          </a:p>
          <a:p>
            <a:pPr marL="457200" lvl="1" indent="0">
              <a:buNone/>
            </a:pPr>
            <a:endParaRPr lang="en-IN" sz="1700" dirty="0"/>
          </a:p>
          <a:p>
            <a:pPr lvl="1"/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9260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8F5C-DE45-DA50-0B07-A3F0A23A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D846F-F418-3042-A12C-5756F7637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14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8B00-58BA-B528-8A91-D7158BD5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Univariate Analysis: Loan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44C1-4E32-76B4-867F-0D377DCD91ED}"/>
              </a:ext>
            </a:extLst>
          </p:cNvPr>
          <p:cNvSpPr txBox="1"/>
          <p:nvPr/>
        </p:nvSpPr>
        <p:spPr>
          <a:xfrm>
            <a:off x="8079475" y="4996329"/>
            <a:ext cx="3520854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We can see that most of the users in Fully paid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5E22B-5FD6-F3EC-FD4C-35BADD28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9" b="-1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F958D-B0A0-9B82-CA98-5B8FD8B5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760E64-5A41-72D1-579F-DC5F0A17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4507" y="18087"/>
            <a:ext cx="4617491" cy="5468314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3CE92-321C-51A6-E05F-D1E8D79C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Univariate Analysis: Annual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75893-6944-F9FF-1580-923711AA36C5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maximum number of loan applicants are having a annual income of 30000 - 40000.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4500 people have salary less than 30000.</a:t>
            </a:r>
            <a:endParaRPr lang="en-US" sz="2000" dirty="0"/>
          </a:p>
        </p:txBody>
      </p:sp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489D65A-C8A6-0F30-299C-C3352E2A1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4346"/>
          <a:stretch/>
        </p:blipFill>
        <p:spPr>
          <a:xfrm>
            <a:off x="-2" y="10"/>
            <a:ext cx="7571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9A2DC-B848-9762-97FE-F9A3BA4A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blue bar graph&#10;&#10;Description automatically generated with medium confidence">
            <a:extLst>
              <a:ext uri="{FF2B5EF4-FFF2-40B4-BE49-F238E27FC236}">
                <a16:creationId xmlns:a16="http://schemas.microsoft.com/office/drawing/2014/main" id="{F2028A5E-4591-97BF-4172-9148D091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b="100"/>
          <a:stretch/>
        </p:blipFill>
        <p:spPr>
          <a:xfrm>
            <a:off x="197156" y="130638"/>
            <a:ext cx="8272914" cy="58673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6CD4-F95E-7CE3-1F86-E8DF7B72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Univariate Analysis: Debt to 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557E-311B-F86B-EC20-3F1914BF0B4A}"/>
              </a:ext>
            </a:extLst>
          </p:cNvPr>
          <p:cNvSpPr txBox="1"/>
          <p:nvPr/>
        </p:nvSpPr>
        <p:spPr>
          <a:xfrm>
            <a:off x="8667227" y="4295659"/>
            <a:ext cx="2808514" cy="189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Composition of highest applicants with top 3 DTI falls under the categories as 10-15, 15-20 and 5-10 respectively.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37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B847-8C6B-830B-CED8-32658E874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D583-0A80-B0FB-88CE-9C09D690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475" y="684945"/>
            <a:ext cx="3520854" cy="4311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Univariate Analysis: Home Ownership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CA63D-8D2B-F968-D2C3-02BC4DA94BF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A7D96-CC19-0F03-A00C-360B5A359E01}"/>
              </a:ext>
            </a:extLst>
          </p:cNvPr>
          <p:cNvSpPr txBox="1"/>
          <p:nvPr/>
        </p:nvSpPr>
        <p:spPr>
          <a:xfrm>
            <a:off x="8079475" y="5249725"/>
            <a:ext cx="32657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most of the applicants are either living on rent or property is mortgage.</a:t>
            </a:r>
            <a:endParaRPr lang="en-IN" dirty="0"/>
          </a:p>
        </p:txBody>
      </p:sp>
      <p:pic>
        <p:nvPicPr>
          <p:cNvPr id="9" name="Content Placeholder 8" descr="A graph of a home ownership&#10;&#10;Description automatically generated">
            <a:extLst>
              <a:ext uri="{FF2B5EF4-FFF2-40B4-BE49-F238E27FC236}">
                <a16:creationId xmlns:a16="http://schemas.microsoft.com/office/drawing/2014/main" id="{2C7CA10D-4379-C2DC-FD38-C750D8E1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4" y="326570"/>
            <a:ext cx="7125658" cy="6379029"/>
          </a:xfrm>
        </p:spPr>
      </p:pic>
    </p:spTree>
    <p:extLst>
      <p:ext uri="{BB962C8B-B14F-4D97-AF65-F5344CB8AC3E}">
        <p14:creationId xmlns:p14="http://schemas.microsoft.com/office/powerpoint/2010/main" val="1951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4B7E8-2630-8F57-4DA2-2E2404C8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6B13B5B-38B0-D051-41AB-73D0F1032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5C2F-5D7F-B280-DCBE-D75AD097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Univariate Analysis: Loan enquiry in last 6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8C177-49B1-E3F1-7BDC-6F8EDB9D9FF2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most of the applicants have 0 to 3 enquiries.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some applicants with enquiry between 4 to 8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C553E-6640-9123-364D-B953C78132F4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2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6D211-EF43-84F4-B309-1CCD04C4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loan&#10;&#10;Description automatically generated">
            <a:extLst>
              <a:ext uri="{FF2B5EF4-FFF2-40B4-BE49-F238E27FC236}">
                <a16:creationId xmlns:a16="http://schemas.microsoft.com/office/drawing/2014/main" id="{6D0937CD-8B1C-13B3-B9F5-CBC2F362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00B14-4E91-D69C-56DD-410E9DA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210861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Univariate Analysis : Loan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3C334-C1DB-52EB-78BD-B1513B2B4AB8}"/>
              </a:ext>
            </a:extLst>
          </p:cNvPr>
          <p:cNvSpPr txBox="1"/>
          <p:nvPr/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0" i="0">
                <a:effectLst/>
              </a:rPr>
              <a:t>maximum applicants have a Loan term of 36 months.</a:t>
            </a: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6AEEB-5088-6ED6-6310-4699D2DE23DD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635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Lending Club Case Study</vt:lpstr>
      <vt:lpstr>Problem Statement</vt:lpstr>
      <vt:lpstr>Data Cleaning</vt:lpstr>
      <vt:lpstr>Univariate Analysis: Loan Status</vt:lpstr>
      <vt:lpstr>Univariate Analysis: Annual Income</vt:lpstr>
      <vt:lpstr>Univariate Analysis: Debt to Income</vt:lpstr>
      <vt:lpstr>Univariate Analysis: Home Ownership</vt:lpstr>
      <vt:lpstr>Univariate Analysis: Loan enquiry in last 6 months</vt:lpstr>
      <vt:lpstr>Univariate Analysis : Loan Term</vt:lpstr>
      <vt:lpstr>Univariate Analysis: Issue of Loan(Month)</vt:lpstr>
      <vt:lpstr>Segmented Analysis</vt:lpstr>
      <vt:lpstr>Bivariate Analysis: Annual Inc vs Charged Off Percentage</vt:lpstr>
      <vt:lpstr>Bivariate Analysis: Purpose of loan vs charged off percentage</vt:lpstr>
      <vt:lpstr>Bivariate Analysis: Employment Length vs Charged Off</vt:lpstr>
      <vt:lpstr>Bivariate Analysis: Public bankruptcy records vs Charged off percentage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Chetna Priyadarshini</dc:creator>
  <cp:lastModifiedBy>Chetna Priyadarshini</cp:lastModifiedBy>
  <cp:revision>1</cp:revision>
  <dcterms:created xsi:type="dcterms:W3CDTF">2024-03-06T00:53:28Z</dcterms:created>
  <dcterms:modified xsi:type="dcterms:W3CDTF">2024-03-06T13:49:42Z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ba4527-61ac-4760-af92-111bb695e929_Enabled">
    <vt:lpwstr>true</vt:lpwstr>
  </property>
  <property fmtid="{D5CDD505-2E9C-101B-9397-08002B2CF9AE}" pid="3" name="MSIP_Label_8cba4527-61ac-4760-af92-111bb695e929_SetDate">
    <vt:lpwstr>2024-03-06T01:47:22Z</vt:lpwstr>
  </property>
  <property fmtid="{D5CDD505-2E9C-101B-9397-08002B2CF9AE}" pid="4" name="MSIP_Label_8cba4527-61ac-4760-af92-111bb695e929_Method">
    <vt:lpwstr>Standard</vt:lpwstr>
  </property>
  <property fmtid="{D5CDD505-2E9C-101B-9397-08002B2CF9AE}" pid="5" name="MSIP_Label_8cba4527-61ac-4760-af92-111bb695e929_Name">
    <vt:lpwstr>Confidential-Final</vt:lpwstr>
  </property>
  <property fmtid="{D5CDD505-2E9C-101B-9397-08002B2CF9AE}" pid="6" name="MSIP_Label_8cba4527-61ac-4760-af92-111bb695e929_SiteId">
    <vt:lpwstr>363f8ad7-1be3-4f05-8a6b-4955756fe2f6</vt:lpwstr>
  </property>
  <property fmtid="{D5CDD505-2E9C-101B-9397-08002B2CF9AE}" pid="7" name="MSIP_Label_8cba4527-61ac-4760-af92-111bb695e929_ActionId">
    <vt:lpwstr>3a839421-0528-4489-be47-90a0813fb7d7</vt:lpwstr>
  </property>
  <property fmtid="{D5CDD505-2E9C-101B-9397-08002B2CF9AE}" pid="8" name="MSIP_Label_8cba4527-61ac-4760-af92-111bb695e929_ContentBits">
    <vt:lpwstr>0</vt:lpwstr>
  </property>
</Properties>
</file>