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76" r:id="rId6"/>
    <p:sldId id="270" r:id="rId7"/>
    <p:sldId id="259" r:id="rId8"/>
    <p:sldId id="260" r:id="rId9"/>
    <p:sldId id="261" r:id="rId10"/>
    <p:sldId id="267" r:id="rId11"/>
    <p:sldId id="271" r:id="rId12"/>
    <p:sldId id="272" r:id="rId13"/>
    <p:sldId id="274" r:id="rId14"/>
    <p:sldId id="277" r:id="rId15"/>
    <p:sldId id="262" r:id="rId16"/>
    <p:sldId id="280" r:id="rId17"/>
    <p:sldId id="281" r:id="rId18"/>
    <p:sldId id="278" r:id="rId19"/>
    <p:sldId id="279" r:id="rId20"/>
    <p:sldId id="263" r:id="rId21"/>
    <p:sldId id="273" r:id="rId22"/>
    <p:sldId id="265" r:id="rId23"/>
    <p:sldId id="275"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1D8E81-54D1-382C-9827-D0E3D83C710C}" v="98" dt="2024-12-17T13:32:19.916"/>
    <p1510:client id="{72DD1F8F-EB05-645A-D96C-DC404D4C1BAD}" v="432" dt="2024-12-17T12:14:07.349"/>
    <p1510:client id="{7A2ACB00-8C8A-0847-7C46-56B16EC3FAF2}" v="285" dt="2024-12-17T13:25:33.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63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latin typeface="Verdana"/>
                <a:ea typeface="Verdana"/>
              </a:rPr>
              <a:t>PROJECT TITLE: </a:t>
            </a:r>
            <a:br>
              <a:rPr lang="en-GB" dirty="0">
                <a:latin typeface="Verdana"/>
                <a:ea typeface="Verdana"/>
              </a:rPr>
            </a:br>
            <a:r>
              <a:rPr lang="en-GB" u="sng" dirty="0">
                <a:latin typeface="Verdana"/>
                <a:ea typeface="Verdana"/>
              </a:rPr>
              <a:t>REAL TIME ACCENT TRANSLATION</a:t>
            </a:r>
            <a:endParaRPr lang="en-GB" u="sng"/>
          </a:p>
        </p:txBody>
      </p:sp>
      <p:sp>
        <p:nvSpPr>
          <p:cNvPr id="3" name="Subtitle 2"/>
          <p:cNvSpPr>
            <a:spLocks noGrp="1"/>
          </p:cNvSpPr>
          <p:nvPr>
            <p:ph type="subTitle" idx="1"/>
          </p:nvPr>
        </p:nvSpPr>
        <p:spPr>
          <a:xfrm>
            <a:off x="790469" y="2721956"/>
            <a:ext cx="3970594" cy="552184"/>
          </a:xfrm>
        </p:spPr>
        <p:txBody>
          <a:bodyPr vert="horz" lIns="91440" tIns="45720" rIns="91440" bIns="45720" rtlCol="0" anchor="t">
            <a:normAutofit/>
          </a:bodyPr>
          <a:lstStyle/>
          <a:p>
            <a:pPr algn="l"/>
            <a:r>
              <a:rPr lang="en-GB" dirty="0">
                <a:latin typeface="Verdana"/>
                <a:ea typeface="Verdana"/>
              </a:rPr>
              <a:t>Batch Number:CIT-G29</a:t>
            </a:r>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621962940"/>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20211CIT0108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KEERTHI 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20211CIT0111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CHETANA P SUTHAR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20211CIT0124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LEKHANA 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20211CIT0067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PAVANI 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latin typeface="Verdana"/>
                <a:ea typeface="Verdana"/>
              </a:rPr>
              <a:t>Dr.</a:t>
            </a:r>
            <a:r>
              <a:rPr lang="en-GB" sz="1700" dirty="0">
                <a:latin typeface="Verdana"/>
                <a:ea typeface="Verdana"/>
              </a:rPr>
              <a:t> / Mr. / Ms. </a:t>
            </a:r>
            <a:r>
              <a:rPr lang="en-GB" dirty="0" err="1">
                <a:latin typeface="Verdana"/>
                <a:ea typeface="Verdana"/>
              </a:rPr>
              <a:t>Sridevi.S</a:t>
            </a:r>
            <a:r>
              <a:rPr lang="en-GB" dirty="0">
                <a:latin typeface="Verdana"/>
                <a:ea typeface="Verdana"/>
              </a:rPr>
              <a:t> </a:t>
            </a:r>
            <a:endParaRPr lang="en-GB" sz="1700" dirty="0"/>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chor="t">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latin typeface="Verdana"/>
                <a:ea typeface="Verdana"/>
              </a:rPr>
              <a:t>Review-3</a:t>
            </a:r>
            <a:endParaRPr lang="en-GB"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FF354-AECE-4ABA-2B61-3DC9695B58B8}"/>
              </a:ext>
            </a:extLst>
          </p:cNvPr>
          <p:cNvSpPr>
            <a:spLocks noGrp="1"/>
          </p:cNvSpPr>
          <p:nvPr>
            <p:ph type="title"/>
          </p:nvPr>
        </p:nvSpPr>
        <p:spPr/>
        <p:txBody>
          <a:bodyPr/>
          <a:lstStyle/>
          <a:p>
            <a:r>
              <a:rPr lang="en-US" dirty="0">
                <a:latin typeface="Verdana"/>
                <a:ea typeface="Verdana"/>
              </a:rPr>
              <a:t>Technology stack</a:t>
            </a:r>
            <a:endParaRPr lang="en-US" dirty="0"/>
          </a:p>
        </p:txBody>
      </p:sp>
      <p:sp>
        <p:nvSpPr>
          <p:cNvPr id="3" name="Content Placeholder 2">
            <a:extLst>
              <a:ext uri="{FF2B5EF4-FFF2-40B4-BE49-F238E27FC236}">
                <a16:creationId xmlns:a16="http://schemas.microsoft.com/office/drawing/2014/main" id="{FA6B5984-28D7-97A9-9876-08833EA382E6}"/>
              </a:ext>
            </a:extLst>
          </p:cNvPr>
          <p:cNvSpPr>
            <a:spLocks noGrp="1"/>
          </p:cNvSpPr>
          <p:nvPr>
            <p:ph idx="1"/>
          </p:nvPr>
        </p:nvSpPr>
        <p:spPr/>
        <p:txBody>
          <a:bodyPr vert="horz" lIns="91440" tIns="45720" rIns="91440" bIns="45720" rtlCol="0" anchor="t">
            <a:normAutofit/>
          </a:bodyPr>
          <a:lstStyle/>
          <a:p>
            <a:pPr>
              <a:buNone/>
            </a:pPr>
            <a:r>
              <a:rPr lang="en-GB" sz="3200" dirty="0">
                <a:latin typeface="Arial"/>
                <a:ea typeface="Verdana"/>
                <a:cs typeface="Arial"/>
              </a:rPr>
              <a:t>• </a:t>
            </a:r>
            <a:r>
              <a:rPr lang="en-GB" sz="3200" b="1" dirty="0">
                <a:latin typeface="Calibri"/>
                <a:ea typeface="Calibri"/>
                <a:cs typeface="Calibri"/>
              </a:rPr>
              <a:t>Flask</a:t>
            </a:r>
            <a:r>
              <a:rPr lang="en-GB" sz="3200" dirty="0">
                <a:latin typeface="Calibri"/>
                <a:ea typeface="Calibri"/>
                <a:cs typeface="Calibri"/>
              </a:rPr>
              <a:t>: For web application backend.</a:t>
            </a:r>
            <a:endParaRPr lang="en-US" sz="3200">
              <a:latin typeface="Calibri"/>
              <a:ea typeface="Calibri"/>
              <a:cs typeface="Calibri"/>
            </a:endParaRPr>
          </a:p>
          <a:p>
            <a:pPr>
              <a:buNone/>
            </a:pPr>
            <a:r>
              <a:rPr lang="en-GB" sz="3200" dirty="0">
                <a:latin typeface="Arial"/>
                <a:ea typeface="Verdana"/>
                <a:cs typeface="Arial"/>
              </a:rPr>
              <a:t>•</a:t>
            </a:r>
            <a:r>
              <a:rPr lang="en-GB" sz="3200" dirty="0">
                <a:latin typeface="Calibri"/>
                <a:ea typeface="Calibri"/>
                <a:cs typeface="Calibri"/>
              </a:rPr>
              <a:t> </a:t>
            </a:r>
            <a:r>
              <a:rPr lang="en-GB" sz="3200" b="1" dirty="0" err="1">
                <a:latin typeface="Calibri"/>
                <a:ea typeface="Calibri"/>
                <a:cs typeface="Calibri"/>
              </a:rPr>
              <a:t>Googletrans</a:t>
            </a:r>
            <a:r>
              <a:rPr lang="en-GB" sz="3200" dirty="0">
                <a:latin typeface="Calibri"/>
                <a:ea typeface="Calibri"/>
                <a:cs typeface="Calibri"/>
              </a:rPr>
              <a:t>: For text translation.</a:t>
            </a:r>
            <a:endParaRPr lang="en-US" sz="3200" dirty="0">
              <a:latin typeface="Calibri"/>
              <a:ea typeface="Calibri"/>
              <a:cs typeface="Calibri"/>
            </a:endParaRPr>
          </a:p>
          <a:p>
            <a:pPr>
              <a:buNone/>
            </a:pPr>
            <a:r>
              <a:rPr lang="en-GB" sz="3200" dirty="0">
                <a:latin typeface="Arial"/>
                <a:ea typeface="Verdana"/>
                <a:cs typeface="Arial"/>
              </a:rPr>
              <a:t>•</a:t>
            </a:r>
            <a:r>
              <a:rPr lang="en-GB" sz="3200" b="1" dirty="0">
                <a:latin typeface="Calibri"/>
                <a:ea typeface="Calibri"/>
                <a:cs typeface="Calibri"/>
              </a:rPr>
              <a:t> </a:t>
            </a:r>
            <a:r>
              <a:rPr lang="en-GB" sz="3200" b="1" dirty="0" err="1">
                <a:latin typeface="Calibri"/>
                <a:ea typeface="Calibri"/>
                <a:cs typeface="Calibri"/>
              </a:rPr>
              <a:t>gTTS</a:t>
            </a:r>
            <a:r>
              <a:rPr lang="en-GB" sz="3200" b="1" dirty="0">
                <a:latin typeface="Calibri"/>
                <a:ea typeface="Calibri"/>
                <a:cs typeface="Calibri"/>
              </a:rPr>
              <a:t>:</a:t>
            </a:r>
            <a:r>
              <a:rPr lang="en-GB" sz="3200" dirty="0">
                <a:latin typeface="Calibri"/>
                <a:ea typeface="Calibri"/>
                <a:cs typeface="Calibri"/>
              </a:rPr>
              <a:t> For Text-to-Speech conversion.</a:t>
            </a:r>
            <a:endParaRPr lang="en-US" sz="3200" dirty="0">
              <a:latin typeface="Calibri"/>
              <a:ea typeface="Calibri"/>
              <a:cs typeface="Calibri"/>
            </a:endParaRPr>
          </a:p>
          <a:p>
            <a:pPr>
              <a:buNone/>
            </a:pPr>
            <a:r>
              <a:rPr lang="en-GB" sz="3200" dirty="0">
                <a:latin typeface="Arial"/>
                <a:ea typeface="Verdana"/>
                <a:cs typeface="Arial"/>
              </a:rPr>
              <a:t>•</a:t>
            </a:r>
            <a:r>
              <a:rPr lang="en-GB" sz="3200" dirty="0">
                <a:latin typeface="Calibri"/>
                <a:ea typeface="Calibri"/>
                <a:cs typeface="Calibri"/>
              </a:rPr>
              <a:t> </a:t>
            </a:r>
            <a:r>
              <a:rPr lang="en-GB" sz="3200" b="1" dirty="0">
                <a:latin typeface="Calibri"/>
                <a:ea typeface="Calibri"/>
                <a:cs typeface="Calibri"/>
              </a:rPr>
              <a:t>HTML/CSS</a:t>
            </a:r>
            <a:r>
              <a:rPr lang="en-GB" sz="3200" dirty="0">
                <a:latin typeface="Calibri"/>
                <a:ea typeface="Calibri"/>
                <a:cs typeface="Calibri"/>
              </a:rPr>
              <a:t>: For rendering the front-end template.</a:t>
            </a:r>
            <a:endParaRPr lang="en-US" sz="3200" dirty="0">
              <a:latin typeface="Calibri"/>
              <a:ea typeface="Calibri"/>
              <a:cs typeface="Calibri"/>
            </a:endParaRPr>
          </a:p>
          <a:p>
            <a:pPr>
              <a:buNone/>
            </a:pPr>
            <a:r>
              <a:rPr lang="en-GB" sz="3200" dirty="0">
                <a:latin typeface="Arial"/>
                <a:ea typeface="Verdana"/>
                <a:cs typeface="Arial"/>
              </a:rPr>
              <a:t>•</a:t>
            </a:r>
            <a:r>
              <a:rPr lang="en-GB" sz="3200" dirty="0">
                <a:latin typeface="Calibri"/>
                <a:ea typeface="Calibri"/>
                <a:cs typeface="Calibri"/>
              </a:rPr>
              <a:t> </a:t>
            </a:r>
            <a:r>
              <a:rPr lang="en-GB" sz="3200" b="1" dirty="0">
                <a:latin typeface="Calibri"/>
                <a:ea typeface="Calibri"/>
                <a:cs typeface="Calibri"/>
              </a:rPr>
              <a:t>Python</a:t>
            </a:r>
            <a:r>
              <a:rPr lang="en-GB" sz="3200" dirty="0">
                <a:latin typeface="Calibri"/>
                <a:ea typeface="Calibri"/>
                <a:cs typeface="Calibri"/>
              </a:rPr>
              <a:t>: Core programming language.</a:t>
            </a:r>
            <a:endParaRPr lang="en-US" sz="3200" dirty="0">
              <a:latin typeface="Calibri"/>
              <a:ea typeface="Calibri"/>
              <a:cs typeface="Calibri"/>
            </a:endParaRPr>
          </a:p>
          <a:p>
            <a:r>
              <a:rPr lang="en-GB" sz="3200" b="1" dirty="0">
                <a:latin typeface="Calibri"/>
                <a:ea typeface="Calibri"/>
                <a:cs typeface="Calibri"/>
              </a:rPr>
              <a:t>UUID</a:t>
            </a:r>
            <a:r>
              <a:rPr lang="en-GB" sz="3200" dirty="0">
                <a:latin typeface="Calibri"/>
                <a:ea typeface="Calibri"/>
                <a:cs typeface="Calibri"/>
              </a:rPr>
              <a:t>: To uniquely name audio files.</a:t>
            </a:r>
            <a:endParaRPr lang="en-US" sz="3200" dirty="0">
              <a:latin typeface="Calibri"/>
              <a:ea typeface="Calibri"/>
              <a:cs typeface="Calibri"/>
            </a:endParaRPr>
          </a:p>
        </p:txBody>
      </p:sp>
    </p:spTree>
    <p:extLst>
      <p:ext uri="{BB962C8B-B14F-4D97-AF65-F5344CB8AC3E}">
        <p14:creationId xmlns:p14="http://schemas.microsoft.com/office/powerpoint/2010/main" val="1805430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D530-7D70-7858-B9C4-FA4BB623BAD4}"/>
              </a:ext>
            </a:extLst>
          </p:cNvPr>
          <p:cNvSpPr>
            <a:spLocks noGrp="1"/>
          </p:cNvSpPr>
          <p:nvPr>
            <p:ph type="title"/>
          </p:nvPr>
        </p:nvSpPr>
        <p:spPr/>
        <p:txBody>
          <a:bodyPr/>
          <a:lstStyle/>
          <a:p>
            <a:r>
              <a:rPr lang="en-US" dirty="0">
                <a:latin typeface="Verdana"/>
                <a:ea typeface="Verdana"/>
              </a:rPr>
              <a:t>Code Highlights</a:t>
            </a:r>
            <a:endParaRPr lang="en-US" dirty="0"/>
          </a:p>
        </p:txBody>
      </p:sp>
      <p:sp>
        <p:nvSpPr>
          <p:cNvPr id="4" name="Content Placeholder 3">
            <a:extLst>
              <a:ext uri="{FF2B5EF4-FFF2-40B4-BE49-F238E27FC236}">
                <a16:creationId xmlns:a16="http://schemas.microsoft.com/office/drawing/2014/main" id="{7E8C12C7-C345-0D36-FB67-9246F8A26628}"/>
              </a:ext>
            </a:extLst>
          </p:cNvPr>
          <p:cNvSpPr>
            <a:spLocks noGrp="1"/>
          </p:cNvSpPr>
          <p:nvPr>
            <p:ph idx="1"/>
          </p:nvPr>
        </p:nvSpPr>
        <p:spPr/>
        <p:txBody>
          <a:bodyPr vert="horz" lIns="91440" tIns="45720" rIns="91440" bIns="45720" rtlCol="0" anchor="t">
            <a:normAutofit/>
          </a:bodyPr>
          <a:lstStyle/>
          <a:p>
            <a:r>
              <a:rPr lang="en-US" b="1" dirty="0">
                <a:latin typeface="Verdana"/>
                <a:ea typeface="Verdana"/>
              </a:rPr>
              <a:t>Speech Recognition</a:t>
            </a:r>
            <a:r>
              <a:rPr lang="en-US" dirty="0">
                <a:latin typeface="Verdana"/>
                <a:ea typeface="Verdana"/>
              </a:rPr>
              <a:t>: Uses </a:t>
            </a:r>
            <a:r>
              <a:rPr lang="en-US" dirty="0" err="1">
                <a:latin typeface="Consolas"/>
                <a:ea typeface="Verdana"/>
              </a:rPr>
              <a:t>webkitSpeechRecognition</a:t>
            </a:r>
            <a:r>
              <a:rPr lang="en-US" dirty="0">
                <a:latin typeface="Verdana"/>
                <a:ea typeface="Verdana"/>
              </a:rPr>
              <a:t> to capture speech and start translation </a:t>
            </a:r>
          </a:p>
          <a:p>
            <a:endParaRPr lang="en-US" dirty="0">
              <a:latin typeface="Verdana"/>
              <a:ea typeface="Verdana"/>
            </a:endParaRPr>
          </a:p>
          <a:p>
            <a:pPr marL="0" indent="0">
              <a:buNone/>
            </a:pPr>
            <a:r>
              <a:rPr lang="en-US" dirty="0">
                <a:latin typeface="Calibri"/>
                <a:ea typeface="Verdana"/>
              </a:rPr>
              <a:t>var recognition = new </a:t>
            </a:r>
            <a:r>
              <a:rPr lang="en-US" dirty="0" err="1">
                <a:latin typeface="Calibri"/>
                <a:ea typeface="Verdana"/>
              </a:rPr>
              <a:t>webkitSpeechRecognition</a:t>
            </a:r>
            <a:r>
              <a:rPr lang="en-US" dirty="0">
                <a:latin typeface="Calibri"/>
                <a:ea typeface="Verdana"/>
              </a:rPr>
              <a:t>();</a:t>
            </a:r>
          </a:p>
          <a:p>
            <a:pPr marL="0" indent="0">
              <a:buNone/>
            </a:pPr>
            <a:r>
              <a:rPr lang="en-US" dirty="0" err="1">
                <a:latin typeface="Calibri"/>
                <a:ea typeface="Verdana"/>
              </a:rPr>
              <a:t>recognition.start</a:t>
            </a:r>
            <a:r>
              <a:rPr lang="en-US" dirty="0">
                <a:latin typeface="Calibri"/>
                <a:ea typeface="Verdana"/>
              </a:rPr>
              <a:t>();</a:t>
            </a:r>
            <a:endParaRPr lang="en-US" dirty="0">
              <a:latin typeface="Calibri"/>
            </a:endParaRPr>
          </a:p>
          <a:p>
            <a:r>
              <a:rPr lang="en-US" b="1" dirty="0">
                <a:latin typeface="Verdana"/>
                <a:ea typeface="Verdana"/>
              </a:rPr>
              <a:t>Dynamic Language Selection</a:t>
            </a:r>
            <a:r>
              <a:rPr lang="en-US" dirty="0">
                <a:latin typeface="Verdana"/>
                <a:ea typeface="Verdana"/>
              </a:rPr>
              <a:t>: Automatically displays accent options for English and translates based on selected languages.</a:t>
            </a:r>
            <a:endParaRPr lang="en-US" dirty="0">
              <a:latin typeface="Calibri"/>
              <a:ea typeface="Verdana"/>
            </a:endParaRPr>
          </a:p>
          <a:p>
            <a:endParaRPr lang="en-US" dirty="0">
              <a:latin typeface="Verdana"/>
              <a:ea typeface="Verdana"/>
            </a:endParaRPr>
          </a:p>
          <a:p>
            <a:pPr>
              <a:buNone/>
            </a:pPr>
            <a:r>
              <a:rPr lang="en-US" sz="2000" err="1">
                <a:latin typeface="Verdana"/>
                <a:ea typeface="Verdana"/>
              </a:rPr>
              <a:t>document.getElementById</a:t>
            </a:r>
            <a:r>
              <a:rPr lang="en-US" sz="2000" dirty="0">
                <a:latin typeface="Verdana"/>
                <a:ea typeface="Verdana"/>
              </a:rPr>
              <a:t>('</a:t>
            </a:r>
            <a:r>
              <a:rPr lang="en-US" sz="2000" err="1">
                <a:latin typeface="Verdana"/>
                <a:ea typeface="Verdana"/>
              </a:rPr>
              <a:t>sourceLanguageSelect</a:t>
            </a:r>
            <a:r>
              <a:rPr lang="en-US" sz="2000" dirty="0">
                <a:latin typeface="Verdana"/>
                <a:ea typeface="Verdana"/>
              </a:rPr>
              <a:t>').</a:t>
            </a:r>
            <a:r>
              <a:rPr lang="en-US" sz="2000" err="1">
                <a:latin typeface="Verdana"/>
                <a:ea typeface="Verdana"/>
              </a:rPr>
              <a:t>addEventListener</a:t>
            </a:r>
            <a:r>
              <a:rPr lang="en-US" sz="2000" dirty="0">
                <a:latin typeface="Verdana"/>
                <a:ea typeface="Verdana"/>
              </a:rPr>
              <a:t>('change', function () { ... });</a:t>
            </a:r>
            <a:endParaRPr lang="en-US" sz="2000">
              <a:ea typeface="Verdana"/>
            </a:endParaRPr>
          </a:p>
          <a:p>
            <a:pPr marL="0" indent="0">
              <a:buNone/>
            </a:pPr>
            <a:endParaRPr lang="en-US" dirty="0">
              <a:latin typeface="Verdana"/>
              <a:ea typeface="Verdana"/>
            </a:endParaRPr>
          </a:p>
          <a:p>
            <a:endParaRPr lang="en-US" dirty="0">
              <a:latin typeface="Verdana"/>
            </a:endParaRPr>
          </a:p>
          <a:p>
            <a:pPr marL="0" indent="0">
              <a:buNone/>
            </a:pPr>
            <a:endParaRPr lang="en-US" dirty="0">
              <a:latin typeface="Calibri"/>
            </a:endParaRPr>
          </a:p>
          <a:p>
            <a:endParaRPr lang="en-US" dirty="0">
              <a:latin typeface="Calibri"/>
              <a:ea typeface="Verdana"/>
            </a:endParaRPr>
          </a:p>
          <a:p>
            <a:pPr marL="0" indent="0">
              <a:buNone/>
            </a:pPr>
            <a:endParaRPr lang="en-US" dirty="0">
              <a:latin typeface="Calibri"/>
              <a:ea typeface="Verdana"/>
            </a:endParaRPr>
          </a:p>
          <a:p>
            <a:endParaRPr lang="en-US" dirty="0">
              <a:latin typeface="Verdana"/>
              <a:ea typeface="Verdana"/>
            </a:endParaRPr>
          </a:p>
        </p:txBody>
      </p:sp>
    </p:spTree>
    <p:extLst>
      <p:ext uri="{BB962C8B-B14F-4D97-AF65-F5344CB8AC3E}">
        <p14:creationId xmlns:p14="http://schemas.microsoft.com/office/powerpoint/2010/main" val="4253308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9628-32BE-289A-B1BA-B8991448B752}"/>
              </a:ext>
            </a:extLst>
          </p:cNvPr>
          <p:cNvSpPr>
            <a:spLocks noGrp="1"/>
          </p:cNvSpPr>
          <p:nvPr>
            <p:ph type="title"/>
          </p:nvPr>
        </p:nvSpPr>
        <p:spPr/>
        <p:txBody>
          <a:bodyPr/>
          <a:lstStyle/>
          <a:p>
            <a:r>
              <a:rPr lang="en-US" dirty="0"/>
              <a:t>Code Highlights</a:t>
            </a:r>
          </a:p>
        </p:txBody>
      </p:sp>
      <p:sp>
        <p:nvSpPr>
          <p:cNvPr id="3" name="Content Placeholder 2">
            <a:extLst>
              <a:ext uri="{FF2B5EF4-FFF2-40B4-BE49-F238E27FC236}">
                <a16:creationId xmlns:a16="http://schemas.microsoft.com/office/drawing/2014/main" id="{3BA32B4C-9623-9961-673E-066C659E6F71}"/>
              </a:ext>
            </a:extLst>
          </p:cNvPr>
          <p:cNvSpPr>
            <a:spLocks noGrp="1"/>
          </p:cNvSpPr>
          <p:nvPr>
            <p:ph idx="1"/>
          </p:nvPr>
        </p:nvSpPr>
        <p:spPr/>
        <p:txBody>
          <a:bodyPr vert="horz" lIns="91440" tIns="45720" rIns="91440" bIns="45720" rtlCol="0" anchor="t">
            <a:normAutofit/>
          </a:bodyPr>
          <a:lstStyle/>
          <a:p>
            <a:r>
              <a:rPr lang="en-US" b="1" dirty="0">
                <a:latin typeface="Verdana"/>
                <a:ea typeface="Verdana"/>
              </a:rPr>
              <a:t>Translation &amp; Text-to-Speech</a:t>
            </a:r>
            <a:r>
              <a:rPr lang="en-US" dirty="0">
                <a:latin typeface="Verdana"/>
                <a:ea typeface="Verdana"/>
              </a:rPr>
              <a:t>: Utilizes Google Translate API for translation and </a:t>
            </a:r>
            <a:r>
              <a:rPr lang="en-US" dirty="0" err="1">
                <a:latin typeface="Consolas"/>
                <a:ea typeface="Verdana"/>
              </a:rPr>
              <a:t>gTTS</a:t>
            </a:r>
            <a:r>
              <a:rPr lang="en-US" dirty="0">
                <a:latin typeface="Verdana"/>
                <a:ea typeface="Verdana"/>
              </a:rPr>
              <a:t> for speech output.</a:t>
            </a:r>
          </a:p>
          <a:p>
            <a:endParaRPr lang="en-US" dirty="0">
              <a:latin typeface="Verdana"/>
              <a:ea typeface="Verdana"/>
            </a:endParaRPr>
          </a:p>
          <a:p>
            <a:pPr marL="0" indent="0">
              <a:buNone/>
            </a:pPr>
            <a:r>
              <a:rPr lang="en-US" err="1">
                <a:latin typeface="Calibri"/>
                <a:ea typeface="Verdana"/>
              </a:rPr>
              <a:t>translated_text</a:t>
            </a:r>
            <a:r>
              <a:rPr lang="en-US" dirty="0">
                <a:latin typeface="Calibri"/>
                <a:ea typeface="Verdana"/>
              </a:rPr>
              <a:t> = </a:t>
            </a:r>
            <a:r>
              <a:rPr lang="en-US" err="1">
                <a:latin typeface="Calibri"/>
                <a:ea typeface="Verdana"/>
              </a:rPr>
              <a:t>translator.translate</a:t>
            </a:r>
            <a:r>
              <a:rPr lang="en-US" dirty="0">
                <a:latin typeface="Calibri"/>
                <a:ea typeface="Verdana"/>
              </a:rPr>
              <a:t>(text, </a:t>
            </a:r>
            <a:r>
              <a:rPr lang="en-US" err="1">
                <a:latin typeface="Calibri"/>
                <a:ea typeface="Verdana"/>
              </a:rPr>
              <a:t>src</a:t>
            </a:r>
            <a:r>
              <a:rPr lang="en-US" dirty="0">
                <a:latin typeface="Calibri"/>
                <a:ea typeface="Verdana"/>
              </a:rPr>
              <a:t>=</a:t>
            </a:r>
            <a:r>
              <a:rPr lang="en-US" err="1">
                <a:latin typeface="Calibri"/>
                <a:ea typeface="Verdana"/>
              </a:rPr>
              <a:t>source_lang</a:t>
            </a:r>
            <a:r>
              <a:rPr lang="en-US" dirty="0">
                <a:latin typeface="Calibri"/>
                <a:ea typeface="Verdana"/>
              </a:rPr>
              <a:t>, </a:t>
            </a:r>
            <a:r>
              <a:rPr lang="en-US" err="1">
                <a:latin typeface="Calibri"/>
                <a:ea typeface="Verdana"/>
              </a:rPr>
              <a:t>dest</a:t>
            </a:r>
            <a:r>
              <a:rPr lang="en-US" dirty="0">
                <a:latin typeface="Calibri"/>
                <a:ea typeface="Verdana"/>
              </a:rPr>
              <a:t>=</a:t>
            </a:r>
            <a:r>
              <a:rPr lang="en-US" err="1">
                <a:latin typeface="Calibri"/>
                <a:ea typeface="Verdana"/>
              </a:rPr>
              <a:t>target_lang</a:t>
            </a:r>
            <a:r>
              <a:rPr lang="en-US" dirty="0">
                <a:latin typeface="Calibri"/>
                <a:ea typeface="Verdana"/>
              </a:rPr>
              <a:t>).text</a:t>
            </a:r>
          </a:p>
          <a:p>
            <a:pPr marL="0" indent="0">
              <a:buNone/>
            </a:pPr>
            <a:r>
              <a:rPr lang="en-US" err="1">
                <a:latin typeface="Calibri"/>
                <a:ea typeface="Verdana"/>
              </a:rPr>
              <a:t>tts</a:t>
            </a:r>
            <a:r>
              <a:rPr lang="en-US" dirty="0">
                <a:latin typeface="Calibri"/>
                <a:ea typeface="Verdana"/>
              </a:rPr>
              <a:t> = </a:t>
            </a:r>
            <a:r>
              <a:rPr lang="en-US" err="1">
                <a:latin typeface="Calibri"/>
                <a:ea typeface="Verdana"/>
              </a:rPr>
              <a:t>gTTS</a:t>
            </a:r>
            <a:r>
              <a:rPr lang="en-US" dirty="0">
                <a:latin typeface="Calibri"/>
                <a:ea typeface="Verdana"/>
              </a:rPr>
              <a:t>(</a:t>
            </a:r>
            <a:r>
              <a:rPr lang="en-US" err="1">
                <a:latin typeface="Calibri"/>
                <a:ea typeface="Verdana"/>
              </a:rPr>
              <a:t>translated_text</a:t>
            </a:r>
            <a:r>
              <a:rPr lang="en-US" dirty="0">
                <a:latin typeface="Calibri"/>
                <a:ea typeface="Verdana"/>
              </a:rPr>
              <a:t>, lang=</a:t>
            </a:r>
            <a:r>
              <a:rPr lang="en-US" err="1">
                <a:latin typeface="Calibri"/>
                <a:ea typeface="Verdana"/>
              </a:rPr>
              <a:t>target_lang</a:t>
            </a:r>
            <a:r>
              <a:rPr lang="en-US" dirty="0">
                <a:latin typeface="Calibri"/>
                <a:ea typeface="Verdana"/>
              </a:rPr>
              <a:t>).save(</a:t>
            </a:r>
            <a:r>
              <a:rPr lang="en-US" err="1">
                <a:latin typeface="Calibri"/>
                <a:ea typeface="Verdana"/>
              </a:rPr>
              <a:t>audio_filename</a:t>
            </a:r>
            <a:r>
              <a:rPr lang="en-US" dirty="0">
                <a:latin typeface="Calibri"/>
                <a:ea typeface="Verdana"/>
              </a:rPr>
              <a:t>)</a:t>
            </a:r>
            <a:endParaRPr lang="en-US" dirty="0">
              <a:latin typeface="Calibri"/>
            </a:endParaRPr>
          </a:p>
          <a:p>
            <a:endParaRPr lang="en-US" dirty="0">
              <a:latin typeface="Calibri"/>
              <a:ea typeface="Verdana"/>
            </a:endParaRPr>
          </a:p>
          <a:p>
            <a:r>
              <a:rPr lang="en-US" b="1" dirty="0">
                <a:latin typeface="Verdana"/>
                <a:ea typeface="Verdana"/>
              </a:rPr>
              <a:t>Backend API</a:t>
            </a:r>
            <a:r>
              <a:rPr lang="en-US" dirty="0">
                <a:latin typeface="Verdana"/>
                <a:ea typeface="Verdana"/>
              </a:rPr>
              <a:t>: Handles translation and returns the translated text with the audio file URL.</a:t>
            </a:r>
            <a:endParaRPr lang="en-US" dirty="0"/>
          </a:p>
          <a:p>
            <a:endParaRPr lang="en-US" dirty="0">
              <a:latin typeface="Verdana"/>
              <a:ea typeface="Verdana"/>
            </a:endParaRPr>
          </a:p>
          <a:p>
            <a:pPr marL="0" indent="0">
              <a:buNone/>
            </a:pPr>
            <a:r>
              <a:rPr lang="en-US" dirty="0">
                <a:latin typeface="Calibri"/>
                <a:ea typeface="Verdana"/>
              </a:rPr>
              <a:t>return </a:t>
            </a:r>
            <a:r>
              <a:rPr lang="en-US" dirty="0" err="1">
                <a:latin typeface="Calibri"/>
                <a:ea typeface="Verdana"/>
              </a:rPr>
              <a:t>jsonify</a:t>
            </a:r>
            <a:r>
              <a:rPr lang="en-US" dirty="0">
                <a:latin typeface="Calibri"/>
                <a:ea typeface="Verdana"/>
              </a:rPr>
              <a:t>({'text': </a:t>
            </a:r>
            <a:r>
              <a:rPr lang="en-US" dirty="0" err="1">
                <a:latin typeface="Calibri"/>
                <a:ea typeface="Verdana"/>
              </a:rPr>
              <a:t>translated_text</a:t>
            </a:r>
            <a:r>
              <a:rPr lang="en-US" dirty="0">
                <a:latin typeface="Calibri"/>
                <a:ea typeface="Verdana"/>
              </a:rPr>
              <a:t>, '</a:t>
            </a:r>
            <a:r>
              <a:rPr lang="en-US" dirty="0" err="1">
                <a:latin typeface="Calibri"/>
                <a:ea typeface="Verdana"/>
              </a:rPr>
              <a:t>audio_url</a:t>
            </a:r>
            <a:r>
              <a:rPr lang="en-US" dirty="0">
                <a:latin typeface="Calibri"/>
                <a:ea typeface="Verdana"/>
              </a:rPr>
              <a:t>': f'/{</a:t>
            </a:r>
            <a:r>
              <a:rPr lang="en-US" dirty="0" err="1">
                <a:latin typeface="Calibri"/>
                <a:ea typeface="Verdana"/>
              </a:rPr>
              <a:t>audio_filename</a:t>
            </a:r>
            <a:r>
              <a:rPr lang="en-US" dirty="0">
                <a:latin typeface="Calibri"/>
                <a:ea typeface="Verdana"/>
              </a:rPr>
              <a:t>}'})</a:t>
            </a:r>
          </a:p>
          <a:p>
            <a:endParaRPr lang="en-US" dirty="0">
              <a:latin typeface="Verdana"/>
              <a:ea typeface="Verdana"/>
            </a:endParaRPr>
          </a:p>
          <a:p>
            <a:endParaRPr lang="en-US" dirty="0">
              <a:latin typeface="Verdana"/>
              <a:ea typeface="Verdana"/>
            </a:endParaRPr>
          </a:p>
        </p:txBody>
      </p:sp>
    </p:spTree>
    <p:extLst>
      <p:ext uri="{BB962C8B-B14F-4D97-AF65-F5344CB8AC3E}">
        <p14:creationId xmlns:p14="http://schemas.microsoft.com/office/powerpoint/2010/main" val="236120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2E1F-7A10-FDDD-CD86-21DAACD801CF}"/>
              </a:ext>
            </a:extLst>
          </p:cNvPr>
          <p:cNvSpPr>
            <a:spLocks noGrp="1"/>
          </p:cNvSpPr>
          <p:nvPr>
            <p:ph type="title"/>
          </p:nvPr>
        </p:nvSpPr>
        <p:spPr/>
        <p:txBody>
          <a:bodyPr/>
          <a:lstStyle/>
          <a:p>
            <a:r>
              <a:rPr lang="en-US" dirty="0">
                <a:latin typeface="Verdana"/>
                <a:ea typeface="Verdana"/>
              </a:rPr>
              <a:t>Error Handling</a:t>
            </a:r>
            <a:endParaRPr lang="en-US" dirty="0"/>
          </a:p>
        </p:txBody>
      </p:sp>
      <p:sp>
        <p:nvSpPr>
          <p:cNvPr id="3" name="Content Placeholder 2">
            <a:extLst>
              <a:ext uri="{FF2B5EF4-FFF2-40B4-BE49-F238E27FC236}">
                <a16:creationId xmlns:a16="http://schemas.microsoft.com/office/drawing/2014/main" id="{40A7746E-8CE5-932C-2312-50D35B844FFF}"/>
              </a:ext>
            </a:extLst>
          </p:cNvPr>
          <p:cNvSpPr>
            <a:spLocks noGrp="1"/>
          </p:cNvSpPr>
          <p:nvPr>
            <p:ph idx="1"/>
          </p:nvPr>
        </p:nvSpPr>
        <p:spPr/>
        <p:txBody>
          <a:bodyPr vert="horz" lIns="91440" tIns="45720" rIns="91440" bIns="45720" rtlCol="0" anchor="t">
            <a:normAutofit/>
          </a:bodyPr>
          <a:lstStyle/>
          <a:p>
            <a:r>
              <a:rPr lang="en-US" b="1" dirty="0">
                <a:latin typeface="Verdana"/>
                <a:ea typeface="Verdana"/>
              </a:rPr>
              <a:t>Client-side Error Handling</a:t>
            </a:r>
            <a:r>
              <a:rPr lang="en-US" dirty="0">
                <a:latin typeface="Verdana"/>
                <a:ea typeface="Verdana"/>
              </a:rPr>
              <a:t>: Ensures input text and language selections are provided before proceeding.</a:t>
            </a:r>
          </a:p>
          <a:p>
            <a:pPr marL="0" indent="0" algn="ctr">
              <a:buNone/>
            </a:pPr>
            <a:r>
              <a:rPr lang="en-US" dirty="0">
                <a:latin typeface="Calibri"/>
                <a:ea typeface="Verdana"/>
              </a:rPr>
              <a:t>if (!</a:t>
            </a:r>
            <a:r>
              <a:rPr lang="en-US" dirty="0" err="1">
                <a:latin typeface="Calibri"/>
                <a:ea typeface="Verdana"/>
              </a:rPr>
              <a:t>textInput</a:t>
            </a:r>
            <a:r>
              <a:rPr lang="en-US" dirty="0">
                <a:latin typeface="Calibri"/>
                <a:ea typeface="Verdana"/>
              </a:rPr>
              <a:t>) {</a:t>
            </a:r>
          </a:p>
          <a:p>
            <a:pPr marL="0" indent="0" algn="ctr">
              <a:buNone/>
            </a:pPr>
            <a:r>
              <a:rPr lang="en-US" dirty="0">
                <a:latin typeface="Calibri"/>
                <a:ea typeface="Verdana"/>
              </a:rPr>
              <a:t>    return;</a:t>
            </a:r>
          </a:p>
          <a:p>
            <a:pPr marL="0" indent="0" algn="ctr">
              <a:buNone/>
            </a:pPr>
            <a:r>
              <a:rPr lang="en-US" dirty="0">
                <a:latin typeface="Calibri"/>
                <a:ea typeface="Verdana"/>
              </a:rPr>
              <a:t>}</a:t>
            </a:r>
          </a:p>
          <a:p>
            <a:pPr marL="0" indent="0" algn="ctr">
              <a:buNone/>
            </a:pPr>
            <a:endParaRPr lang="en-US" dirty="0">
              <a:latin typeface="Calibri"/>
              <a:ea typeface="Verdana"/>
            </a:endParaRPr>
          </a:p>
          <a:p>
            <a:r>
              <a:rPr lang="en-US" b="1" dirty="0">
                <a:latin typeface="Verdana"/>
                <a:ea typeface="Verdana"/>
              </a:rPr>
              <a:t>Translation </a:t>
            </a:r>
            <a:r>
              <a:rPr lang="en-US" b="1" dirty="0" err="1">
                <a:latin typeface="Verdana"/>
                <a:ea typeface="Verdana"/>
              </a:rPr>
              <a:t>Failure</a:t>
            </a:r>
            <a:r>
              <a:rPr lang="en-US" dirty="0" err="1">
                <a:latin typeface="Verdana"/>
                <a:ea typeface="Verdana"/>
              </a:rPr>
              <a:t>:Displays</a:t>
            </a:r>
            <a:r>
              <a:rPr lang="en-US" dirty="0">
                <a:latin typeface="Verdana"/>
                <a:ea typeface="Verdana"/>
              </a:rPr>
              <a:t> an error message if translation fails.</a:t>
            </a:r>
            <a:endParaRPr lang="en-US" dirty="0">
              <a:ea typeface="Verdana"/>
            </a:endParaRPr>
          </a:p>
          <a:p>
            <a:pPr marL="0" indent="0">
              <a:buNone/>
            </a:pPr>
            <a:r>
              <a:rPr lang="en-US" dirty="0">
                <a:latin typeface="Calibri"/>
                <a:ea typeface="Verdana"/>
              </a:rPr>
              <a:t>  </a:t>
            </a:r>
            <a:r>
              <a:rPr lang="en-US" dirty="0" err="1">
                <a:latin typeface="Calibri"/>
                <a:ea typeface="Verdana"/>
              </a:rPr>
              <a:t>resultDiv.innerHTML</a:t>
            </a:r>
            <a:r>
              <a:rPr lang="en-US" dirty="0">
                <a:latin typeface="Calibri"/>
                <a:ea typeface="Verdana"/>
              </a:rPr>
              <a:t> = `&lt;p class="text-red-500"&gt;Error: ${</a:t>
            </a:r>
            <a:r>
              <a:rPr lang="en-US" dirty="0" err="1">
                <a:latin typeface="Calibri"/>
                <a:ea typeface="Verdana"/>
              </a:rPr>
              <a:t>result.error</a:t>
            </a:r>
            <a:r>
              <a:rPr lang="en-US" dirty="0">
                <a:latin typeface="Calibri"/>
                <a:ea typeface="Verdana"/>
              </a:rPr>
              <a:t>}&lt;/p&gt;`;</a:t>
            </a:r>
          </a:p>
          <a:p>
            <a:endParaRPr lang="en-US" dirty="0">
              <a:latin typeface="Verdana"/>
            </a:endParaRPr>
          </a:p>
          <a:p>
            <a:pPr marL="0" indent="0">
              <a:buNone/>
            </a:pPr>
            <a:endParaRPr lang="en-US" dirty="0">
              <a:latin typeface="Calibri"/>
            </a:endParaRPr>
          </a:p>
          <a:p>
            <a:endParaRPr lang="en-US" dirty="0"/>
          </a:p>
        </p:txBody>
      </p:sp>
    </p:spTree>
    <p:extLst>
      <p:ext uri="{BB962C8B-B14F-4D97-AF65-F5344CB8AC3E}">
        <p14:creationId xmlns:p14="http://schemas.microsoft.com/office/powerpoint/2010/main" val="2609235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BF05B-112F-B121-4918-BC96A6350124}"/>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5B4D2DE7-D829-034E-2976-380D7248A06A}"/>
              </a:ext>
            </a:extLst>
          </p:cNvPr>
          <p:cNvSpPr>
            <a:spLocks noGrp="1"/>
          </p:cNvSpPr>
          <p:nvPr>
            <p:ph idx="1"/>
          </p:nvPr>
        </p:nvSpPr>
        <p:spPr/>
        <p:txBody>
          <a:bodyPr vert="horz" lIns="91440" tIns="45720" rIns="91440" bIns="45720" rtlCol="0" anchor="t">
            <a:normAutofit/>
          </a:bodyPr>
          <a:lstStyle/>
          <a:p>
            <a:r>
              <a:rPr lang="en-US" b="1" dirty="0">
                <a:latin typeface="Verdana"/>
                <a:ea typeface="Verdana"/>
              </a:rPr>
              <a:t>Backend Error Handling</a:t>
            </a:r>
            <a:r>
              <a:rPr lang="en-US" dirty="0">
                <a:latin typeface="Verdana"/>
                <a:ea typeface="Verdana"/>
              </a:rPr>
              <a:t>: Handles missing input or server errors and returns meaningful messages.</a:t>
            </a:r>
          </a:p>
          <a:p>
            <a:endParaRPr lang="en-US" dirty="0">
              <a:latin typeface="Verdana"/>
              <a:ea typeface="Verdana"/>
            </a:endParaRPr>
          </a:p>
          <a:p>
            <a:pPr marL="0" indent="0">
              <a:buNone/>
            </a:pPr>
            <a:r>
              <a:rPr lang="en-US" dirty="0">
                <a:latin typeface="Calibri"/>
                <a:ea typeface="Verdana"/>
              </a:rPr>
              <a:t> if not text:</a:t>
            </a:r>
          </a:p>
          <a:p>
            <a:pPr marL="0" indent="0">
              <a:buNone/>
            </a:pPr>
            <a:r>
              <a:rPr lang="en-US" dirty="0">
                <a:latin typeface="Calibri"/>
                <a:ea typeface="Verdana"/>
              </a:rPr>
              <a:t>     return </a:t>
            </a:r>
            <a:r>
              <a:rPr lang="en-US" err="1">
                <a:latin typeface="Calibri"/>
                <a:ea typeface="Verdana"/>
              </a:rPr>
              <a:t>jsonify</a:t>
            </a:r>
            <a:r>
              <a:rPr lang="en-US" dirty="0">
                <a:latin typeface="Calibri"/>
                <a:ea typeface="Verdana"/>
              </a:rPr>
              <a:t>({'success': False, 'error': 'No text provided'}), 400;</a:t>
            </a:r>
          </a:p>
          <a:p>
            <a:pPr marL="0" indent="0">
              <a:buNone/>
            </a:pPr>
            <a:endParaRPr lang="en-US" dirty="0">
              <a:latin typeface="Calibri"/>
            </a:endParaRPr>
          </a:p>
          <a:p>
            <a:r>
              <a:rPr lang="en-US" b="1" dirty="0">
                <a:latin typeface="Verdana"/>
                <a:ea typeface="Verdana"/>
              </a:rPr>
              <a:t>General Exception Handling</a:t>
            </a:r>
            <a:r>
              <a:rPr lang="en-US" dirty="0">
                <a:latin typeface="Verdana"/>
                <a:ea typeface="Verdana"/>
              </a:rPr>
              <a:t>: Catches unexpected errors and responds with a server error message.</a:t>
            </a:r>
            <a:endParaRPr lang="en-US"/>
          </a:p>
          <a:p>
            <a:pPr marL="0" indent="0">
              <a:buNone/>
            </a:pPr>
            <a:endParaRPr lang="en-US" dirty="0">
              <a:latin typeface="Calibri"/>
            </a:endParaRPr>
          </a:p>
          <a:p>
            <a:pPr>
              <a:buNone/>
            </a:pPr>
            <a:r>
              <a:rPr lang="en-US" dirty="0">
                <a:latin typeface="Calibri"/>
                <a:ea typeface="Verdana"/>
              </a:rPr>
              <a:t> except Exception as e:</a:t>
            </a:r>
          </a:p>
          <a:p>
            <a:pPr>
              <a:buNone/>
            </a:pPr>
            <a:r>
              <a:rPr lang="en-US" dirty="0">
                <a:latin typeface="Calibri"/>
                <a:ea typeface="Verdana"/>
              </a:rPr>
              <a:t>     return </a:t>
            </a:r>
            <a:r>
              <a:rPr lang="en-US" dirty="0" err="1">
                <a:latin typeface="Calibri"/>
                <a:ea typeface="Verdana"/>
              </a:rPr>
              <a:t>jsonify</a:t>
            </a:r>
            <a:r>
              <a:rPr lang="en-US" dirty="0">
                <a:latin typeface="Calibri"/>
                <a:ea typeface="Verdana"/>
              </a:rPr>
              <a:t>({'success': False, 'error': str(e)}), 500;</a:t>
            </a:r>
          </a:p>
          <a:p>
            <a:pPr marL="0" indent="0">
              <a:buNone/>
            </a:pPr>
            <a:endParaRPr lang="en-US" dirty="0">
              <a:latin typeface="Calibri"/>
            </a:endParaRPr>
          </a:p>
          <a:p>
            <a:endParaRPr lang="en-US" dirty="0"/>
          </a:p>
          <a:p>
            <a:endParaRPr lang="en-US" dirty="0"/>
          </a:p>
        </p:txBody>
      </p:sp>
    </p:spTree>
    <p:extLst>
      <p:ext uri="{BB962C8B-B14F-4D97-AF65-F5344CB8AC3E}">
        <p14:creationId xmlns:p14="http://schemas.microsoft.com/office/powerpoint/2010/main" val="1962317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Advantages </a:t>
            </a:r>
            <a:endParaRPr lang="en-GB" dirty="0"/>
          </a:p>
        </p:txBody>
      </p:sp>
      <p:sp>
        <p:nvSpPr>
          <p:cNvPr id="8" name="Content Placeholder 7">
            <a:extLst>
              <a:ext uri="{FF2B5EF4-FFF2-40B4-BE49-F238E27FC236}">
                <a16:creationId xmlns:a16="http://schemas.microsoft.com/office/drawing/2014/main" id="{B6713914-D1C2-4693-B38C-F6A3D2CC013C}"/>
              </a:ext>
            </a:extLst>
          </p:cNvPr>
          <p:cNvSpPr>
            <a:spLocks noGrp="1"/>
          </p:cNvSpPr>
          <p:nvPr>
            <p:ph idx="1"/>
          </p:nvPr>
        </p:nvSpPr>
        <p:spPr/>
        <p:txBody>
          <a:bodyPr vert="horz" lIns="91440" tIns="45720" rIns="91440" bIns="45720" rtlCol="0" anchor="t">
            <a:normAutofit/>
          </a:bodyPr>
          <a:lstStyle/>
          <a:p>
            <a:r>
              <a:rPr lang="en-US" b="1" dirty="0">
                <a:latin typeface="Verdana"/>
                <a:ea typeface="Verdana"/>
              </a:rPr>
              <a:t>Voice-to-Text Conversion</a:t>
            </a:r>
            <a:r>
              <a:rPr lang="en-US" dirty="0">
                <a:latin typeface="Verdana"/>
                <a:ea typeface="Verdana"/>
              </a:rPr>
              <a:t>: Direct speech input, no typing needed.</a:t>
            </a:r>
          </a:p>
          <a:p>
            <a:r>
              <a:rPr lang="en-US" b="1" dirty="0"/>
              <a:t>Real-Time Translation</a:t>
            </a:r>
            <a:r>
              <a:rPr lang="en-US" dirty="0"/>
              <a:t>: Instant translations with audio output.</a:t>
            </a:r>
          </a:p>
          <a:p>
            <a:r>
              <a:rPr lang="en-US" b="1" dirty="0">
                <a:latin typeface="Verdana"/>
                <a:ea typeface="Verdana"/>
              </a:rPr>
              <a:t>Custom Accent Detection</a:t>
            </a:r>
            <a:r>
              <a:rPr lang="en-US" dirty="0">
                <a:latin typeface="Verdana"/>
                <a:ea typeface="Verdana"/>
              </a:rPr>
              <a:t>: Accurate recognition for diverse accents.</a:t>
            </a:r>
          </a:p>
          <a:p>
            <a:r>
              <a:rPr lang="en-US" b="1" dirty="0">
                <a:latin typeface="Verdana"/>
                <a:ea typeface="Verdana"/>
              </a:rPr>
              <a:t>Broad Language Support</a:t>
            </a:r>
            <a:r>
              <a:rPr lang="en-US" dirty="0">
                <a:latin typeface="Verdana"/>
                <a:ea typeface="Verdana"/>
              </a:rPr>
              <a:t>: Includes regional dialects and lesser-known languages.</a:t>
            </a:r>
          </a:p>
          <a:p>
            <a:r>
              <a:rPr lang="en-US" b="1" dirty="0">
                <a:latin typeface="Verdana"/>
                <a:ea typeface="Verdana"/>
              </a:rPr>
              <a:t>User-Friendly Interface</a:t>
            </a:r>
            <a:r>
              <a:rPr lang="en-US" dirty="0">
                <a:latin typeface="Verdana"/>
                <a:ea typeface="Verdana"/>
              </a:rPr>
              <a:t>: Simple, intuitive design for easy navigation.</a:t>
            </a:r>
          </a:p>
          <a:p>
            <a:r>
              <a:rPr lang="en-US" b="1" dirty="0">
                <a:latin typeface="Verdana"/>
                <a:ea typeface="Verdana"/>
              </a:rPr>
              <a:t>Google Translate API Integration</a:t>
            </a:r>
            <a:r>
              <a:rPr lang="en-US" dirty="0">
                <a:latin typeface="Verdana"/>
                <a:ea typeface="Verdana"/>
              </a:rPr>
              <a:t>: High-accuracy translations.</a:t>
            </a:r>
          </a:p>
          <a:p>
            <a:r>
              <a:rPr lang="en-US" b="1" dirty="0">
                <a:latin typeface="Verdana"/>
                <a:ea typeface="Verdana"/>
              </a:rPr>
              <a:t>Cross-Platform Accessibility</a:t>
            </a:r>
            <a:r>
              <a:rPr lang="en-US" dirty="0">
                <a:latin typeface="Verdana"/>
                <a:ea typeface="Verdana"/>
              </a:rPr>
              <a:t>: Seamless experience across devices.</a:t>
            </a:r>
          </a:p>
          <a:p>
            <a:endParaRPr lang="en-US" dirty="0"/>
          </a:p>
        </p:txBody>
      </p:sp>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94DD-9944-1D04-7FCD-C0D8F01A6E58}"/>
              </a:ext>
            </a:extLst>
          </p:cNvPr>
          <p:cNvSpPr>
            <a:spLocks noGrp="1"/>
          </p:cNvSpPr>
          <p:nvPr>
            <p:ph type="title"/>
          </p:nvPr>
        </p:nvSpPr>
        <p:spPr/>
        <p:txBody>
          <a:bodyPr/>
          <a:lstStyle/>
          <a:p>
            <a:r>
              <a:rPr lang="en-US" dirty="0">
                <a:latin typeface="Verdana"/>
                <a:ea typeface="Verdana"/>
              </a:rPr>
              <a:t>Results</a:t>
            </a:r>
            <a:endParaRPr lang="en-US" dirty="0"/>
          </a:p>
        </p:txBody>
      </p:sp>
      <p:sp>
        <p:nvSpPr>
          <p:cNvPr id="3" name="Content Placeholder 2">
            <a:extLst>
              <a:ext uri="{FF2B5EF4-FFF2-40B4-BE49-F238E27FC236}">
                <a16:creationId xmlns:a16="http://schemas.microsoft.com/office/drawing/2014/main" id="{724BF5C8-C3E6-7D7E-3F7D-C19FD245C461}"/>
              </a:ext>
            </a:extLst>
          </p:cNvPr>
          <p:cNvSpPr>
            <a:spLocks noGrp="1"/>
          </p:cNvSpPr>
          <p:nvPr>
            <p:ph idx="1"/>
          </p:nvPr>
        </p:nvSpPr>
        <p:spPr/>
        <p:txBody>
          <a:bodyPr vert="horz" lIns="91440" tIns="45720" rIns="91440" bIns="45720" rtlCol="0" anchor="t">
            <a:normAutofit/>
          </a:bodyPr>
          <a:lstStyle/>
          <a:p>
            <a:r>
              <a:rPr lang="en-US" b="1" dirty="0">
                <a:latin typeface="Verdana"/>
                <a:ea typeface="Verdana"/>
              </a:rPr>
              <a:t>Accuracy</a:t>
            </a:r>
            <a:r>
              <a:rPr lang="en-US" dirty="0">
                <a:latin typeface="Verdana"/>
                <a:ea typeface="Verdana"/>
              </a:rPr>
              <a:t>: High across major languages, but slight variation occurs due to regional accents and dialects. English, Spanish, and French generally have the highest accuracy, with languages like Arabic and Chinese having more challenges due to their complexity.</a:t>
            </a:r>
          </a:p>
          <a:p>
            <a:endParaRPr lang="en-US" dirty="0">
              <a:latin typeface="Verdana"/>
              <a:ea typeface="Verdana"/>
            </a:endParaRPr>
          </a:p>
          <a:p>
            <a:r>
              <a:rPr lang="en-US" b="1" dirty="0">
                <a:latin typeface="Verdana"/>
                <a:ea typeface="Verdana"/>
              </a:rPr>
              <a:t>Latency</a:t>
            </a:r>
            <a:r>
              <a:rPr lang="en-US" dirty="0">
                <a:latin typeface="Verdana"/>
                <a:ea typeface="Verdana"/>
              </a:rPr>
              <a:t>: Typically low (below 1 second) for most languages, with Mandarin and Cantonese having slightly higher latencies due to phonetic complexity. Cloud-based APIs ensure that most languages have near real-time processing times.</a:t>
            </a:r>
          </a:p>
          <a:p>
            <a:endParaRPr lang="en-US" dirty="0"/>
          </a:p>
        </p:txBody>
      </p:sp>
    </p:spTree>
    <p:extLst>
      <p:ext uri="{BB962C8B-B14F-4D97-AF65-F5344CB8AC3E}">
        <p14:creationId xmlns:p14="http://schemas.microsoft.com/office/powerpoint/2010/main" val="620161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9B91E-74B3-23B4-DD83-23B78779B8E9}"/>
              </a:ext>
            </a:extLst>
          </p:cNvPr>
          <p:cNvSpPr>
            <a:spLocks noGrp="1"/>
          </p:cNvSpPr>
          <p:nvPr>
            <p:ph type="title"/>
          </p:nvPr>
        </p:nvSpPr>
        <p:spPr/>
        <p:txBody>
          <a:bodyPr/>
          <a:lstStyle/>
          <a:p>
            <a:r>
              <a:rPr lang="en-US" dirty="0">
                <a:latin typeface="Verdana"/>
                <a:ea typeface="Verdana"/>
              </a:rPr>
              <a:t>Results</a:t>
            </a:r>
            <a:endParaRPr lang="en-US" dirty="0"/>
          </a:p>
        </p:txBody>
      </p:sp>
      <p:graphicFrame>
        <p:nvGraphicFramePr>
          <p:cNvPr id="4" name="Content Placeholder 3">
            <a:extLst>
              <a:ext uri="{FF2B5EF4-FFF2-40B4-BE49-F238E27FC236}">
                <a16:creationId xmlns:a16="http://schemas.microsoft.com/office/drawing/2014/main" id="{1D8DF3BF-558C-4890-CC7A-6094906FD6FF}"/>
              </a:ext>
            </a:extLst>
          </p:cNvPr>
          <p:cNvGraphicFramePr>
            <a:graphicFrameLocks noGrp="1"/>
          </p:cNvGraphicFramePr>
          <p:nvPr>
            <p:ph idx="1"/>
            <p:extLst>
              <p:ext uri="{D42A27DB-BD31-4B8C-83A1-F6EECF244321}">
                <p14:modId xmlns:p14="http://schemas.microsoft.com/office/powerpoint/2010/main" val="2969235987"/>
              </p:ext>
            </p:extLst>
          </p:nvPr>
        </p:nvGraphicFramePr>
        <p:xfrm>
          <a:off x="812800" y="1531188"/>
          <a:ext cx="10668000" cy="3791676"/>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2973011096"/>
                    </a:ext>
                  </a:extLst>
                </a:gridCol>
                <a:gridCol w="2667000">
                  <a:extLst>
                    <a:ext uri="{9D8B030D-6E8A-4147-A177-3AD203B41FA5}">
                      <a16:colId xmlns:a16="http://schemas.microsoft.com/office/drawing/2014/main" val="2027618104"/>
                    </a:ext>
                  </a:extLst>
                </a:gridCol>
                <a:gridCol w="2667000">
                  <a:extLst>
                    <a:ext uri="{9D8B030D-6E8A-4147-A177-3AD203B41FA5}">
                      <a16:colId xmlns:a16="http://schemas.microsoft.com/office/drawing/2014/main" val="1495365965"/>
                    </a:ext>
                  </a:extLst>
                </a:gridCol>
                <a:gridCol w="2667000">
                  <a:extLst>
                    <a:ext uri="{9D8B030D-6E8A-4147-A177-3AD203B41FA5}">
                      <a16:colId xmlns:a16="http://schemas.microsoft.com/office/drawing/2014/main" val="4255398913"/>
                    </a:ext>
                  </a:extLst>
                </a:gridCol>
              </a:tblGrid>
              <a:tr h="591276">
                <a:tc>
                  <a:txBody>
                    <a:bodyPr/>
                    <a:lstStyle/>
                    <a:p>
                      <a:pPr lvl="0">
                        <a:buNone/>
                      </a:pPr>
                      <a:r>
                        <a:rPr lang="en-US" sz="1800" b="0" i="0" u="none" strike="noStrike" noProof="0" dirty="0">
                          <a:latin typeface="Bookman Old Style"/>
                        </a:rPr>
                        <a:t>Language</a:t>
                      </a:r>
                      <a:endParaRPr lang="en-US" dirty="0"/>
                    </a:p>
                  </a:txBody>
                  <a:tcPr/>
                </a:tc>
                <a:tc>
                  <a:txBody>
                    <a:bodyPr/>
                    <a:lstStyle/>
                    <a:p>
                      <a:pPr lvl="0">
                        <a:buNone/>
                      </a:pPr>
                      <a:r>
                        <a:rPr lang="en-US" sz="1800" b="0" i="0" u="none" strike="noStrike" noProof="0" dirty="0">
                          <a:latin typeface="Bookman Old Style"/>
                        </a:rPr>
                        <a:t>Accuracy</a:t>
                      </a:r>
                      <a:endParaRPr lang="en-US" dirty="0"/>
                    </a:p>
                  </a:txBody>
                  <a:tcPr/>
                </a:tc>
                <a:tc>
                  <a:txBody>
                    <a:bodyPr/>
                    <a:lstStyle/>
                    <a:p>
                      <a:pPr lvl="0">
                        <a:buNone/>
                      </a:pPr>
                      <a:r>
                        <a:rPr lang="en-US" sz="1800" b="0" i="0" u="none" strike="noStrike" noProof="0" dirty="0">
                          <a:latin typeface="Bookman Old Style"/>
                        </a:rPr>
                        <a:t>Latency (STT)</a:t>
                      </a:r>
                      <a:endParaRPr lang="en-US" dirty="0"/>
                    </a:p>
                  </a:txBody>
                  <a:tcPr/>
                </a:tc>
                <a:tc>
                  <a:txBody>
                    <a:bodyPr/>
                    <a:lstStyle/>
                    <a:p>
                      <a:pPr lvl="0">
                        <a:buNone/>
                      </a:pPr>
                      <a:r>
                        <a:rPr lang="en-US" sz="1800" b="0" i="0" u="none" strike="noStrike" noProof="0" dirty="0">
                          <a:latin typeface="Bookman Old Style"/>
                        </a:rPr>
                        <a:t>Latency (TTS)</a:t>
                      </a:r>
                      <a:endParaRPr lang="en-US" dirty="0"/>
                    </a:p>
                  </a:txBody>
                  <a:tcPr/>
                </a:tc>
                <a:extLst>
                  <a:ext uri="{0D108BD9-81ED-4DB2-BD59-A6C34878D82A}">
                    <a16:rowId xmlns:a16="http://schemas.microsoft.com/office/drawing/2014/main" val="3798056403"/>
                  </a:ext>
                </a:extLst>
              </a:tr>
              <a:tr h="591276">
                <a:tc>
                  <a:txBody>
                    <a:bodyPr/>
                    <a:lstStyle/>
                    <a:p>
                      <a:pPr lvl="0">
                        <a:buNone/>
                      </a:pPr>
                      <a:r>
                        <a:rPr lang="en-US" sz="1800" b="0" i="0" u="none" strike="noStrike" noProof="0" dirty="0">
                          <a:latin typeface="Bookman Old Style"/>
                        </a:rPr>
                        <a:t>English (US/UK)</a:t>
                      </a:r>
                      <a:endParaRPr lang="en-US" dirty="0"/>
                    </a:p>
                  </a:txBody>
                  <a:tcPr/>
                </a:tc>
                <a:tc>
                  <a:txBody>
                    <a:bodyPr/>
                    <a:lstStyle/>
                    <a:p>
                      <a:pPr lvl="0" algn="l">
                        <a:lnSpc>
                          <a:spcPct val="100000"/>
                        </a:lnSpc>
                        <a:spcBef>
                          <a:spcPts val="0"/>
                        </a:spcBef>
                        <a:spcAft>
                          <a:spcPts val="0"/>
                        </a:spcAft>
                        <a:buNone/>
                      </a:pPr>
                      <a:r>
                        <a:rPr lang="en-US" sz="1800" b="0" i="0" u="none" strike="noStrike" noProof="0" dirty="0">
                          <a:latin typeface="Bookman Old Style"/>
                        </a:rPr>
                        <a:t>95-99%</a:t>
                      </a:r>
                      <a:endParaRPr lang="en-US" dirty="0"/>
                    </a:p>
                    <a:p>
                      <a:pPr lvl="0">
                        <a:buNone/>
                      </a:pPr>
                      <a:endParaRPr lang="en-US" dirty="0"/>
                    </a:p>
                  </a:txBody>
                  <a:tcPr/>
                </a:tc>
                <a:tc>
                  <a:txBody>
                    <a:bodyPr/>
                    <a:lstStyle/>
                    <a:p>
                      <a:pPr lvl="0">
                        <a:buNone/>
                      </a:pPr>
                      <a:r>
                        <a:rPr lang="en-US" sz="1800" b="0" i="0" u="none" strike="noStrike" noProof="0" dirty="0">
                          <a:latin typeface="Bookman Old Style"/>
                        </a:rPr>
                        <a:t>200-500 </a:t>
                      </a:r>
                      <a:r>
                        <a:rPr lang="en-US" sz="1800" b="0" i="0" u="none" strike="noStrike" noProof="0" dirty="0" err="1">
                          <a:latin typeface="Bookman Old Style"/>
                        </a:rPr>
                        <a:t>ms</a:t>
                      </a:r>
                      <a:endParaRPr lang="en-US" dirty="0" err="1"/>
                    </a:p>
                  </a:txBody>
                  <a:tcPr/>
                </a:tc>
                <a:tc>
                  <a:txBody>
                    <a:bodyPr/>
                    <a:lstStyle/>
                    <a:p>
                      <a:pPr lvl="0" algn="l">
                        <a:lnSpc>
                          <a:spcPct val="100000"/>
                        </a:lnSpc>
                        <a:spcBef>
                          <a:spcPts val="0"/>
                        </a:spcBef>
                        <a:spcAft>
                          <a:spcPts val="0"/>
                        </a:spcAft>
                        <a:buNone/>
                      </a:pPr>
                      <a:r>
                        <a:rPr lang="en-US" dirty="0"/>
                        <a:t>200-300 </a:t>
                      </a:r>
                      <a:r>
                        <a:rPr lang="en-US" dirty="0" err="1"/>
                        <a:t>ms</a:t>
                      </a:r>
                    </a:p>
                    <a:p>
                      <a:pPr lvl="0">
                        <a:buNone/>
                      </a:pPr>
                      <a:endParaRPr lang="en-US" dirty="0"/>
                    </a:p>
                  </a:txBody>
                  <a:tcPr/>
                </a:tc>
                <a:extLst>
                  <a:ext uri="{0D108BD9-81ED-4DB2-BD59-A6C34878D82A}">
                    <a16:rowId xmlns:a16="http://schemas.microsoft.com/office/drawing/2014/main" val="3548162850"/>
                  </a:ext>
                </a:extLst>
              </a:tr>
              <a:tr h="591276">
                <a:tc>
                  <a:txBody>
                    <a:bodyPr/>
                    <a:lstStyle/>
                    <a:p>
                      <a:pPr lvl="0">
                        <a:buNone/>
                      </a:pPr>
                      <a:r>
                        <a:rPr lang="en-US" sz="1800" b="0" i="0" u="none" strike="noStrike" noProof="0" dirty="0">
                          <a:latin typeface="Bookman Old Style"/>
                        </a:rPr>
                        <a:t>Hindi</a:t>
                      </a:r>
                      <a:endParaRPr lang="en-US" dirty="0"/>
                    </a:p>
                  </a:txBody>
                  <a:tcPr/>
                </a:tc>
                <a:tc>
                  <a:txBody>
                    <a:bodyPr/>
                    <a:lstStyle/>
                    <a:p>
                      <a:pPr lvl="0">
                        <a:buNone/>
                      </a:pPr>
                      <a:r>
                        <a:rPr lang="en-US" sz="1800" b="0" i="0" u="none" strike="noStrike" noProof="0" dirty="0">
                          <a:latin typeface="Bookman Old Style"/>
                        </a:rPr>
                        <a:t>85-90%</a:t>
                      </a:r>
                      <a:endParaRPr lang="en-US" dirty="0"/>
                    </a:p>
                  </a:txBody>
                  <a:tcPr/>
                </a:tc>
                <a:tc>
                  <a:txBody>
                    <a:bodyPr/>
                    <a:lstStyle/>
                    <a:p>
                      <a:pPr lvl="0" algn="l">
                        <a:lnSpc>
                          <a:spcPct val="100000"/>
                        </a:lnSpc>
                        <a:spcBef>
                          <a:spcPts val="0"/>
                        </a:spcBef>
                        <a:spcAft>
                          <a:spcPts val="0"/>
                        </a:spcAft>
                        <a:buNone/>
                      </a:pPr>
                      <a:r>
                        <a:rPr lang="en-US" dirty="0"/>
                        <a:t>400-600 </a:t>
                      </a:r>
                      <a:r>
                        <a:rPr lang="en-US" dirty="0" err="1"/>
                        <a:t>ms</a:t>
                      </a:r>
                    </a:p>
                    <a:p>
                      <a:pPr lvl="0">
                        <a:buNone/>
                      </a:pPr>
                      <a:endParaRPr lang="en-US" dirty="0"/>
                    </a:p>
                  </a:txBody>
                  <a:tcPr/>
                </a:tc>
                <a:tc>
                  <a:txBody>
                    <a:bodyPr/>
                    <a:lstStyle/>
                    <a:p>
                      <a:pPr lvl="0">
                        <a:buNone/>
                      </a:pPr>
                      <a:r>
                        <a:rPr lang="en-US" sz="1800" b="0" i="0" u="none" strike="noStrike" noProof="0" dirty="0">
                          <a:latin typeface="Bookman Old Style"/>
                        </a:rPr>
                        <a:t>300-400 </a:t>
                      </a:r>
                      <a:r>
                        <a:rPr lang="en-US" sz="1800" b="0" i="0" u="none" strike="noStrike" noProof="0" dirty="0" err="1">
                          <a:latin typeface="Bookman Old Style"/>
                        </a:rPr>
                        <a:t>ms</a:t>
                      </a:r>
                      <a:endParaRPr lang="en-US" dirty="0" err="1"/>
                    </a:p>
                  </a:txBody>
                  <a:tcPr/>
                </a:tc>
                <a:extLst>
                  <a:ext uri="{0D108BD9-81ED-4DB2-BD59-A6C34878D82A}">
                    <a16:rowId xmlns:a16="http://schemas.microsoft.com/office/drawing/2014/main" val="1056927152"/>
                  </a:ext>
                </a:extLst>
              </a:tr>
              <a:tr h="591276">
                <a:tc>
                  <a:txBody>
                    <a:bodyPr/>
                    <a:lstStyle/>
                    <a:p>
                      <a:pPr lvl="0">
                        <a:buNone/>
                      </a:pPr>
                      <a:r>
                        <a:rPr lang="en-US" sz="1800" b="0" i="0" u="none" strike="noStrike" noProof="0" dirty="0">
                          <a:latin typeface="Bookman Old Style"/>
                        </a:rPr>
                        <a:t>German</a:t>
                      </a:r>
                      <a:endParaRPr lang="en-US" dirty="0"/>
                    </a:p>
                  </a:txBody>
                  <a:tcPr/>
                </a:tc>
                <a:tc>
                  <a:txBody>
                    <a:bodyPr/>
                    <a:lstStyle/>
                    <a:p>
                      <a:pPr lvl="0">
                        <a:buNone/>
                      </a:pPr>
                      <a:r>
                        <a:rPr lang="en-US" sz="1800" b="0" i="0" u="none" strike="noStrike" noProof="0" dirty="0">
                          <a:latin typeface="Bookman Old Style"/>
                        </a:rPr>
                        <a:t>90-98%</a:t>
                      </a:r>
                      <a:endParaRPr lang="en-US" dirty="0"/>
                    </a:p>
                  </a:txBody>
                  <a:tcPr/>
                </a:tc>
                <a:tc>
                  <a:txBody>
                    <a:bodyPr/>
                    <a:lstStyle/>
                    <a:p>
                      <a:pPr lvl="0" algn="l">
                        <a:lnSpc>
                          <a:spcPct val="100000"/>
                        </a:lnSpc>
                        <a:spcBef>
                          <a:spcPts val="0"/>
                        </a:spcBef>
                        <a:spcAft>
                          <a:spcPts val="0"/>
                        </a:spcAft>
                        <a:buNone/>
                      </a:pPr>
                      <a:r>
                        <a:rPr lang="en-US" dirty="0"/>
                        <a:t>300-500 </a:t>
                      </a:r>
                      <a:r>
                        <a:rPr lang="en-US" dirty="0" err="1"/>
                        <a:t>ms</a:t>
                      </a:r>
                    </a:p>
                    <a:p>
                      <a:pPr lvl="0">
                        <a:buNone/>
                      </a:pPr>
                      <a:endParaRPr lang="en-US" dirty="0"/>
                    </a:p>
                  </a:txBody>
                  <a:tcPr/>
                </a:tc>
                <a:tc>
                  <a:txBody>
                    <a:bodyPr/>
                    <a:lstStyle/>
                    <a:p>
                      <a:pPr lvl="0">
                        <a:buNone/>
                      </a:pPr>
                      <a:r>
                        <a:rPr lang="en-US" sz="1800" b="0" i="0" u="none" strike="noStrike" noProof="0" dirty="0">
                          <a:latin typeface="Bookman Old Style"/>
                        </a:rPr>
                        <a:t>200-300 </a:t>
                      </a:r>
                      <a:r>
                        <a:rPr lang="en-US" sz="1800" b="0" i="0" u="none" strike="noStrike" noProof="0" dirty="0" err="1">
                          <a:latin typeface="Bookman Old Style"/>
                        </a:rPr>
                        <a:t>ms</a:t>
                      </a:r>
                      <a:endParaRPr lang="en-US" dirty="0" err="1"/>
                    </a:p>
                  </a:txBody>
                  <a:tcPr/>
                </a:tc>
                <a:extLst>
                  <a:ext uri="{0D108BD9-81ED-4DB2-BD59-A6C34878D82A}">
                    <a16:rowId xmlns:a16="http://schemas.microsoft.com/office/drawing/2014/main" val="4127112055"/>
                  </a:ext>
                </a:extLst>
              </a:tr>
              <a:tr h="591276">
                <a:tc>
                  <a:txBody>
                    <a:bodyPr/>
                    <a:lstStyle/>
                    <a:p>
                      <a:pPr lvl="0">
                        <a:buNone/>
                      </a:pPr>
                      <a:r>
                        <a:rPr lang="en-US" sz="1800" b="0" i="0" u="none" strike="noStrike" noProof="0" dirty="0">
                          <a:latin typeface="Bookman Old Style"/>
                        </a:rPr>
                        <a:t>Mandarin Chinese</a:t>
                      </a:r>
                      <a:endParaRPr lang="en-US" dirty="0"/>
                    </a:p>
                  </a:txBody>
                  <a:tcPr/>
                </a:tc>
                <a:tc>
                  <a:txBody>
                    <a:bodyPr/>
                    <a:lstStyle/>
                    <a:p>
                      <a:pPr lvl="0">
                        <a:buNone/>
                      </a:pPr>
                      <a:r>
                        <a:rPr lang="en-US" sz="1800" b="0" i="0" u="none" strike="noStrike" noProof="0" dirty="0">
                          <a:latin typeface="Bookman Old Style"/>
                        </a:rPr>
                        <a:t>85-95%</a:t>
                      </a:r>
                      <a:endParaRPr lang="en-US" dirty="0"/>
                    </a:p>
                  </a:txBody>
                  <a:tcPr/>
                </a:tc>
                <a:tc>
                  <a:txBody>
                    <a:bodyPr/>
                    <a:lstStyle/>
                    <a:p>
                      <a:pPr lvl="0" algn="l">
                        <a:lnSpc>
                          <a:spcPct val="100000"/>
                        </a:lnSpc>
                        <a:spcBef>
                          <a:spcPts val="0"/>
                        </a:spcBef>
                        <a:spcAft>
                          <a:spcPts val="0"/>
                        </a:spcAft>
                        <a:buNone/>
                      </a:pPr>
                      <a:r>
                        <a:rPr lang="en-US" dirty="0"/>
                        <a:t>400-800 </a:t>
                      </a:r>
                      <a:r>
                        <a:rPr lang="en-US" dirty="0" err="1"/>
                        <a:t>ms</a:t>
                      </a:r>
                    </a:p>
                    <a:p>
                      <a:pPr lvl="0">
                        <a:buNone/>
                      </a:pPr>
                      <a:endParaRPr lang="en-US" dirty="0"/>
                    </a:p>
                  </a:txBody>
                  <a:tcPr/>
                </a:tc>
                <a:tc>
                  <a:txBody>
                    <a:bodyPr/>
                    <a:lstStyle/>
                    <a:p>
                      <a:pPr lvl="0" algn="l">
                        <a:lnSpc>
                          <a:spcPct val="100000"/>
                        </a:lnSpc>
                        <a:spcBef>
                          <a:spcPts val="0"/>
                        </a:spcBef>
                        <a:spcAft>
                          <a:spcPts val="0"/>
                        </a:spcAft>
                        <a:buNone/>
                      </a:pPr>
                      <a:r>
                        <a:rPr lang="en-US" dirty="0"/>
                        <a:t>300-500 </a:t>
                      </a:r>
                      <a:r>
                        <a:rPr lang="en-US" dirty="0" err="1"/>
                        <a:t>ms</a:t>
                      </a:r>
                    </a:p>
                    <a:p>
                      <a:pPr lvl="0">
                        <a:buNone/>
                      </a:pPr>
                      <a:endParaRPr lang="en-US" dirty="0"/>
                    </a:p>
                  </a:txBody>
                  <a:tcPr/>
                </a:tc>
                <a:extLst>
                  <a:ext uri="{0D108BD9-81ED-4DB2-BD59-A6C34878D82A}">
                    <a16:rowId xmlns:a16="http://schemas.microsoft.com/office/drawing/2014/main" val="631270204"/>
                  </a:ext>
                </a:extLst>
              </a:tr>
              <a:tr h="591276">
                <a:tc>
                  <a:txBody>
                    <a:bodyPr/>
                    <a:lstStyle/>
                    <a:p>
                      <a:pPr lvl="0">
                        <a:buNone/>
                      </a:pPr>
                      <a:r>
                        <a:rPr lang="en-US" sz="1800" b="0" i="0" u="none" strike="noStrike" noProof="0" dirty="0">
                          <a:latin typeface="Bookman Old Style"/>
                        </a:rPr>
                        <a:t>French</a:t>
                      </a:r>
                      <a:endParaRPr lang="en-US" dirty="0"/>
                    </a:p>
                  </a:txBody>
                  <a:tcPr/>
                </a:tc>
                <a:tc>
                  <a:txBody>
                    <a:bodyPr/>
                    <a:lstStyle/>
                    <a:p>
                      <a:pPr lvl="0">
                        <a:buNone/>
                      </a:pPr>
                      <a:r>
                        <a:rPr lang="en-US" sz="1800" b="0" i="0" u="none" strike="noStrike" noProof="0" dirty="0">
                          <a:latin typeface="Bookman Old Style"/>
                        </a:rPr>
                        <a:t>90-95%</a:t>
                      </a:r>
                      <a:endParaRPr lang="en-US" dirty="0"/>
                    </a:p>
                  </a:txBody>
                  <a:tcPr/>
                </a:tc>
                <a:tc>
                  <a:txBody>
                    <a:bodyPr/>
                    <a:lstStyle/>
                    <a:p>
                      <a:pPr lvl="0">
                        <a:buNone/>
                      </a:pPr>
                      <a:r>
                        <a:rPr lang="en-US" sz="1800" b="0" i="0" u="none" strike="noStrike" noProof="0" dirty="0">
                          <a:latin typeface="Bookman Old Style"/>
                        </a:rPr>
                        <a:t>300-600 </a:t>
                      </a:r>
                      <a:r>
                        <a:rPr lang="en-US" sz="1800" b="0" i="0" u="none" strike="noStrike" noProof="0" dirty="0" err="1">
                          <a:latin typeface="Bookman Old Style"/>
                        </a:rPr>
                        <a:t>ms</a:t>
                      </a:r>
                      <a:endParaRPr lang="en-US" dirty="0" err="1"/>
                    </a:p>
                  </a:txBody>
                  <a:tcPr/>
                </a:tc>
                <a:tc>
                  <a:txBody>
                    <a:bodyPr/>
                    <a:lstStyle/>
                    <a:p>
                      <a:pPr lvl="0" algn="l">
                        <a:lnSpc>
                          <a:spcPct val="100000"/>
                        </a:lnSpc>
                        <a:spcBef>
                          <a:spcPts val="0"/>
                        </a:spcBef>
                        <a:spcAft>
                          <a:spcPts val="0"/>
                        </a:spcAft>
                        <a:buNone/>
                      </a:pPr>
                      <a:r>
                        <a:rPr lang="en-US" dirty="0"/>
                        <a:t>250-350 </a:t>
                      </a:r>
                      <a:r>
                        <a:rPr lang="en-US" dirty="0" err="1"/>
                        <a:t>ms</a:t>
                      </a:r>
                    </a:p>
                    <a:p>
                      <a:pPr lvl="0">
                        <a:buNone/>
                      </a:pPr>
                      <a:endParaRPr lang="en-US" dirty="0"/>
                    </a:p>
                  </a:txBody>
                  <a:tcPr/>
                </a:tc>
                <a:extLst>
                  <a:ext uri="{0D108BD9-81ED-4DB2-BD59-A6C34878D82A}">
                    <a16:rowId xmlns:a16="http://schemas.microsoft.com/office/drawing/2014/main" val="1051071270"/>
                  </a:ext>
                </a:extLst>
              </a:tr>
            </a:tbl>
          </a:graphicData>
        </a:graphic>
      </p:graphicFrame>
    </p:spTree>
    <p:extLst>
      <p:ext uri="{BB962C8B-B14F-4D97-AF65-F5344CB8AC3E}">
        <p14:creationId xmlns:p14="http://schemas.microsoft.com/office/powerpoint/2010/main" val="1310853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B87A1-B66C-47AB-2FB9-4968A23A3BC7}"/>
              </a:ext>
            </a:extLst>
          </p:cNvPr>
          <p:cNvSpPr>
            <a:spLocks noGrp="1"/>
          </p:cNvSpPr>
          <p:nvPr>
            <p:ph type="title"/>
          </p:nvPr>
        </p:nvSpPr>
        <p:spPr/>
        <p:txBody>
          <a:bodyPr/>
          <a:lstStyle/>
          <a:p>
            <a:r>
              <a:rPr lang="en-US" dirty="0">
                <a:latin typeface="Verdana"/>
                <a:ea typeface="Verdana"/>
              </a:rPr>
              <a:t>Challenges</a:t>
            </a:r>
            <a:endParaRPr lang="en-US" dirty="0"/>
          </a:p>
        </p:txBody>
      </p:sp>
      <p:sp>
        <p:nvSpPr>
          <p:cNvPr id="3" name="Content Placeholder 2">
            <a:extLst>
              <a:ext uri="{FF2B5EF4-FFF2-40B4-BE49-F238E27FC236}">
                <a16:creationId xmlns:a16="http://schemas.microsoft.com/office/drawing/2014/main" id="{72AA8BCA-6571-4E37-1DC1-525E55ED753B}"/>
              </a:ext>
            </a:extLst>
          </p:cNvPr>
          <p:cNvSpPr>
            <a:spLocks noGrp="1"/>
          </p:cNvSpPr>
          <p:nvPr>
            <p:ph idx="1"/>
          </p:nvPr>
        </p:nvSpPr>
        <p:spPr/>
        <p:txBody>
          <a:bodyPr vert="horz" lIns="91440" tIns="45720" rIns="91440" bIns="45720" rtlCol="0" anchor="t">
            <a:normAutofit/>
          </a:bodyPr>
          <a:lstStyle/>
          <a:p>
            <a:pPr marL="0" indent="0">
              <a:buNone/>
            </a:pPr>
            <a:r>
              <a:rPr lang="en-US" dirty="0">
                <a:latin typeface="Verdana"/>
                <a:ea typeface="Verdana"/>
              </a:rPr>
              <a:t>1.</a:t>
            </a:r>
            <a:r>
              <a:rPr lang="en-US" b="1" dirty="0">
                <a:latin typeface="Verdana"/>
                <a:ea typeface="Verdana"/>
              </a:rPr>
              <a:t> Speech Recognition Accuracy:</a:t>
            </a:r>
          </a:p>
          <a:p>
            <a:pPr>
              <a:buFont typeface="Arial"/>
              <a:buChar char="•"/>
            </a:pPr>
            <a:r>
              <a:rPr lang="en-US" sz="2000" b="1" dirty="0">
                <a:latin typeface="Verdana"/>
                <a:ea typeface="Verdana"/>
              </a:rPr>
              <a:t>Problem</a:t>
            </a:r>
            <a:r>
              <a:rPr lang="en-US" sz="2000" dirty="0">
                <a:latin typeface="Verdana"/>
                <a:ea typeface="Verdana"/>
              </a:rPr>
              <a:t>: The accuracy of converting speech to text can be affected by varying accents, background noise, and unclear pronunciation.</a:t>
            </a:r>
          </a:p>
          <a:p>
            <a:pPr>
              <a:buFont typeface="Arial"/>
              <a:buChar char="•"/>
            </a:pPr>
            <a:r>
              <a:rPr lang="en-US" sz="2000" b="1" dirty="0">
                <a:latin typeface="Verdana"/>
                <a:ea typeface="Verdana"/>
              </a:rPr>
              <a:t>How It Was Used</a:t>
            </a:r>
            <a:r>
              <a:rPr lang="en-US" sz="2000" dirty="0">
                <a:latin typeface="Verdana"/>
                <a:ea typeface="Verdana"/>
              </a:rPr>
              <a:t>: We leveraged the </a:t>
            </a:r>
            <a:r>
              <a:rPr lang="en-US" sz="2000" b="1" dirty="0">
                <a:latin typeface="Verdana"/>
                <a:ea typeface="Verdana"/>
              </a:rPr>
              <a:t>Google Speech-to-Text API</a:t>
            </a:r>
            <a:r>
              <a:rPr lang="en-US" sz="2000" dirty="0">
                <a:latin typeface="Verdana"/>
                <a:ea typeface="Verdana"/>
              </a:rPr>
              <a:t>, which is designed to handle different accents and noisy environments by offering automatic noise cancellation and better language models.</a:t>
            </a:r>
          </a:p>
          <a:p>
            <a:pPr>
              <a:buFont typeface="Arial"/>
              <a:buChar char="•"/>
            </a:pPr>
            <a:endParaRPr lang="en-US" sz="2000" dirty="0"/>
          </a:p>
          <a:p>
            <a:pPr marL="0" indent="0">
              <a:buNone/>
            </a:pPr>
            <a:r>
              <a:rPr lang="en-US" dirty="0">
                <a:latin typeface="Verdana"/>
                <a:ea typeface="Verdana"/>
              </a:rPr>
              <a:t>2</a:t>
            </a:r>
            <a:r>
              <a:rPr lang="en-US" sz="2000" dirty="0">
                <a:latin typeface="Verdana"/>
                <a:ea typeface="Verdana"/>
              </a:rPr>
              <a:t>. </a:t>
            </a:r>
            <a:r>
              <a:rPr lang="en-US" sz="2000" b="1" dirty="0">
                <a:latin typeface="Verdana"/>
                <a:ea typeface="Verdana"/>
              </a:rPr>
              <a:t> </a:t>
            </a:r>
            <a:r>
              <a:rPr lang="en-US" b="1" dirty="0">
                <a:latin typeface="Verdana"/>
                <a:ea typeface="Verdana"/>
              </a:rPr>
              <a:t>Multiple Language Support:</a:t>
            </a:r>
            <a:endParaRPr lang="en-US" dirty="0">
              <a:latin typeface="Verdana"/>
              <a:ea typeface="Verdana"/>
            </a:endParaRPr>
          </a:p>
          <a:p>
            <a:r>
              <a:rPr lang="en-US" sz="2000" b="1" dirty="0">
                <a:latin typeface="Verdana"/>
                <a:ea typeface="Verdana"/>
              </a:rPr>
              <a:t>Problem</a:t>
            </a:r>
            <a:r>
              <a:rPr lang="en-US" sz="2000" dirty="0">
                <a:latin typeface="Verdana"/>
                <a:ea typeface="Verdana"/>
              </a:rPr>
              <a:t>: Supporting different languages and dialects for speech-to-text and text-to-speech conversions can be complex</a:t>
            </a:r>
            <a:r>
              <a:rPr lang="en-US" dirty="0">
                <a:latin typeface="Verdana"/>
                <a:ea typeface="Verdana"/>
              </a:rPr>
              <a:t>.</a:t>
            </a:r>
          </a:p>
          <a:p>
            <a:r>
              <a:rPr lang="en-US" sz="2000" b="1" dirty="0">
                <a:latin typeface="Verdana"/>
                <a:ea typeface="Verdana"/>
              </a:rPr>
              <a:t>How It Was Used</a:t>
            </a:r>
            <a:r>
              <a:rPr lang="en-US" sz="2000" dirty="0">
                <a:latin typeface="Verdana"/>
                <a:ea typeface="Verdana"/>
              </a:rPr>
              <a:t>: We made use of </a:t>
            </a:r>
            <a:r>
              <a:rPr lang="en-US" sz="2000" b="1" dirty="0">
                <a:latin typeface="Verdana"/>
                <a:ea typeface="Verdana"/>
              </a:rPr>
              <a:t>Google’s multi-language support</a:t>
            </a:r>
            <a:r>
              <a:rPr lang="en-US" sz="2000" dirty="0">
                <a:latin typeface="Verdana"/>
                <a:ea typeface="Verdana"/>
              </a:rPr>
              <a:t> for both speech-to-text and text-to-speech.</a:t>
            </a:r>
            <a:r>
              <a:rPr lang="en-US" dirty="0">
                <a:latin typeface="Verdana"/>
                <a:ea typeface="Verdana"/>
              </a:rPr>
              <a:t> </a:t>
            </a:r>
          </a:p>
          <a:p>
            <a:pPr>
              <a:buFont typeface="Arial"/>
              <a:buChar char="•"/>
            </a:pPr>
            <a:endParaRPr lang="en-US"/>
          </a:p>
          <a:p>
            <a:pPr marL="0" indent="0">
              <a:buNone/>
            </a:pPr>
            <a:endParaRPr lang="en-US" b="1" dirty="0"/>
          </a:p>
        </p:txBody>
      </p:sp>
    </p:spTree>
    <p:extLst>
      <p:ext uri="{BB962C8B-B14F-4D97-AF65-F5344CB8AC3E}">
        <p14:creationId xmlns:p14="http://schemas.microsoft.com/office/powerpoint/2010/main" val="424312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24D1-893C-315D-2613-5192D336FE7B}"/>
              </a:ext>
            </a:extLst>
          </p:cNvPr>
          <p:cNvSpPr>
            <a:spLocks noGrp="1"/>
          </p:cNvSpPr>
          <p:nvPr>
            <p:ph type="title"/>
          </p:nvPr>
        </p:nvSpPr>
        <p:spPr/>
        <p:txBody>
          <a:bodyPr/>
          <a:lstStyle/>
          <a:p>
            <a:r>
              <a:rPr lang="en-US" dirty="0">
                <a:latin typeface="Verdana"/>
                <a:ea typeface="Verdana"/>
              </a:rPr>
              <a:t>Challenges</a:t>
            </a:r>
            <a:endParaRPr lang="en-US" dirty="0"/>
          </a:p>
        </p:txBody>
      </p:sp>
      <p:sp>
        <p:nvSpPr>
          <p:cNvPr id="3" name="Content Placeholder 2">
            <a:extLst>
              <a:ext uri="{FF2B5EF4-FFF2-40B4-BE49-F238E27FC236}">
                <a16:creationId xmlns:a16="http://schemas.microsoft.com/office/drawing/2014/main" id="{27A3359E-2CC1-D05E-C4DE-61D264747FDF}"/>
              </a:ext>
            </a:extLst>
          </p:cNvPr>
          <p:cNvSpPr>
            <a:spLocks noGrp="1"/>
          </p:cNvSpPr>
          <p:nvPr>
            <p:ph idx="1"/>
          </p:nvPr>
        </p:nvSpPr>
        <p:spPr/>
        <p:txBody>
          <a:bodyPr vert="horz" lIns="91440" tIns="45720" rIns="91440" bIns="45720" rtlCol="0" anchor="t">
            <a:normAutofit/>
          </a:bodyPr>
          <a:lstStyle/>
          <a:p>
            <a:pPr marL="0" indent="0">
              <a:buNone/>
            </a:pPr>
            <a:r>
              <a:rPr lang="en-US" dirty="0">
                <a:latin typeface="Verdana"/>
                <a:ea typeface="Verdana"/>
              </a:rPr>
              <a:t>3. </a:t>
            </a:r>
            <a:r>
              <a:rPr lang="en-US" b="1" dirty="0">
                <a:latin typeface="Verdana"/>
                <a:ea typeface="Verdana"/>
              </a:rPr>
              <a:t> Real-Time Processing and Latency:</a:t>
            </a:r>
          </a:p>
          <a:p>
            <a:r>
              <a:rPr lang="en-US" sz="2000" b="1" dirty="0">
                <a:latin typeface="Verdana"/>
                <a:ea typeface="Verdana"/>
              </a:rPr>
              <a:t>Problem</a:t>
            </a:r>
            <a:r>
              <a:rPr lang="en-US" sz="2000" dirty="0">
                <a:latin typeface="Verdana"/>
                <a:ea typeface="Verdana"/>
              </a:rPr>
              <a:t>: Latency during real-time speech recognition and text-to-speech conversion can disrupt the user experience</a:t>
            </a:r>
            <a:r>
              <a:rPr lang="en-US" dirty="0">
                <a:latin typeface="Verdana"/>
                <a:ea typeface="Verdana"/>
              </a:rPr>
              <a:t>.</a:t>
            </a:r>
          </a:p>
          <a:p>
            <a:r>
              <a:rPr lang="en-US" sz="2000" b="1" dirty="0">
                <a:latin typeface="Verdana"/>
                <a:ea typeface="Verdana"/>
              </a:rPr>
              <a:t>How It Was Used</a:t>
            </a:r>
            <a:r>
              <a:rPr lang="en-US" sz="2000" dirty="0">
                <a:latin typeface="Verdana"/>
                <a:ea typeface="Verdana"/>
              </a:rPr>
              <a:t>: We used </a:t>
            </a:r>
            <a:r>
              <a:rPr lang="en-US" sz="2000" b="1" dirty="0">
                <a:latin typeface="Verdana"/>
                <a:ea typeface="Verdana"/>
              </a:rPr>
              <a:t>Google Cloud Speech-to-Text</a:t>
            </a:r>
            <a:r>
              <a:rPr lang="en-US" sz="2000" dirty="0">
                <a:latin typeface="Verdana"/>
                <a:ea typeface="Verdana"/>
              </a:rPr>
              <a:t> and </a:t>
            </a:r>
            <a:r>
              <a:rPr lang="en-US" sz="2000" b="1" dirty="0">
                <a:latin typeface="Verdana"/>
                <a:ea typeface="Verdana"/>
              </a:rPr>
              <a:t>Text-to-Speech APIs</a:t>
            </a:r>
            <a:r>
              <a:rPr lang="en-US" sz="2000" dirty="0">
                <a:latin typeface="Verdana"/>
                <a:ea typeface="Verdana"/>
              </a:rPr>
              <a:t>, which are optimized for fast, low-latency responses. By leveraging the </a:t>
            </a:r>
            <a:r>
              <a:rPr lang="en-US" sz="2000" b="1" dirty="0">
                <a:latin typeface="Verdana"/>
                <a:ea typeface="Verdana"/>
              </a:rPr>
              <a:t>cloud infrastructure</a:t>
            </a:r>
            <a:r>
              <a:rPr lang="en-US" sz="2000" dirty="0">
                <a:latin typeface="Verdana"/>
                <a:ea typeface="Verdana"/>
              </a:rPr>
              <a:t>, the system processes speech and text almost instantly.</a:t>
            </a:r>
          </a:p>
          <a:p>
            <a:pPr marL="0" indent="0">
              <a:buNone/>
            </a:pPr>
            <a:endParaRPr lang="en-US" sz="2000" dirty="0">
              <a:latin typeface="Verdana"/>
              <a:ea typeface="Verdana"/>
            </a:endParaRPr>
          </a:p>
          <a:p>
            <a:pPr marL="0" indent="0">
              <a:buNone/>
            </a:pPr>
            <a:endParaRPr lang="en-US" sz="2000" dirty="0">
              <a:latin typeface="Verdana"/>
              <a:ea typeface="Verdana"/>
            </a:endParaRPr>
          </a:p>
        </p:txBody>
      </p:sp>
    </p:spTree>
    <p:extLst>
      <p:ext uri="{BB962C8B-B14F-4D97-AF65-F5344CB8AC3E}">
        <p14:creationId xmlns:p14="http://schemas.microsoft.com/office/powerpoint/2010/main" val="159797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Problem Statement</a:t>
            </a:r>
            <a:endParaRPr lang="en-GB" dirty="0"/>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buNone/>
            </a:pPr>
            <a:r>
              <a:rPr lang="en-GB" sz="3600" b="1" u="sng" dirty="0">
                <a:latin typeface="Calibri"/>
                <a:ea typeface="Verdana"/>
              </a:rPr>
              <a:t>REAL TIME ACCENT TRANSLATOR</a:t>
            </a:r>
          </a:p>
          <a:p>
            <a:pPr>
              <a:buNone/>
            </a:pPr>
            <a:r>
              <a:rPr lang="en-GB" sz="3200" dirty="0">
                <a:latin typeface="Calibri"/>
                <a:ea typeface="Calibri"/>
                <a:cs typeface="Calibri"/>
              </a:rPr>
              <a:t>In a multilingual world, effective communication faces challenges due to:</a:t>
            </a:r>
            <a:endParaRPr lang="en-GB" dirty="0"/>
          </a:p>
          <a:p>
            <a:pPr>
              <a:buNone/>
            </a:pPr>
            <a:r>
              <a:rPr lang="en-GB" sz="3200" dirty="0">
                <a:latin typeface="Arial"/>
                <a:ea typeface="Verdana"/>
                <a:cs typeface="Arial"/>
              </a:rPr>
              <a:t>•</a:t>
            </a:r>
            <a:r>
              <a:rPr lang="en-GB" sz="3200" dirty="0">
                <a:latin typeface="Calibri"/>
                <a:ea typeface="Calibri"/>
                <a:cs typeface="Calibri"/>
              </a:rPr>
              <a:t> Language barriers that hinder understanding.</a:t>
            </a:r>
            <a:endParaRPr lang="en-GB" dirty="0"/>
          </a:p>
          <a:p>
            <a:pPr>
              <a:buNone/>
            </a:pPr>
            <a:r>
              <a:rPr lang="en-GB" sz="3200" dirty="0">
                <a:latin typeface="Arial"/>
                <a:ea typeface="Verdana"/>
                <a:cs typeface="Arial"/>
              </a:rPr>
              <a:t>•</a:t>
            </a:r>
            <a:r>
              <a:rPr lang="en-GB" sz="3200" dirty="0">
                <a:latin typeface="Calibri"/>
                <a:ea typeface="Calibri"/>
                <a:cs typeface="Calibri"/>
              </a:rPr>
              <a:t>Lack of accessible tools for real-time translation and speech synthesis.</a:t>
            </a:r>
            <a:endParaRPr lang="en-GB" dirty="0"/>
          </a:p>
          <a:p>
            <a:pPr>
              <a:buNone/>
            </a:pPr>
            <a:r>
              <a:rPr lang="en-GB" sz="3200" dirty="0">
                <a:latin typeface="Arial"/>
                <a:ea typeface="Verdana"/>
                <a:cs typeface="Arial"/>
              </a:rPr>
              <a:t>•</a:t>
            </a:r>
            <a:r>
              <a:rPr lang="en-GB" sz="3200" dirty="0">
                <a:latin typeface="Calibri"/>
                <a:ea typeface="Calibri"/>
                <a:cs typeface="Calibri"/>
              </a:rPr>
              <a:t>Limited support for diverse accents in text-to-speech systems.</a:t>
            </a:r>
            <a:endParaRPr lang="en-GB" dirty="0"/>
          </a:p>
          <a:p>
            <a:pPr>
              <a:buNone/>
            </a:pPr>
            <a:r>
              <a:rPr lang="en-GB" sz="3200" dirty="0">
                <a:latin typeface="Arial"/>
                <a:ea typeface="Verdana"/>
                <a:cs typeface="Arial"/>
              </a:rPr>
              <a:t>•</a:t>
            </a:r>
            <a:r>
              <a:rPr lang="en-GB" sz="3200" dirty="0">
                <a:latin typeface="Calibri"/>
                <a:ea typeface="Calibri"/>
                <a:cs typeface="Calibri"/>
              </a:rPr>
              <a:t>This project addresses these challenges with an integrated translation and TTS solution.</a:t>
            </a:r>
            <a:endParaRPr lang="en-GB" dirty="0"/>
          </a:p>
          <a:p>
            <a:pPr marL="0" indent="0">
              <a:buNone/>
            </a:pPr>
            <a:endParaRPr lang="en-GB" sz="2000" b="1" u="sng" dirty="0">
              <a:latin typeface="Calibri"/>
              <a:ea typeface="Verdana"/>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Future Scope</a:t>
            </a:r>
            <a:endParaRPr lang="en-GB" dirty="0"/>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GB" b="1" dirty="0">
                <a:latin typeface="Verdana"/>
                <a:ea typeface="Verdana"/>
              </a:rPr>
              <a:t>Multilingual Speech Recognition</a:t>
            </a:r>
            <a:r>
              <a:rPr lang="en-GB" dirty="0">
                <a:latin typeface="Verdana"/>
                <a:ea typeface="Verdana"/>
              </a:rPr>
              <a:t>: Expand support to recognize speech in multiple languages simultaneously, allowing seamless translation across different languages in a single session.</a:t>
            </a:r>
            <a:endParaRPr lang="en-US" dirty="0">
              <a:latin typeface="Verdana"/>
              <a:ea typeface="Verdana"/>
            </a:endParaRPr>
          </a:p>
          <a:p>
            <a:r>
              <a:rPr lang="en-GB" b="1" dirty="0">
                <a:latin typeface="Verdana"/>
                <a:ea typeface="Verdana"/>
              </a:rPr>
              <a:t>Offline Mode</a:t>
            </a:r>
            <a:r>
              <a:rPr lang="en-GB" dirty="0">
                <a:latin typeface="Verdana"/>
                <a:ea typeface="Verdana"/>
              </a:rPr>
              <a:t>: Allow users to use speech-to-text and text-to-speech functionalities without an internet connection for better accessibility in remote areas.</a:t>
            </a:r>
          </a:p>
          <a:p>
            <a:r>
              <a:rPr lang="en-GB" b="1" dirty="0">
                <a:latin typeface="Verdana"/>
                <a:ea typeface="Verdana"/>
              </a:rPr>
              <a:t>Contextual Translation</a:t>
            </a:r>
            <a:r>
              <a:rPr lang="en-GB" dirty="0">
                <a:latin typeface="Verdana"/>
                <a:ea typeface="Verdana"/>
              </a:rPr>
              <a:t>: Improve the accuracy of translations with AI-based context awareness, handling idiomatic expressions, slang, and regional variations.</a:t>
            </a:r>
          </a:p>
          <a:p>
            <a:r>
              <a:rPr lang="en-GB" b="1" dirty="0">
                <a:latin typeface="Verdana"/>
                <a:ea typeface="Verdana"/>
              </a:rPr>
              <a:t>Cross-Platform Integration</a:t>
            </a:r>
            <a:r>
              <a:rPr lang="en-GB" dirty="0">
                <a:latin typeface="Verdana"/>
                <a:ea typeface="Verdana"/>
              </a:rPr>
              <a:t>: Implement integration with popular platforms like mobile apps and web browsers to extend the usability of your system</a:t>
            </a:r>
          </a:p>
          <a:p>
            <a:pPr>
              <a:buNone/>
            </a:pPr>
            <a:r>
              <a:rPr lang="en-GB" dirty="0">
                <a:latin typeface="Verdana"/>
                <a:ea typeface="Verdana"/>
              </a:rPr>
              <a:t>   </a:t>
            </a:r>
          </a:p>
        </p:txBody>
      </p:sp>
    </p:spTree>
    <p:extLst>
      <p:ext uri="{BB962C8B-B14F-4D97-AF65-F5344CB8AC3E}">
        <p14:creationId xmlns:p14="http://schemas.microsoft.com/office/powerpoint/2010/main" val="192392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154F-D6A4-B56F-5163-EAC2EBA5706C}"/>
              </a:ext>
            </a:extLst>
          </p:cNvPr>
          <p:cNvSpPr>
            <a:spLocks noGrp="1"/>
          </p:cNvSpPr>
          <p:nvPr>
            <p:ph type="title"/>
          </p:nvPr>
        </p:nvSpPr>
        <p:spPr/>
        <p:txBody>
          <a:bodyPr/>
          <a:lstStyle/>
          <a:p>
            <a:r>
              <a:rPr lang="en-US" dirty="0" err="1">
                <a:latin typeface="Verdana"/>
                <a:ea typeface="Verdana"/>
              </a:rPr>
              <a:t>Github</a:t>
            </a:r>
            <a:r>
              <a:rPr lang="en-US" dirty="0">
                <a:latin typeface="Verdana"/>
                <a:ea typeface="Verdana"/>
              </a:rPr>
              <a:t> Link</a:t>
            </a:r>
            <a:endParaRPr lang="en-US" dirty="0"/>
          </a:p>
        </p:txBody>
      </p:sp>
      <p:sp>
        <p:nvSpPr>
          <p:cNvPr id="3" name="Content Placeholder 2">
            <a:extLst>
              <a:ext uri="{FF2B5EF4-FFF2-40B4-BE49-F238E27FC236}">
                <a16:creationId xmlns:a16="http://schemas.microsoft.com/office/drawing/2014/main" id="{C855FDA8-DE03-6E9D-5668-5601D15CCD4C}"/>
              </a:ext>
            </a:extLst>
          </p:cNvPr>
          <p:cNvSpPr>
            <a:spLocks noGrp="1"/>
          </p:cNvSpPr>
          <p:nvPr>
            <p:ph idx="1"/>
          </p:nvPr>
        </p:nvSpPr>
        <p:spPr/>
        <p:txBody>
          <a:bodyPr vert="horz" lIns="91440" tIns="45720" rIns="91440" bIns="45720" rtlCol="0" anchor="t">
            <a:normAutofit/>
          </a:bodyPr>
          <a:lstStyle/>
          <a:p>
            <a:pPr marL="0" indent="0">
              <a:buNone/>
            </a:pPr>
            <a:endParaRPr lang="en-US" sz="3600" u="sng" dirty="0">
              <a:latin typeface="Verdana"/>
              <a:ea typeface="Verdana"/>
            </a:endParaRPr>
          </a:p>
          <a:p>
            <a:pPr marL="0" indent="0">
              <a:buNone/>
            </a:pPr>
            <a:endParaRPr lang="en-US" sz="3600" u="sng" dirty="0">
              <a:latin typeface="Verdana"/>
              <a:ea typeface="Verdana"/>
            </a:endParaRPr>
          </a:p>
          <a:p>
            <a:pPr marL="0" indent="0">
              <a:buNone/>
            </a:pPr>
            <a:r>
              <a:rPr lang="en-US" sz="3600" u="sng" dirty="0">
                <a:latin typeface="Verdana"/>
                <a:ea typeface="Verdana"/>
              </a:rPr>
              <a:t>https://github.com/chetnasuthar12/CAPSTONE_PROJECT</a:t>
            </a:r>
            <a:endParaRPr lang="en-US"/>
          </a:p>
        </p:txBody>
      </p:sp>
    </p:spTree>
    <p:extLst>
      <p:ext uri="{BB962C8B-B14F-4D97-AF65-F5344CB8AC3E}">
        <p14:creationId xmlns:p14="http://schemas.microsoft.com/office/powerpoint/2010/main" val="440823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43001"/>
            <a:ext cx="10668000" cy="5024884"/>
          </a:xfrm>
        </p:spPr>
        <p:txBody>
          <a:bodyPr vert="horz" lIns="91440" tIns="45720" rIns="91440" bIns="45720" rtlCol="0" anchor="t">
            <a:normAutofit fontScale="77500" lnSpcReduction="20000"/>
          </a:bodyPr>
          <a:lstStyle/>
          <a:p>
            <a:pPr>
              <a:buNone/>
            </a:pPr>
            <a:r>
              <a:rPr lang="en-GB" sz="2000">
                <a:latin typeface="Verdana"/>
                <a:ea typeface="Verdana"/>
              </a:rPr>
              <a:t>1. Zhang, Y., &amp; Wu, Z. (2023). Transfer of Linguistic Representations in Accent Conversion</a:t>
            </a:r>
            <a:endParaRPr lang="en-US" sz="2000"/>
          </a:p>
          <a:p>
            <a:pPr>
              <a:buNone/>
            </a:pPr>
            <a:r>
              <a:rPr lang="en-GB" sz="2000" dirty="0">
                <a:latin typeface="Verdana"/>
                <a:ea typeface="Verdana"/>
              </a:rPr>
              <a:t>Using Deep Neural Networks. Journal of Speech Technology, 45(2), 192-207.</a:t>
            </a:r>
            <a:endParaRPr lang="en-GB" sz="2000" dirty="0"/>
          </a:p>
          <a:p>
            <a:pPr>
              <a:buNone/>
            </a:pPr>
            <a:endParaRPr lang="en-GB" sz="2000" dirty="0"/>
          </a:p>
          <a:p>
            <a:pPr>
              <a:buNone/>
            </a:pPr>
            <a:r>
              <a:rPr lang="en-GB" sz="2000" dirty="0">
                <a:latin typeface="Verdana"/>
                <a:ea typeface="Verdana"/>
              </a:rPr>
              <a:t>2. Hsu, W., &amp; Lee, C. (2022). Voice Conversion Using Artificial Neural Networks: A</a:t>
            </a:r>
            <a:endParaRPr lang="en-GB" sz="2000" dirty="0"/>
          </a:p>
          <a:p>
            <a:pPr>
              <a:buNone/>
            </a:pPr>
            <a:r>
              <a:rPr lang="en-GB" sz="2000" dirty="0">
                <a:latin typeface="Verdana"/>
                <a:ea typeface="Verdana"/>
              </a:rPr>
              <a:t>Comparative Study. IEEE Transactions on Audio, Speech, and Language Processing,</a:t>
            </a:r>
            <a:endParaRPr lang="en-GB" sz="2000" dirty="0"/>
          </a:p>
          <a:p>
            <a:pPr>
              <a:buNone/>
            </a:pPr>
            <a:r>
              <a:rPr lang="en-GB" sz="2000" dirty="0">
                <a:latin typeface="Verdana"/>
                <a:ea typeface="Verdana"/>
              </a:rPr>
              <a:t>30(6), 1125-1139.</a:t>
            </a:r>
            <a:endParaRPr lang="en-GB" sz="2000" dirty="0"/>
          </a:p>
          <a:p>
            <a:pPr>
              <a:buNone/>
            </a:pPr>
            <a:endParaRPr lang="en-GB" sz="2000" dirty="0">
              <a:latin typeface="Verdana"/>
              <a:ea typeface="Verdana"/>
            </a:endParaRPr>
          </a:p>
          <a:p>
            <a:pPr>
              <a:buNone/>
            </a:pPr>
            <a:r>
              <a:rPr lang="en-GB" sz="2000" dirty="0">
                <a:latin typeface="Verdana"/>
                <a:ea typeface="Verdana"/>
              </a:rPr>
              <a:t>3. Liu, X., &amp; Chen, J. (2023). Accent Conversion Using Recurrent Neural Networks and</a:t>
            </a:r>
            <a:endParaRPr lang="en-GB" sz="2000" dirty="0"/>
          </a:p>
          <a:p>
            <a:pPr>
              <a:buNone/>
            </a:pPr>
            <a:r>
              <a:rPr lang="en-GB" sz="2000" dirty="0">
                <a:latin typeface="Verdana"/>
                <a:ea typeface="Verdana"/>
              </a:rPr>
              <a:t>Generative Adversarial Networks (GANs). Speech Communication, 130, 55-67.</a:t>
            </a:r>
            <a:endParaRPr lang="en-GB" sz="2000" dirty="0"/>
          </a:p>
          <a:p>
            <a:pPr>
              <a:buNone/>
            </a:pPr>
            <a:endParaRPr lang="en-GB" sz="2000" dirty="0">
              <a:latin typeface="Verdana"/>
              <a:ea typeface="Verdana"/>
            </a:endParaRPr>
          </a:p>
          <a:p>
            <a:pPr>
              <a:buNone/>
            </a:pPr>
            <a:r>
              <a:rPr lang="en-GB" sz="2000" dirty="0">
                <a:latin typeface="Verdana"/>
                <a:ea typeface="Verdana"/>
              </a:rPr>
              <a:t>4. Hassan, R., &amp; Zhang, P. (2021). Real-time Speech Accent Recognition for Cross-lingual</a:t>
            </a:r>
            <a:endParaRPr lang="en-GB" sz="2000" dirty="0"/>
          </a:p>
          <a:p>
            <a:pPr>
              <a:buNone/>
            </a:pPr>
            <a:r>
              <a:rPr lang="en-GB" sz="2000" dirty="0">
                <a:latin typeface="Verdana"/>
                <a:ea typeface="Verdana"/>
              </a:rPr>
              <a:t>Applications. Journal of Artificial Intelligence Research, 59(4), 225-240.</a:t>
            </a:r>
            <a:endParaRPr lang="en-GB" sz="2000" dirty="0"/>
          </a:p>
          <a:p>
            <a:pPr>
              <a:buNone/>
            </a:pPr>
            <a:endParaRPr lang="en-GB" sz="2000" dirty="0"/>
          </a:p>
          <a:p>
            <a:pPr>
              <a:buNone/>
            </a:pPr>
            <a:r>
              <a:rPr lang="en-GB" sz="2000" dirty="0">
                <a:latin typeface="Verdana"/>
                <a:ea typeface="Verdana"/>
              </a:rPr>
              <a:t>5. Nguyen, D., &amp; Lin, Y. (2023). Deep Learning Approaches to Multi-accent Speech</a:t>
            </a:r>
            <a:endParaRPr lang="en-GB" sz="2000" dirty="0"/>
          </a:p>
          <a:p>
            <a:pPr>
              <a:buNone/>
            </a:pPr>
            <a:r>
              <a:rPr lang="en-GB" sz="2000" dirty="0">
                <a:latin typeface="Verdana"/>
                <a:ea typeface="Verdana"/>
              </a:rPr>
              <a:t>Recognition. IEEE Transactions on Neural Networks and Learning Systems, 34(9), 1598-</a:t>
            </a:r>
            <a:endParaRPr lang="en-GB" sz="2000" dirty="0"/>
          </a:p>
          <a:p>
            <a:pPr>
              <a:buNone/>
            </a:pPr>
            <a:r>
              <a:rPr lang="en-GB" sz="2000">
                <a:latin typeface="Verdana"/>
                <a:ea typeface="Verdana"/>
              </a:rPr>
              <a:t>1608.</a:t>
            </a:r>
            <a:endParaRPr lang="en-GB" sz="2000"/>
          </a:p>
          <a:p>
            <a:pPr>
              <a:buNone/>
            </a:pPr>
            <a:endParaRPr lang="en-GB" sz="2000" dirty="0"/>
          </a:p>
          <a:p>
            <a:pPr>
              <a:buNone/>
            </a:pPr>
            <a:r>
              <a:rPr lang="en-GB" sz="2000" dirty="0">
                <a:latin typeface="Verdana"/>
                <a:ea typeface="Verdana"/>
              </a:rPr>
              <a:t>   </a:t>
            </a:r>
          </a:p>
          <a:p>
            <a:pPr>
              <a:buNone/>
            </a:pPr>
            <a:endParaRPr lang="en-GB"/>
          </a:p>
          <a:p>
            <a:pPr marL="0" indent="0">
              <a:buNone/>
            </a:pPr>
            <a:r>
              <a:rPr lang="en-GB" dirty="0">
                <a:latin typeface="Verdana"/>
                <a:ea typeface="Verdana"/>
              </a:rPr>
              <a:t>.</a:t>
            </a:r>
          </a:p>
        </p:txBody>
      </p:sp>
    </p:spTree>
    <p:extLst>
      <p:ext uri="{BB962C8B-B14F-4D97-AF65-F5344CB8AC3E}">
        <p14:creationId xmlns:p14="http://schemas.microsoft.com/office/powerpoint/2010/main" val="361386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DCB8-257C-5F9D-6A99-EEFF67F07364}"/>
              </a:ext>
            </a:extLst>
          </p:cNvPr>
          <p:cNvSpPr>
            <a:spLocks noGrp="1"/>
          </p:cNvSpPr>
          <p:nvPr>
            <p:ph type="title"/>
          </p:nvPr>
        </p:nvSpPr>
        <p:spPr/>
        <p:txBody>
          <a:bodyPr/>
          <a:lstStyle/>
          <a:p>
            <a:r>
              <a:rPr lang="en-GB" dirty="0"/>
              <a:t>References</a:t>
            </a:r>
            <a:endParaRPr lang="en-US" dirty="0"/>
          </a:p>
        </p:txBody>
      </p:sp>
      <p:sp>
        <p:nvSpPr>
          <p:cNvPr id="3" name="Content Placeholder 2">
            <a:extLst>
              <a:ext uri="{FF2B5EF4-FFF2-40B4-BE49-F238E27FC236}">
                <a16:creationId xmlns:a16="http://schemas.microsoft.com/office/drawing/2014/main" id="{4FA1B0B9-5BF7-52AA-1834-EEFB513903E6}"/>
              </a:ext>
            </a:extLst>
          </p:cNvPr>
          <p:cNvSpPr>
            <a:spLocks noGrp="1"/>
          </p:cNvSpPr>
          <p:nvPr>
            <p:ph idx="1"/>
          </p:nvPr>
        </p:nvSpPr>
        <p:spPr/>
        <p:txBody>
          <a:bodyPr vert="horz" lIns="91440" tIns="45720" rIns="91440" bIns="45720" rtlCol="0" anchor="t">
            <a:noAutofit/>
          </a:bodyPr>
          <a:lstStyle/>
          <a:p>
            <a:pPr marL="0" indent="0">
              <a:buNone/>
            </a:pPr>
            <a:r>
              <a:rPr lang="en-GB" sz="1800" dirty="0">
                <a:latin typeface="Verdana"/>
                <a:ea typeface="Verdana"/>
              </a:rPr>
              <a:t>6. Kim, H., &amp; Park, S. (2022). Accent Identification Using Deep Neural Networks and Long</a:t>
            </a:r>
            <a:endParaRPr lang="en-US" sz="1800" dirty="0">
              <a:latin typeface="Verdana"/>
              <a:ea typeface="Verdana"/>
            </a:endParaRPr>
          </a:p>
          <a:p>
            <a:pPr>
              <a:buNone/>
            </a:pPr>
            <a:r>
              <a:rPr lang="en-GB" sz="1800" dirty="0">
                <a:latin typeface="Verdana"/>
                <a:ea typeface="Verdana"/>
              </a:rPr>
              <a:t>Short-Term Memory (LSTM) Networks. Speech Communication, 102, 38-49.</a:t>
            </a:r>
            <a:endParaRPr lang="en-GB" sz="1800" dirty="0"/>
          </a:p>
          <a:p>
            <a:pPr>
              <a:buNone/>
            </a:pPr>
            <a:endParaRPr lang="en-GB" sz="1800" dirty="0">
              <a:latin typeface="Verdana"/>
              <a:ea typeface="Verdana"/>
            </a:endParaRPr>
          </a:p>
          <a:p>
            <a:pPr>
              <a:buNone/>
            </a:pPr>
            <a:r>
              <a:rPr lang="en-GB" sz="1800" dirty="0">
                <a:latin typeface="Verdana"/>
                <a:ea typeface="Verdana"/>
              </a:rPr>
              <a:t>7. Parker, T., &amp; Liu, Z. (2021). Real-Time Accent Translation Using Multi-modal Neural</a:t>
            </a:r>
            <a:endParaRPr lang="en-GB" sz="1800" dirty="0"/>
          </a:p>
          <a:p>
            <a:pPr>
              <a:buNone/>
            </a:pPr>
            <a:endParaRPr lang="en-GB" sz="1800" dirty="0"/>
          </a:p>
          <a:p>
            <a:pPr>
              <a:buNone/>
            </a:pPr>
            <a:r>
              <a:rPr lang="en-GB" sz="1800" dirty="0">
                <a:latin typeface="Verdana"/>
                <a:ea typeface="Verdana"/>
              </a:rPr>
              <a:t>8. Singh, A., &amp; Sharma, R. (2020). Accent-Independent Speech Recognition Using Deep</a:t>
            </a:r>
            <a:endParaRPr lang="en-GB" sz="1800" dirty="0"/>
          </a:p>
          <a:p>
            <a:pPr>
              <a:buNone/>
            </a:pPr>
            <a:r>
              <a:rPr lang="en-GB" sz="1800" dirty="0">
                <a:latin typeface="Verdana"/>
                <a:ea typeface="Verdana"/>
              </a:rPr>
              <a:t>Learning Models. Speech and Audio Processing, 28(4), 370-381.</a:t>
            </a:r>
            <a:endParaRPr lang="en-GB" sz="1800" dirty="0"/>
          </a:p>
          <a:p>
            <a:pPr>
              <a:buNone/>
            </a:pPr>
            <a:endParaRPr lang="en-GB" sz="1800" dirty="0"/>
          </a:p>
          <a:p>
            <a:pPr>
              <a:buNone/>
            </a:pPr>
            <a:r>
              <a:rPr lang="en-GB" sz="1800" dirty="0">
                <a:latin typeface="Verdana"/>
                <a:ea typeface="Verdana"/>
              </a:rPr>
              <a:t>9. Wang, L., &amp; Li, X. (2023). A Hybrid Framework for Accent Conversion Based on</a:t>
            </a:r>
            <a:endParaRPr lang="en-US" sz="1800" dirty="0"/>
          </a:p>
          <a:p>
            <a:pPr>
              <a:buNone/>
            </a:pPr>
            <a:r>
              <a:rPr lang="en-GB" sz="1800" dirty="0">
                <a:latin typeface="Verdana"/>
                <a:ea typeface="Verdana"/>
              </a:rPr>
              <a:t>Variational Autoencoders and GANs. Journal of Signal Processing, 15(3), 275-288</a:t>
            </a:r>
            <a:r>
              <a:rPr lang="en-GB" dirty="0">
                <a:latin typeface="Verdana"/>
                <a:ea typeface="Verdana"/>
              </a:rPr>
              <a:t>.</a:t>
            </a:r>
            <a:endParaRPr lang="en-GB" dirty="0"/>
          </a:p>
          <a:p>
            <a:pPr>
              <a:buNone/>
            </a:pPr>
            <a:endParaRPr lang="en-GB" dirty="0"/>
          </a:p>
          <a:p>
            <a:pPr>
              <a:buNone/>
            </a:pPr>
            <a:endParaRPr lang="en-GB" dirty="0"/>
          </a:p>
          <a:p>
            <a:pPr marL="0" indent="0">
              <a:buNone/>
            </a:pPr>
            <a:endParaRPr lang="en-GB" dirty="0"/>
          </a:p>
          <a:p>
            <a:endParaRPr lang="en-US" dirty="0"/>
          </a:p>
        </p:txBody>
      </p:sp>
    </p:spTree>
    <p:extLst>
      <p:ext uri="{BB962C8B-B14F-4D97-AF65-F5344CB8AC3E}">
        <p14:creationId xmlns:p14="http://schemas.microsoft.com/office/powerpoint/2010/main" val="2227863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latin typeface="Verdana"/>
                <a:ea typeface="Verdana"/>
              </a:rPr>
              <a:t>Exisisting</a:t>
            </a:r>
            <a:r>
              <a:rPr lang="en-GB" dirty="0">
                <a:latin typeface="Verdana"/>
                <a:ea typeface="Verdana"/>
              </a:rPr>
              <a:t> Method and drawbacks</a:t>
            </a:r>
            <a:endParaRPr lang="en-GB" dirty="0"/>
          </a:p>
        </p:txBody>
      </p:sp>
      <p:sp>
        <p:nvSpPr>
          <p:cNvPr id="3" name="Content Placeholder 2"/>
          <p:cNvSpPr>
            <a:spLocks noGrp="1"/>
          </p:cNvSpPr>
          <p:nvPr>
            <p:ph idx="1"/>
          </p:nvPr>
        </p:nvSpPr>
        <p:spPr/>
        <p:txBody>
          <a:bodyPr vert="horz" lIns="91440" tIns="45720" rIns="91440" bIns="45720" rtlCol="0" anchor="t">
            <a:normAutofit lnSpcReduction="10000"/>
          </a:bodyPr>
          <a:lstStyle/>
          <a:p>
            <a:pPr marL="0" indent="0">
              <a:buNone/>
            </a:pPr>
            <a:r>
              <a:rPr lang="en-GB" b="1" dirty="0">
                <a:latin typeface="Calibri"/>
                <a:ea typeface="Verdana"/>
              </a:rPr>
              <a:t>1.Manual Translation:</a:t>
            </a:r>
            <a:endParaRPr lang="en-GB" dirty="0">
              <a:latin typeface="Calibri"/>
              <a:ea typeface="Verdana"/>
            </a:endParaRPr>
          </a:p>
          <a:p>
            <a:r>
              <a:rPr lang="en-GB" dirty="0">
                <a:latin typeface="Calibri"/>
                <a:ea typeface="Verdana"/>
              </a:rPr>
              <a:t>Accurate but time-consuming and expensive.</a:t>
            </a:r>
            <a:endParaRPr lang="en-GB">
              <a:latin typeface="Calibri"/>
            </a:endParaRPr>
          </a:p>
          <a:p>
            <a:pPr marL="0" indent="0">
              <a:buNone/>
            </a:pPr>
            <a:r>
              <a:rPr lang="en-GB" b="1" dirty="0">
                <a:latin typeface="Calibri"/>
                <a:ea typeface="Verdana"/>
              </a:rPr>
              <a:t>2.Online Text Translators:</a:t>
            </a:r>
            <a:endParaRPr lang="en-GB">
              <a:latin typeface="Calibri"/>
            </a:endParaRPr>
          </a:p>
          <a:p>
            <a:r>
              <a:rPr lang="en-GB" dirty="0">
                <a:latin typeface="Calibri"/>
                <a:ea typeface="Verdana"/>
              </a:rPr>
              <a:t>Translate text efficiently but lack integrated audio output.</a:t>
            </a:r>
            <a:endParaRPr lang="en-GB">
              <a:latin typeface="Calibri"/>
            </a:endParaRPr>
          </a:p>
          <a:p>
            <a:pPr marL="0" indent="0">
              <a:buNone/>
            </a:pPr>
            <a:r>
              <a:rPr lang="en-GB" b="1" dirty="0">
                <a:latin typeface="Calibri"/>
                <a:ea typeface="Verdana"/>
              </a:rPr>
              <a:t>3.Text-to-Speech (TTS) Software:</a:t>
            </a:r>
            <a:endParaRPr lang="en-GB">
              <a:latin typeface="Calibri"/>
            </a:endParaRPr>
          </a:p>
          <a:p>
            <a:r>
              <a:rPr lang="en-GB" dirty="0">
                <a:latin typeface="Calibri"/>
                <a:ea typeface="Verdana"/>
              </a:rPr>
              <a:t>Limited support for diverse accents and real-time processing.</a:t>
            </a:r>
            <a:endParaRPr lang="en-GB">
              <a:latin typeface="Calibri"/>
            </a:endParaRPr>
          </a:p>
          <a:p>
            <a:pPr marL="0" indent="0">
              <a:buNone/>
            </a:pPr>
            <a:r>
              <a:rPr lang="en-GB" b="1" dirty="0">
                <a:latin typeface="Calibri"/>
                <a:ea typeface="Verdana"/>
              </a:rPr>
              <a:t>4.API-Dependent Solutions:</a:t>
            </a:r>
            <a:endParaRPr lang="en-GB">
              <a:latin typeface="Calibri"/>
            </a:endParaRPr>
          </a:p>
          <a:p>
            <a:r>
              <a:rPr lang="en-GB" dirty="0">
                <a:latin typeface="Calibri"/>
                <a:ea typeface="Verdana"/>
              </a:rPr>
              <a:t>Require separate configurations for speech, translation, and synthesis, leading to latency.</a:t>
            </a:r>
            <a:endParaRPr lang="en-GB">
              <a:latin typeface="Calibri"/>
            </a:endParaRPr>
          </a:p>
          <a:p>
            <a:pPr marL="0" indent="0">
              <a:buNone/>
            </a:pPr>
            <a:r>
              <a:rPr lang="en-GB" b="1" dirty="0">
                <a:latin typeface="Calibri"/>
                <a:ea typeface="Verdana"/>
              </a:rPr>
              <a:t>5.Mobile Applications:</a:t>
            </a:r>
            <a:endParaRPr lang="en-GB">
              <a:latin typeface="Calibri"/>
            </a:endParaRPr>
          </a:p>
          <a:p>
            <a:r>
              <a:rPr lang="en-GB" dirty="0">
                <a:latin typeface="Calibri"/>
                <a:ea typeface="Verdana"/>
              </a:rPr>
              <a:t>Apps like Google Translate offer basic speech output but lack real-time accent customization.</a:t>
            </a:r>
            <a:endParaRPr lang="en-GB">
              <a:latin typeface="Calibri"/>
            </a:endParaRPr>
          </a:p>
          <a:p>
            <a:endParaRPr lang="en-GB" dirty="0">
              <a:latin typeface="Calibri"/>
              <a:ea typeface="Verdana"/>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2C6E-9941-B64C-9EBF-0F08FB246CE6}"/>
              </a:ext>
            </a:extLst>
          </p:cNvPr>
          <p:cNvSpPr>
            <a:spLocks noGrp="1"/>
          </p:cNvSpPr>
          <p:nvPr>
            <p:ph type="title"/>
          </p:nvPr>
        </p:nvSpPr>
        <p:spPr/>
        <p:txBody>
          <a:bodyPr/>
          <a:lstStyle/>
          <a:p>
            <a:r>
              <a:rPr lang="en-US" dirty="0">
                <a:latin typeface="Verdana"/>
                <a:ea typeface="Verdana"/>
              </a:rPr>
              <a:t>Proposed Method</a:t>
            </a:r>
            <a:endParaRPr lang="en-US" dirty="0"/>
          </a:p>
        </p:txBody>
      </p:sp>
      <p:sp>
        <p:nvSpPr>
          <p:cNvPr id="3" name="Content Placeholder 2">
            <a:extLst>
              <a:ext uri="{FF2B5EF4-FFF2-40B4-BE49-F238E27FC236}">
                <a16:creationId xmlns:a16="http://schemas.microsoft.com/office/drawing/2014/main" id="{6648E0FE-D4C8-F40F-B7AB-63BF85FACDD9}"/>
              </a:ext>
            </a:extLst>
          </p:cNvPr>
          <p:cNvSpPr>
            <a:spLocks noGrp="1"/>
          </p:cNvSpPr>
          <p:nvPr>
            <p:ph idx="1"/>
          </p:nvPr>
        </p:nvSpPr>
        <p:spPr>
          <a:xfrm>
            <a:off x="467743" y="1358661"/>
            <a:ext cx="10668000" cy="4952997"/>
          </a:xfrm>
        </p:spPr>
        <p:txBody>
          <a:bodyPr vert="horz" lIns="91440" tIns="45720" rIns="91440" bIns="45720" rtlCol="0" anchor="t">
            <a:normAutofit/>
          </a:bodyPr>
          <a:lstStyle/>
          <a:p>
            <a:pPr marL="0" indent="0">
              <a:buNone/>
            </a:pPr>
            <a:r>
              <a:rPr lang="en-US" sz="2800" b="1" dirty="0">
                <a:latin typeface="Calibri"/>
                <a:ea typeface="Verdana"/>
              </a:rPr>
              <a:t>1.Speech-to-Text Conversion:</a:t>
            </a:r>
            <a:endParaRPr lang="en-US" sz="2800">
              <a:latin typeface="Calibri"/>
            </a:endParaRPr>
          </a:p>
          <a:p>
            <a:pPr>
              <a:buFont typeface="Arial"/>
              <a:buChar char="•"/>
            </a:pPr>
            <a:r>
              <a:rPr lang="en-US" sz="2800" dirty="0">
                <a:latin typeface="Calibri"/>
                <a:ea typeface="Verdana"/>
              </a:rPr>
              <a:t>Capture user speech in real-time using the </a:t>
            </a:r>
            <a:r>
              <a:rPr lang="en-US" sz="2800" b="1" dirty="0">
                <a:latin typeface="Calibri"/>
                <a:ea typeface="Verdana"/>
              </a:rPr>
              <a:t>Web Speech API</a:t>
            </a:r>
            <a:r>
              <a:rPr lang="en-US" sz="2800" dirty="0">
                <a:latin typeface="Calibri"/>
                <a:ea typeface="Verdana"/>
              </a:rPr>
              <a:t>.</a:t>
            </a:r>
          </a:p>
          <a:p>
            <a:pPr marL="0" indent="0">
              <a:buNone/>
            </a:pPr>
            <a:r>
              <a:rPr lang="en-US" sz="2800" b="1" dirty="0">
                <a:latin typeface="Calibri"/>
                <a:ea typeface="Verdana"/>
              </a:rPr>
              <a:t>2.Language Translation:</a:t>
            </a:r>
          </a:p>
          <a:p>
            <a:pPr>
              <a:buFont typeface="Arial"/>
              <a:buChar char="•"/>
            </a:pPr>
            <a:r>
              <a:rPr lang="en-US" sz="2800" dirty="0">
                <a:latin typeface="Calibri"/>
                <a:ea typeface="Verdana"/>
              </a:rPr>
              <a:t>Utilize the </a:t>
            </a:r>
            <a:r>
              <a:rPr lang="en-US" sz="2800" b="1" dirty="0">
                <a:latin typeface="Calibri"/>
                <a:ea typeface="Verdana"/>
              </a:rPr>
              <a:t>Google Translate API</a:t>
            </a:r>
            <a:r>
              <a:rPr lang="en-US" sz="2800" dirty="0">
                <a:latin typeface="Calibri"/>
                <a:ea typeface="Verdana"/>
              </a:rPr>
              <a:t> for efficient text translation between source and target languages.</a:t>
            </a:r>
          </a:p>
          <a:p>
            <a:pPr marL="0" indent="0">
              <a:buNone/>
            </a:pPr>
            <a:r>
              <a:rPr lang="en-US" sz="2800" b="1" dirty="0">
                <a:latin typeface="Calibri"/>
                <a:ea typeface="Verdana"/>
              </a:rPr>
              <a:t>3.Accent-Specific Text-to-Speech (TTS):</a:t>
            </a:r>
            <a:endParaRPr lang="en-US" sz="2800">
              <a:latin typeface="Calibri"/>
            </a:endParaRPr>
          </a:p>
          <a:p>
            <a:pPr>
              <a:buFont typeface="Arial"/>
              <a:buChar char="•"/>
            </a:pPr>
            <a:r>
              <a:rPr lang="en-US" sz="2800" dirty="0">
                <a:latin typeface="Calibri"/>
                <a:ea typeface="Verdana"/>
              </a:rPr>
              <a:t>Generate audio output with </a:t>
            </a:r>
            <a:r>
              <a:rPr lang="en-US" sz="2800" b="1" err="1">
                <a:latin typeface="Calibri"/>
                <a:ea typeface="Verdana"/>
              </a:rPr>
              <a:t>gTTS</a:t>
            </a:r>
            <a:r>
              <a:rPr lang="en-US" sz="2800" dirty="0">
                <a:latin typeface="Calibri"/>
                <a:ea typeface="Verdana"/>
              </a:rPr>
              <a:t> (Google Text-to-Speech) using accents tailored through the </a:t>
            </a:r>
            <a:r>
              <a:rPr lang="en-US" sz="2800" b="1" dirty="0">
                <a:latin typeface="Calibri"/>
                <a:ea typeface="Verdana"/>
              </a:rPr>
              <a:t>Top-Level Domain (TLD)</a:t>
            </a:r>
            <a:r>
              <a:rPr lang="en-US" sz="2800" dirty="0">
                <a:latin typeface="Calibri"/>
                <a:ea typeface="Verdana"/>
              </a:rPr>
              <a:t> parameter.</a:t>
            </a:r>
          </a:p>
          <a:p>
            <a:pPr marL="0" indent="0">
              <a:buNone/>
            </a:pPr>
            <a:endParaRPr lang="en-US" b="1" dirty="0">
              <a:latin typeface="Calibri"/>
            </a:endParaRPr>
          </a:p>
          <a:p>
            <a:pPr>
              <a:buNone/>
            </a:pPr>
            <a:endParaRPr lang="en-US" dirty="0">
              <a:latin typeface="Verdana"/>
              <a:ea typeface="Verdana"/>
            </a:endParaRPr>
          </a:p>
        </p:txBody>
      </p:sp>
    </p:spTree>
    <p:extLst>
      <p:ext uri="{BB962C8B-B14F-4D97-AF65-F5344CB8AC3E}">
        <p14:creationId xmlns:p14="http://schemas.microsoft.com/office/powerpoint/2010/main" val="2400951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1E7F-3D95-F681-E1CF-E2AFB2295F94}"/>
              </a:ext>
            </a:extLst>
          </p:cNvPr>
          <p:cNvSpPr>
            <a:spLocks noGrp="1"/>
          </p:cNvSpPr>
          <p:nvPr>
            <p:ph type="title"/>
          </p:nvPr>
        </p:nvSpPr>
        <p:spPr/>
        <p:txBody>
          <a:bodyPr/>
          <a:lstStyle/>
          <a:p>
            <a:r>
              <a:rPr lang="en-US" dirty="0"/>
              <a:t>Proposed Method</a:t>
            </a:r>
          </a:p>
        </p:txBody>
      </p:sp>
      <p:sp>
        <p:nvSpPr>
          <p:cNvPr id="3" name="Content Placeholder 2">
            <a:extLst>
              <a:ext uri="{FF2B5EF4-FFF2-40B4-BE49-F238E27FC236}">
                <a16:creationId xmlns:a16="http://schemas.microsoft.com/office/drawing/2014/main" id="{AA51AFCE-2046-CE59-EAE0-A9DBB77D3150}"/>
              </a:ext>
            </a:extLst>
          </p:cNvPr>
          <p:cNvSpPr>
            <a:spLocks noGrp="1"/>
          </p:cNvSpPr>
          <p:nvPr>
            <p:ph idx="1"/>
          </p:nvPr>
        </p:nvSpPr>
        <p:spPr>
          <a:xfrm>
            <a:off x="597140" y="1631831"/>
            <a:ext cx="10668000" cy="4952997"/>
          </a:xfrm>
        </p:spPr>
        <p:txBody>
          <a:bodyPr vert="horz" lIns="91440" tIns="45720" rIns="91440" bIns="45720" rtlCol="0" anchor="t">
            <a:normAutofit/>
          </a:bodyPr>
          <a:lstStyle/>
          <a:p>
            <a:r>
              <a:rPr lang="en-US" sz="2800" b="1" dirty="0">
                <a:latin typeface="Calibri"/>
                <a:ea typeface="Calibri"/>
                <a:cs typeface="Calibri"/>
              </a:rPr>
              <a:t>4.Dynamic User Interface:</a:t>
            </a:r>
            <a:endParaRPr lang="en-US" sz="2800" dirty="0">
              <a:latin typeface="Calibri"/>
              <a:ea typeface="Calibri"/>
              <a:cs typeface="Calibri"/>
            </a:endParaRPr>
          </a:p>
          <a:p>
            <a:pPr>
              <a:buFont typeface="Arial,Sans-Serif" pitchFamily="34" charset="0"/>
            </a:pPr>
            <a:r>
              <a:rPr lang="en-US" sz="2800" dirty="0">
                <a:latin typeface="Calibri"/>
                <a:ea typeface="Calibri"/>
                <a:cs typeface="Calibri"/>
              </a:rPr>
              <a:t>Provide an intuitive and responsive interface for language, accent selection, and playback of translated audio.</a:t>
            </a:r>
          </a:p>
          <a:p>
            <a:r>
              <a:rPr lang="en-US" sz="2800" b="1" dirty="0">
                <a:latin typeface="Calibri"/>
                <a:ea typeface="Calibri"/>
                <a:cs typeface="Calibri"/>
              </a:rPr>
              <a:t>5.Efficient File Handling:</a:t>
            </a:r>
            <a:endParaRPr lang="en-US" sz="2800" dirty="0">
              <a:latin typeface="Calibri"/>
              <a:ea typeface="Calibri"/>
              <a:cs typeface="Calibri"/>
            </a:endParaRPr>
          </a:p>
          <a:p>
            <a:pPr>
              <a:buFont typeface="Arial,Sans-Serif" pitchFamily="34" charset="0"/>
            </a:pPr>
            <a:r>
              <a:rPr lang="en-US" sz="2800" dirty="0">
                <a:latin typeface="Calibri"/>
                <a:ea typeface="Calibri"/>
                <a:cs typeface="Calibri"/>
              </a:rPr>
              <a:t>Store temporary audio files dynamically with </a:t>
            </a:r>
            <a:r>
              <a:rPr lang="en-US" sz="2800" b="1" dirty="0">
                <a:latin typeface="Calibri"/>
                <a:ea typeface="Calibri"/>
                <a:cs typeface="Calibri"/>
              </a:rPr>
              <a:t>UUID-based unique naming</a:t>
            </a:r>
            <a:r>
              <a:rPr lang="en-US" sz="2800" dirty="0">
                <a:latin typeface="Calibri"/>
                <a:ea typeface="Calibri"/>
                <a:cs typeface="Calibri"/>
              </a:rPr>
              <a:t> for real-time audio playback.</a:t>
            </a:r>
          </a:p>
          <a:p>
            <a:endParaRPr lang="en-US" dirty="0"/>
          </a:p>
        </p:txBody>
      </p:sp>
    </p:spTree>
    <p:extLst>
      <p:ext uri="{BB962C8B-B14F-4D97-AF65-F5344CB8AC3E}">
        <p14:creationId xmlns:p14="http://schemas.microsoft.com/office/powerpoint/2010/main" val="2516671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8CB7-19E4-231B-CBCB-015C791D90B5}"/>
              </a:ext>
            </a:extLst>
          </p:cNvPr>
          <p:cNvSpPr>
            <a:spLocks noGrp="1"/>
          </p:cNvSpPr>
          <p:nvPr>
            <p:ph type="title"/>
          </p:nvPr>
        </p:nvSpPr>
        <p:spPr/>
        <p:txBody>
          <a:bodyPr/>
          <a:lstStyle/>
          <a:p>
            <a:r>
              <a:rPr lang="en-US" dirty="0">
                <a:latin typeface="Verdana"/>
                <a:ea typeface="Verdana"/>
              </a:rPr>
              <a:t>Project Overview</a:t>
            </a:r>
            <a:endParaRPr lang="en-US" dirty="0"/>
          </a:p>
        </p:txBody>
      </p:sp>
      <p:sp>
        <p:nvSpPr>
          <p:cNvPr id="3" name="Content Placeholder 2">
            <a:extLst>
              <a:ext uri="{FF2B5EF4-FFF2-40B4-BE49-F238E27FC236}">
                <a16:creationId xmlns:a16="http://schemas.microsoft.com/office/drawing/2014/main" id="{FACB8E8D-BDEB-E6E2-896A-DC5FC371C710}"/>
              </a:ext>
            </a:extLst>
          </p:cNvPr>
          <p:cNvSpPr>
            <a:spLocks noGrp="1"/>
          </p:cNvSpPr>
          <p:nvPr>
            <p:ph idx="1"/>
          </p:nvPr>
        </p:nvSpPr>
        <p:spPr/>
        <p:txBody>
          <a:bodyPr vert="horz" lIns="91440" tIns="45720" rIns="91440" bIns="45720" rtlCol="0" anchor="t">
            <a:normAutofit/>
          </a:bodyPr>
          <a:lstStyle/>
          <a:p>
            <a:pPr>
              <a:buNone/>
            </a:pPr>
            <a:endParaRPr lang="en-GB" sz="3200" dirty="0">
              <a:latin typeface="Arial"/>
              <a:ea typeface="Verdana"/>
              <a:cs typeface="Arial"/>
            </a:endParaRPr>
          </a:p>
          <a:p>
            <a:pPr>
              <a:buNone/>
            </a:pPr>
            <a:r>
              <a:rPr lang="en-GB" sz="3200" dirty="0">
                <a:latin typeface="Arial"/>
                <a:ea typeface="Verdana"/>
                <a:cs typeface="Arial"/>
              </a:rPr>
              <a:t>•</a:t>
            </a:r>
            <a:r>
              <a:rPr lang="en-GB" sz="3200" dirty="0">
                <a:latin typeface="Calibri"/>
                <a:ea typeface="Calibri"/>
                <a:cs typeface="Calibri"/>
              </a:rPr>
              <a:t> Flask-based web application.</a:t>
            </a:r>
            <a:endParaRPr lang="en-US" sz="3200">
              <a:latin typeface="Calibri"/>
              <a:ea typeface="Calibri"/>
              <a:cs typeface="Calibri"/>
            </a:endParaRPr>
          </a:p>
          <a:p>
            <a:pPr>
              <a:buNone/>
            </a:pPr>
            <a:r>
              <a:rPr lang="en-GB" sz="3200" dirty="0">
                <a:latin typeface="Arial"/>
                <a:ea typeface="Verdana"/>
                <a:cs typeface="Arial"/>
              </a:rPr>
              <a:t>•</a:t>
            </a:r>
            <a:r>
              <a:rPr lang="en-GB" sz="3200" dirty="0">
                <a:latin typeface="Calibri"/>
                <a:ea typeface="Calibri"/>
                <a:cs typeface="Calibri"/>
              </a:rPr>
              <a:t> Provides text translation using Google Translate API.</a:t>
            </a:r>
            <a:endParaRPr lang="en-US" sz="3200">
              <a:latin typeface="Calibri"/>
              <a:ea typeface="Calibri"/>
              <a:cs typeface="Calibri"/>
            </a:endParaRPr>
          </a:p>
          <a:p>
            <a:pPr>
              <a:buNone/>
            </a:pPr>
            <a:r>
              <a:rPr lang="en-GB" sz="3200" dirty="0">
                <a:latin typeface="Arial"/>
                <a:ea typeface="Verdana"/>
                <a:cs typeface="Arial"/>
              </a:rPr>
              <a:t>•</a:t>
            </a:r>
            <a:r>
              <a:rPr lang="en-GB" sz="3200" dirty="0">
                <a:latin typeface="Calibri"/>
                <a:ea typeface="Calibri"/>
                <a:cs typeface="Calibri"/>
              </a:rPr>
              <a:t> Converts text to speech using </a:t>
            </a:r>
            <a:r>
              <a:rPr lang="en-GB" sz="3200" dirty="0" err="1">
                <a:latin typeface="Calibri"/>
                <a:ea typeface="Calibri"/>
                <a:cs typeface="Calibri"/>
              </a:rPr>
              <a:t>gTTS</a:t>
            </a:r>
            <a:r>
              <a:rPr lang="en-GB" sz="3200" dirty="0">
                <a:latin typeface="Calibri"/>
                <a:ea typeface="Calibri"/>
                <a:cs typeface="Calibri"/>
              </a:rPr>
              <a:t>.</a:t>
            </a:r>
            <a:endParaRPr lang="en-US" sz="3200">
              <a:latin typeface="Calibri"/>
              <a:ea typeface="Calibri"/>
              <a:cs typeface="Calibri"/>
            </a:endParaRPr>
          </a:p>
          <a:p>
            <a:pPr>
              <a:buNone/>
            </a:pPr>
            <a:r>
              <a:rPr lang="en-GB" sz="3200" dirty="0">
                <a:latin typeface="Arial"/>
                <a:ea typeface="Verdana"/>
                <a:cs typeface="Arial"/>
              </a:rPr>
              <a:t>•</a:t>
            </a:r>
            <a:r>
              <a:rPr lang="en-GB" sz="3200" dirty="0">
                <a:latin typeface="Calibri"/>
                <a:ea typeface="Calibri"/>
                <a:cs typeface="Calibri"/>
              </a:rPr>
              <a:t> Supports multilingual and accent-specific audio output.</a:t>
            </a:r>
            <a:endParaRPr lang="en-US" sz="3200">
              <a:latin typeface="Calibri"/>
              <a:ea typeface="Calibri"/>
              <a:cs typeface="Calibri"/>
            </a:endParaRPr>
          </a:p>
          <a:p>
            <a:pPr>
              <a:buNone/>
            </a:pPr>
            <a:r>
              <a:rPr lang="en-GB" sz="3200" dirty="0">
                <a:latin typeface="Arial"/>
                <a:ea typeface="Verdana"/>
                <a:cs typeface="Arial"/>
              </a:rPr>
              <a:t>•</a:t>
            </a:r>
            <a:r>
              <a:rPr lang="en-GB" sz="3200" dirty="0">
                <a:latin typeface="Calibri"/>
                <a:ea typeface="Calibri"/>
                <a:cs typeface="Calibri"/>
              </a:rPr>
              <a:t> Handles user interactions via JSON-based API.</a:t>
            </a:r>
            <a:endParaRPr lang="en-US" sz="3200">
              <a:latin typeface="Calibri"/>
              <a:ea typeface="Calibri"/>
              <a:cs typeface="Calibri"/>
            </a:endParaRPr>
          </a:p>
          <a:p>
            <a:pPr marL="0" indent="0">
              <a:buNone/>
            </a:pPr>
            <a:endParaRPr lang="en-GB" dirty="0"/>
          </a:p>
        </p:txBody>
      </p:sp>
    </p:spTree>
    <p:extLst>
      <p:ext uri="{BB962C8B-B14F-4D97-AF65-F5344CB8AC3E}">
        <p14:creationId xmlns:p14="http://schemas.microsoft.com/office/powerpoint/2010/main" val="1472991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Workflow</a:t>
            </a:r>
            <a:endParaRPr lang="en-GB" dirty="0"/>
          </a:p>
        </p:txBody>
      </p:sp>
      <p:pic>
        <p:nvPicPr>
          <p:cNvPr id="4" name="Content Placeholder 3" descr="A diagram of a process&#10;&#10;Description automatically generated">
            <a:extLst>
              <a:ext uri="{FF2B5EF4-FFF2-40B4-BE49-F238E27FC236}">
                <a16:creationId xmlns:a16="http://schemas.microsoft.com/office/drawing/2014/main" id="{0348B24C-D604-28F1-5457-2DE0D9A689CB}"/>
              </a:ext>
            </a:extLst>
          </p:cNvPr>
          <p:cNvPicPr>
            <a:picLocks noGrp="1" noChangeAspect="1"/>
          </p:cNvPicPr>
          <p:nvPr>
            <p:ph idx="1"/>
          </p:nvPr>
        </p:nvPicPr>
        <p:blipFill>
          <a:blip r:embed="rId2"/>
          <a:stretch>
            <a:fillRect/>
          </a:stretch>
        </p:blipFill>
        <p:spPr>
          <a:xfrm>
            <a:off x="7339849" y="1027981"/>
            <a:ext cx="3997449" cy="5341188"/>
          </a:xfrm>
        </p:spPr>
      </p:pic>
      <p:sp>
        <p:nvSpPr>
          <p:cNvPr id="6" name="TextBox 5">
            <a:extLst>
              <a:ext uri="{FF2B5EF4-FFF2-40B4-BE49-F238E27FC236}">
                <a16:creationId xmlns:a16="http://schemas.microsoft.com/office/drawing/2014/main" id="{68A90389-18B8-7A2A-6885-B4C583BFA6EE}"/>
              </a:ext>
            </a:extLst>
          </p:cNvPr>
          <p:cNvSpPr txBox="1"/>
          <p:nvPr/>
        </p:nvSpPr>
        <p:spPr>
          <a:xfrm>
            <a:off x="813758" y="1022231"/>
            <a:ext cx="6071559"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t>Summary of Steps</a:t>
            </a:r>
            <a:r>
              <a:rPr lang="en-US" sz="2400" u="sng" dirty="0"/>
              <a:t>:</a:t>
            </a:r>
            <a:endParaRPr lang="en-US" sz="2400" b="1" u="sng" dirty="0"/>
          </a:p>
          <a:p>
            <a:r>
              <a:rPr lang="en-US" sz="2800" dirty="0">
                <a:latin typeface="Calibri"/>
                <a:ea typeface="+mn-lt"/>
                <a:cs typeface="+mn-lt"/>
              </a:rPr>
              <a:t>1.Input received (speech or text).</a:t>
            </a:r>
            <a:endParaRPr lang="en-US" sz="2800">
              <a:latin typeface="Calibri"/>
              <a:ea typeface="Calibri"/>
              <a:cs typeface="Calibri"/>
            </a:endParaRPr>
          </a:p>
          <a:p>
            <a:r>
              <a:rPr lang="en-US" sz="2800" dirty="0">
                <a:latin typeface="Calibri"/>
                <a:ea typeface="+mn-lt"/>
                <a:cs typeface="+mn-lt"/>
              </a:rPr>
              <a:t>2.Process input to extract text.</a:t>
            </a:r>
            <a:endParaRPr lang="en-US" sz="2800">
              <a:latin typeface="Calibri"/>
              <a:ea typeface="Calibri"/>
              <a:cs typeface="Calibri"/>
            </a:endParaRPr>
          </a:p>
          <a:p>
            <a:r>
              <a:rPr lang="en-US" sz="2800" dirty="0">
                <a:latin typeface="Calibri"/>
                <a:ea typeface="+mn-lt"/>
                <a:cs typeface="+mn-lt"/>
              </a:rPr>
              <a:t>3.Check for valid input text.</a:t>
            </a:r>
            <a:endParaRPr lang="en-US" sz="2800">
              <a:latin typeface="Calibri"/>
              <a:ea typeface="Calibri"/>
              <a:cs typeface="Calibri"/>
            </a:endParaRPr>
          </a:p>
          <a:p>
            <a:r>
              <a:rPr lang="en-US" sz="2800" dirty="0">
                <a:latin typeface="Calibri"/>
                <a:ea typeface="+mn-lt"/>
                <a:cs typeface="+mn-lt"/>
              </a:rPr>
              <a:t>4.Translate text using Google Translate API.</a:t>
            </a:r>
            <a:endParaRPr lang="en-US" sz="2800">
              <a:latin typeface="Calibri"/>
              <a:ea typeface="Calibri"/>
              <a:cs typeface="Calibri"/>
            </a:endParaRPr>
          </a:p>
          <a:p>
            <a:r>
              <a:rPr lang="en-US" sz="2800" dirty="0">
                <a:latin typeface="Calibri"/>
                <a:ea typeface="+mn-lt"/>
                <a:cs typeface="+mn-lt"/>
              </a:rPr>
              <a:t>5.Convert translated text to speech using </a:t>
            </a:r>
            <a:r>
              <a:rPr lang="en-US" sz="2800" err="1">
                <a:latin typeface="Calibri"/>
                <a:ea typeface="+mn-lt"/>
                <a:cs typeface="+mn-lt"/>
              </a:rPr>
              <a:t>gTTS</a:t>
            </a:r>
            <a:r>
              <a:rPr lang="en-US" sz="2800" dirty="0">
                <a:latin typeface="Calibri"/>
                <a:ea typeface="+mn-lt"/>
                <a:cs typeface="+mn-lt"/>
              </a:rPr>
              <a:t>.</a:t>
            </a:r>
            <a:endParaRPr lang="en-US" sz="2800">
              <a:latin typeface="Calibri"/>
              <a:ea typeface="Calibri"/>
              <a:cs typeface="Calibri"/>
            </a:endParaRPr>
          </a:p>
          <a:p>
            <a:r>
              <a:rPr lang="en-US" sz="2800" dirty="0">
                <a:latin typeface="Calibri"/>
                <a:ea typeface="+mn-lt"/>
                <a:cs typeface="+mn-lt"/>
              </a:rPr>
              <a:t>6.Save and deliver audio file for playback.</a:t>
            </a:r>
            <a:endParaRPr lang="en-US" sz="2800">
              <a:latin typeface="Calibri"/>
              <a:ea typeface="Calibri"/>
              <a:cs typeface="Calibri"/>
            </a:endParaRPr>
          </a:p>
          <a:p>
            <a:r>
              <a:rPr lang="en-US" sz="2800" dirty="0">
                <a:latin typeface="Calibri"/>
                <a:ea typeface="+mn-lt"/>
                <a:cs typeface="+mn-lt"/>
              </a:rPr>
              <a:t>7.Handle errors if no valid input is provided.</a:t>
            </a:r>
            <a:endParaRPr lang="en-US" sz="2800">
              <a:latin typeface="Calibri"/>
              <a:ea typeface="Calibri"/>
              <a:cs typeface="Calibri"/>
            </a:endParaRPr>
          </a:p>
          <a:p>
            <a:pPr marL="285750" indent="-285750">
              <a:buFont typeface="Arial"/>
              <a:buChar char="•"/>
            </a:pPr>
            <a:endParaRPr lang="en-US" b="1"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Workflow</a:t>
            </a:r>
            <a:endParaRPr lang="en-GB" dirty="0"/>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r>
              <a:rPr lang="en-GB" sz="2000" b="1" dirty="0">
                <a:latin typeface="Calibri"/>
                <a:ea typeface="Verdana"/>
              </a:rPr>
              <a:t>1.Start &amp; Receive Request:</a:t>
            </a:r>
          </a:p>
          <a:p>
            <a:pPr>
              <a:buFont typeface="Arial"/>
              <a:buChar char="•"/>
            </a:pPr>
            <a:r>
              <a:rPr lang="en-GB" sz="2000" dirty="0">
                <a:latin typeface="Calibri"/>
                <a:ea typeface="Verdana"/>
              </a:rPr>
              <a:t>Accept user input (speech or text).</a:t>
            </a:r>
            <a:endParaRPr lang="en-GB" sz="2000">
              <a:latin typeface="Calibri"/>
            </a:endParaRPr>
          </a:p>
          <a:p>
            <a:pPr marL="0" indent="0">
              <a:buNone/>
            </a:pPr>
            <a:r>
              <a:rPr lang="en-GB" sz="2000" b="1" dirty="0">
                <a:latin typeface="Calibri"/>
                <a:ea typeface="Verdana"/>
              </a:rPr>
              <a:t>2.Data Extraction:</a:t>
            </a:r>
            <a:endParaRPr lang="en-GB" sz="2000">
              <a:latin typeface="Calibri"/>
            </a:endParaRPr>
          </a:p>
          <a:p>
            <a:pPr>
              <a:buFont typeface="Arial"/>
              <a:buChar char="•"/>
            </a:pPr>
            <a:r>
              <a:rPr lang="en-GB" sz="2000" dirty="0">
                <a:latin typeface="Calibri"/>
                <a:ea typeface="Verdana"/>
              </a:rPr>
              <a:t>Extract and validate input text from speech using </a:t>
            </a:r>
            <a:r>
              <a:rPr lang="en-GB" sz="2000" b="1" dirty="0">
                <a:latin typeface="Calibri"/>
                <a:ea typeface="Verdana"/>
              </a:rPr>
              <a:t>Web Speech API</a:t>
            </a:r>
            <a:r>
              <a:rPr lang="en-GB" sz="2000" dirty="0">
                <a:latin typeface="Calibri"/>
                <a:ea typeface="Verdana"/>
              </a:rPr>
              <a:t>.</a:t>
            </a:r>
            <a:endParaRPr lang="en-GB" sz="2000">
              <a:latin typeface="Calibri"/>
            </a:endParaRPr>
          </a:p>
          <a:p>
            <a:pPr marL="0" indent="0">
              <a:buNone/>
            </a:pPr>
            <a:r>
              <a:rPr lang="en-GB" sz="2000" b="1" dirty="0">
                <a:latin typeface="Calibri"/>
                <a:ea typeface="Verdana"/>
              </a:rPr>
              <a:t>3.Input Validation:</a:t>
            </a:r>
            <a:endParaRPr lang="en-GB" sz="2000">
              <a:latin typeface="Calibri"/>
            </a:endParaRPr>
          </a:p>
          <a:p>
            <a:pPr>
              <a:buFont typeface="Arial"/>
              <a:buChar char="•"/>
            </a:pPr>
            <a:r>
              <a:rPr lang="en-GB" sz="2000" b="1" dirty="0">
                <a:latin typeface="Calibri"/>
                <a:ea typeface="Verdana"/>
              </a:rPr>
              <a:t>If Text is Provided:</a:t>
            </a:r>
            <a:endParaRPr lang="en-GB" sz="2000">
              <a:latin typeface="Calibri"/>
            </a:endParaRPr>
          </a:p>
          <a:p>
            <a:pPr lvl="1">
              <a:buFont typeface="Arial"/>
              <a:buChar char="–"/>
            </a:pPr>
            <a:r>
              <a:rPr lang="en-GB" sz="1800" b="1" dirty="0">
                <a:latin typeface="Calibri"/>
                <a:ea typeface="Verdana"/>
              </a:rPr>
              <a:t>Translate Text:</a:t>
            </a:r>
            <a:r>
              <a:rPr lang="en-GB" sz="1800" dirty="0">
                <a:latin typeface="Calibri"/>
                <a:ea typeface="Verdana"/>
              </a:rPr>
              <a:t> Use </a:t>
            </a:r>
            <a:r>
              <a:rPr lang="en-GB" sz="1800" b="1" dirty="0">
                <a:latin typeface="Calibri"/>
                <a:ea typeface="Verdana"/>
              </a:rPr>
              <a:t>Google Translate API</a:t>
            </a:r>
            <a:r>
              <a:rPr lang="en-GB" sz="1800" dirty="0">
                <a:latin typeface="Calibri"/>
                <a:ea typeface="Verdana"/>
              </a:rPr>
              <a:t> for real-time translation.</a:t>
            </a:r>
            <a:endParaRPr lang="en-GB" sz="1800">
              <a:latin typeface="Calibri"/>
            </a:endParaRPr>
          </a:p>
          <a:p>
            <a:pPr lvl="1">
              <a:buFont typeface="Arial"/>
              <a:buChar char="–"/>
            </a:pPr>
            <a:r>
              <a:rPr lang="en-GB" sz="1800" b="1" dirty="0">
                <a:latin typeface="Calibri"/>
                <a:ea typeface="Verdana"/>
              </a:rPr>
              <a:t>Convert to Speech:</a:t>
            </a:r>
            <a:r>
              <a:rPr lang="en-GB" sz="1800" dirty="0">
                <a:latin typeface="Calibri"/>
                <a:ea typeface="Verdana"/>
              </a:rPr>
              <a:t> Generate speech using </a:t>
            </a:r>
            <a:r>
              <a:rPr lang="en-GB" sz="1800" b="1" err="1">
                <a:latin typeface="Calibri"/>
                <a:ea typeface="Verdana"/>
              </a:rPr>
              <a:t>gTTS</a:t>
            </a:r>
            <a:r>
              <a:rPr lang="en-GB" sz="1800" dirty="0">
                <a:latin typeface="Calibri"/>
                <a:ea typeface="Verdana"/>
              </a:rPr>
              <a:t> with selected language and accent.</a:t>
            </a:r>
            <a:endParaRPr lang="en-GB" sz="1800">
              <a:latin typeface="Calibri"/>
            </a:endParaRPr>
          </a:p>
          <a:p>
            <a:pPr lvl="1">
              <a:buFont typeface="Arial"/>
              <a:buChar char="–"/>
            </a:pPr>
            <a:r>
              <a:rPr lang="en-GB" sz="1800" b="1" dirty="0">
                <a:latin typeface="Calibri"/>
                <a:ea typeface="Verdana"/>
              </a:rPr>
              <a:t>Save Audio File:</a:t>
            </a:r>
            <a:r>
              <a:rPr lang="en-GB" sz="1800" dirty="0">
                <a:latin typeface="Calibri"/>
                <a:ea typeface="Verdana"/>
              </a:rPr>
              <a:t> Temporarily store the generated audio file for playback.</a:t>
            </a:r>
            <a:endParaRPr lang="en-GB" sz="1800">
              <a:latin typeface="Calibri"/>
            </a:endParaRPr>
          </a:p>
          <a:p>
            <a:pPr>
              <a:buFont typeface="Arial"/>
              <a:buChar char="•"/>
            </a:pPr>
            <a:r>
              <a:rPr lang="en-GB" sz="2000" b="1" dirty="0">
                <a:latin typeface="Calibri"/>
                <a:ea typeface="Verdana"/>
              </a:rPr>
              <a:t>If No Text:</a:t>
            </a:r>
            <a:endParaRPr lang="en-GB" sz="2000">
              <a:latin typeface="Calibri"/>
            </a:endParaRPr>
          </a:p>
          <a:p>
            <a:pPr marL="457200" lvl="1" indent="0">
              <a:buNone/>
            </a:pPr>
            <a:r>
              <a:rPr lang="en-GB" sz="1800" dirty="0">
                <a:latin typeface="Calibri"/>
                <a:ea typeface="Verdana"/>
              </a:rPr>
              <a:t>Return an error response: "No Text Provided."</a:t>
            </a:r>
            <a:endParaRPr lang="en-GB" sz="1800">
              <a:latin typeface="Calibri"/>
            </a:endParaRPr>
          </a:p>
          <a:p>
            <a:pPr marL="457200" lvl="1" indent="0">
              <a:buNone/>
            </a:pPr>
            <a:r>
              <a:rPr lang="en-GB" b="1" dirty="0">
                <a:latin typeface="Calibri"/>
                <a:ea typeface="Verdana"/>
              </a:rPr>
              <a:t>4.Response Handling:</a:t>
            </a:r>
            <a:endParaRPr lang="en-GB">
              <a:latin typeface="Calibri"/>
            </a:endParaRPr>
          </a:p>
          <a:p>
            <a:pPr>
              <a:buFont typeface="Arial"/>
              <a:buChar char="•"/>
            </a:pPr>
            <a:r>
              <a:rPr lang="en-GB" sz="2000" dirty="0">
                <a:latin typeface="Calibri"/>
                <a:ea typeface="Verdana"/>
              </a:rPr>
              <a:t>Send success response with the translated text and audio file.</a:t>
            </a:r>
            <a:endParaRPr lang="en-GB" sz="2000">
              <a:latin typeface="Calibri"/>
            </a:endParaRPr>
          </a:p>
          <a:p>
            <a:pPr marL="0" indent="0">
              <a:buNone/>
            </a:pPr>
            <a:r>
              <a:rPr lang="en-GB" sz="2000" b="1" dirty="0">
                <a:latin typeface="Calibri"/>
                <a:ea typeface="Verdana"/>
              </a:rPr>
              <a:t>5.End Process.</a:t>
            </a:r>
            <a:endParaRPr lang="en-GB" sz="2000">
              <a:latin typeface="Calibri"/>
            </a:endParaRPr>
          </a:p>
          <a:p>
            <a:pPr>
              <a:buFont typeface="Arial"/>
              <a:buChar char="•"/>
            </a:pPr>
            <a:endParaRPr lang="en-GB" b="1" dirty="0">
              <a:latin typeface="Verdana"/>
              <a:ea typeface="Verdana"/>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a:ea typeface="Verdana"/>
              </a:rPr>
              <a:t>Features</a:t>
            </a:r>
            <a:endParaRPr lang="en-GB" dirty="0"/>
          </a:p>
        </p:txBody>
      </p:sp>
      <p:sp>
        <p:nvSpPr>
          <p:cNvPr id="3" name="Content Placeholder 2"/>
          <p:cNvSpPr>
            <a:spLocks noGrp="1"/>
          </p:cNvSpPr>
          <p:nvPr>
            <p:ph idx="1"/>
          </p:nvPr>
        </p:nvSpPr>
        <p:spPr>
          <a:xfrm>
            <a:off x="812800" y="956095"/>
            <a:ext cx="10668000" cy="4952997"/>
          </a:xfrm>
        </p:spPr>
        <p:txBody>
          <a:bodyPr vert="horz" lIns="91440" tIns="45720" rIns="91440" bIns="45720" rtlCol="0" anchor="t">
            <a:noAutofit/>
          </a:bodyPr>
          <a:lstStyle/>
          <a:p>
            <a:pPr>
              <a:buNone/>
            </a:pPr>
            <a:endParaRPr lang="en-GB" sz="3200" dirty="0">
              <a:latin typeface="Arial"/>
              <a:ea typeface="Verdana"/>
              <a:cs typeface="Arial"/>
            </a:endParaRPr>
          </a:p>
          <a:p>
            <a:pPr>
              <a:buNone/>
            </a:pPr>
            <a:r>
              <a:rPr lang="en-GB" sz="3200" dirty="0">
                <a:latin typeface="Arial"/>
                <a:ea typeface="Verdana"/>
                <a:cs typeface="Arial"/>
              </a:rPr>
              <a:t>• </a:t>
            </a:r>
            <a:r>
              <a:rPr lang="en-GB" sz="3200" dirty="0">
                <a:latin typeface="Calibri"/>
                <a:ea typeface="Calibri"/>
                <a:cs typeface="Calibri"/>
              </a:rPr>
              <a:t>Translate text between multiple languages.</a:t>
            </a:r>
            <a:endParaRPr lang="en-US" sz="3200" dirty="0">
              <a:latin typeface="Calibri"/>
              <a:ea typeface="Calibri"/>
              <a:cs typeface="Calibri"/>
            </a:endParaRPr>
          </a:p>
          <a:p>
            <a:pPr>
              <a:buNone/>
            </a:pPr>
            <a:r>
              <a:rPr lang="en-GB" sz="3200" dirty="0">
                <a:latin typeface="Arial"/>
                <a:ea typeface="Verdana"/>
                <a:cs typeface="Arial"/>
              </a:rPr>
              <a:t>• </a:t>
            </a:r>
            <a:r>
              <a:rPr lang="en-GB" sz="3200" dirty="0">
                <a:latin typeface="Calibri"/>
                <a:ea typeface="Calibri"/>
                <a:cs typeface="Calibri"/>
              </a:rPr>
              <a:t>Support for accents in Text-to-Speech conversion.</a:t>
            </a:r>
            <a:endParaRPr lang="en-GB"/>
          </a:p>
          <a:p>
            <a:pPr>
              <a:buNone/>
            </a:pPr>
            <a:r>
              <a:rPr lang="en-GB" sz="3200" dirty="0">
                <a:latin typeface="Arial"/>
                <a:ea typeface="Verdana"/>
                <a:cs typeface="Arial"/>
              </a:rPr>
              <a:t>•</a:t>
            </a:r>
            <a:r>
              <a:rPr lang="en-GB" sz="3200" dirty="0">
                <a:latin typeface="Calibri"/>
                <a:ea typeface="Calibri"/>
                <a:cs typeface="Calibri"/>
              </a:rPr>
              <a:t> Dynamic audio file generation stored in a 'static' folder.</a:t>
            </a:r>
            <a:endParaRPr lang="en-GB" dirty="0">
              <a:latin typeface="Calibri"/>
              <a:ea typeface="Calibri"/>
            </a:endParaRPr>
          </a:p>
          <a:p>
            <a:pPr>
              <a:buNone/>
            </a:pPr>
            <a:r>
              <a:rPr lang="en-GB" sz="3200" dirty="0">
                <a:latin typeface="Arial"/>
                <a:ea typeface="Verdana"/>
                <a:cs typeface="Arial"/>
              </a:rPr>
              <a:t>•</a:t>
            </a:r>
            <a:r>
              <a:rPr lang="en-GB" sz="3200" dirty="0">
                <a:latin typeface="Calibri"/>
                <a:ea typeface="Calibri"/>
                <a:cs typeface="Calibri"/>
              </a:rPr>
              <a:t> JSON responses with translated text and audio URL.</a:t>
            </a:r>
            <a:endParaRPr lang="en-GB" dirty="0">
              <a:latin typeface="Calibri"/>
              <a:ea typeface="Calibri"/>
            </a:endParaRPr>
          </a:p>
          <a:p>
            <a:pPr>
              <a:buNone/>
            </a:pPr>
            <a:r>
              <a:rPr lang="en-GB" sz="3200" dirty="0">
                <a:latin typeface="Arial"/>
                <a:ea typeface="Verdana"/>
                <a:cs typeface="Arial"/>
              </a:rPr>
              <a:t>•</a:t>
            </a:r>
            <a:r>
              <a:rPr lang="en-GB" sz="3200" dirty="0">
                <a:latin typeface="Calibri"/>
                <a:ea typeface="Calibri"/>
                <a:cs typeface="Calibri"/>
              </a:rPr>
              <a:t> Comprehensive error handling.</a:t>
            </a:r>
            <a:endParaRPr lang="en-GB"/>
          </a:p>
          <a:p>
            <a:pPr marL="0" indent="0">
              <a:buNone/>
            </a:pPr>
            <a:endParaRPr lang="en-GB" dirty="0">
              <a:latin typeface="Verdana"/>
              <a:ea typeface="Verdana"/>
            </a:endParaRP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17</TotalTime>
  <Words>57</Words>
  <Application>Microsoft Office PowerPoint</Application>
  <PresentationFormat>Widescreen</PresentationFormat>
  <Paragraphs>24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Bioinformatics</vt:lpstr>
      <vt:lpstr>PROJECT TITLE:  REAL TIME ACCENT TRANSLATION</vt:lpstr>
      <vt:lpstr>Problem Statement</vt:lpstr>
      <vt:lpstr>Exisisting Method and drawbacks</vt:lpstr>
      <vt:lpstr>Proposed Method</vt:lpstr>
      <vt:lpstr>Proposed Method</vt:lpstr>
      <vt:lpstr>Project Overview</vt:lpstr>
      <vt:lpstr>Workflow</vt:lpstr>
      <vt:lpstr>Workflow</vt:lpstr>
      <vt:lpstr>Features</vt:lpstr>
      <vt:lpstr>Technology stack</vt:lpstr>
      <vt:lpstr>Code Highlights</vt:lpstr>
      <vt:lpstr>Code Highlights</vt:lpstr>
      <vt:lpstr>Error Handling</vt:lpstr>
      <vt:lpstr>Error Handling</vt:lpstr>
      <vt:lpstr>Advantages </vt:lpstr>
      <vt:lpstr>Results</vt:lpstr>
      <vt:lpstr>Results</vt:lpstr>
      <vt:lpstr>Challenges</vt:lpstr>
      <vt:lpstr>Challenges</vt:lpstr>
      <vt:lpstr>Future Scope</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Sanjeev P Kaulgud-Asst. Prof-CSE</cp:lastModifiedBy>
  <cp:revision>697</cp:revision>
  <dcterms:created xsi:type="dcterms:W3CDTF">2023-03-16T03:26:27Z</dcterms:created>
  <dcterms:modified xsi:type="dcterms:W3CDTF">2024-12-17T13:33:15Z</dcterms:modified>
</cp:coreProperties>
</file>