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57" r:id="rId3"/>
    <p:sldId id="269" r:id="rId4"/>
    <p:sldId id="268" r:id="rId5"/>
    <p:sldId id="272" r:id="rId6"/>
    <p:sldId id="271" r:id="rId7"/>
    <p:sldId id="273" r:id="rId8"/>
    <p:sldId id="274" r:id="rId9"/>
    <p:sldId id="275" r:id="rId10"/>
    <p:sldId id="276" r:id="rId11"/>
    <p:sldId id="277" r:id="rId12"/>
    <p:sldId id="270" r:id="rId13"/>
    <p:sldId id="265" r:id="rId14"/>
    <p:sldId id="278" r:id="rId15"/>
    <p:sldId id="266"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28" autoAdjust="0"/>
    <p:restoredTop sz="94660"/>
  </p:normalViewPr>
  <p:slideViewPr>
    <p:cSldViewPr snapToGrid="0">
      <p:cViewPr varScale="1">
        <p:scale>
          <a:sx n="58" d="100"/>
          <a:sy n="58" d="100"/>
        </p:scale>
        <p:origin x="83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chemeClr val="tx1"/>
                </a:solidFill>
                <a:latin typeface="Cambria" panose="02040503050406030204" pitchFamily="18" charset="0"/>
                <a:ea typeface="Cambria" panose="02040503050406030204" pitchFamily="18" charset="0"/>
              </a:rPr>
              <a:t>TITLE : REAL TIME ACCENT TRANSLATION</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CIT-G29</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509625851"/>
              </p:ext>
            </p:extLst>
          </p:nvPr>
        </p:nvGraphicFramePr>
        <p:xfrm>
          <a:off x="553347" y="2721840"/>
          <a:ext cx="5418675" cy="219462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Ms. Sridevi . S</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err="1">
                <a:solidFill>
                  <a:schemeClr val="tx1">
                    <a:lumMod val="95000"/>
                    <a:lumOff val="5000"/>
                  </a:schemeClr>
                </a:solidFill>
                <a:latin typeface="Cambria" panose="02040503050406030204" pitchFamily="18" charset="0"/>
                <a:ea typeface="Cambria" panose="02040503050406030204" pitchFamily="18" charset="0"/>
                <a:cs typeface="Verdana"/>
                <a:sym typeface="Verdana"/>
              </a:rPr>
              <a:t>B.Tech</a:t>
            </a:r>
            <a:r>
              <a:rPr lang="en-US" sz="2000" b="1" i="0" u="none" strike="noStrike" cap="none"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 (CSE – Internet of Things)</a:t>
            </a:r>
          </a:p>
          <a:p>
            <a:pPr>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IN" sz="2000" b="1" dirty="0" err="1">
                <a:solidFill>
                  <a:schemeClr val="tx1"/>
                </a:solidFill>
                <a:latin typeface="Cambria" panose="02040503050406030204" pitchFamily="18" charset="0"/>
                <a:ea typeface="Cambria" panose="02040503050406030204" pitchFamily="18" charset="0"/>
                <a:cs typeface="Verdana"/>
              </a:rPr>
              <a:t>Dr.</a:t>
            </a:r>
            <a:r>
              <a:rPr lang="en-IN" sz="2000" b="1" dirty="0">
                <a:solidFill>
                  <a:schemeClr val="tx1"/>
                </a:solidFill>
                <a:latin typeface="Cambria" panose="02040503050406030204" pitchFamily="18" charset="0"/>
                <a:ea typeface="Cambria" panose="02040503050406030204" pitchFamily="18" charset="0"/>
                <a:cs typeface="Verdana"/>
              </a:rPr>
              <a:t> </a:t>
            </a:r>
            <a:r>
              <a:rPr lang="en-IN" sz="2000" b="1" dirty="0" err="1">
                <a:solidFill>
                  <a:schemeClr val="tx1"/>
                </a:solidFill>
                <a:latin typeface="Cambria" panose="02040503050406030204" pitchFamily="18" charset="0"/>
                <a:ea typeface="Cambria" panose="02040503050406030204" pitchFamily="18" charset="0"/>
                <a:cs typeface="Verdana"/>
              </a:rPr>
              <a:t>Anandaraj</a:t>
            </a:r>
            <a:r>
              <a:rPr lang="en-IN" sz="2000" b="1" dirty="0">
                <a:solidFill>
                  <a:schemeClr val="tx1"/>
                </a:solidFill>
                <a:latin typeface="Cambria" panose="02040503050406030204" pitchFamily="18" charset="0"/>
                <a:ea typeface="Cambria" panose="02040503050406030204" pitchFamily="18" charset="0"/>
                <a:cs typeface="Verdana"/>
              </a:rPr>
              <a:t> S P</a:t>
            </a:r>
            <a:endParaRPr lang="en-US" sz="2000" b="1" dirty="0">
              <a:solidFill>
                <a:schemeClr val="tx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dirty="0">
                <a:solidFill>
                  <a:schemeClr val="tx1"/>
                </a:solidFill>
                <a:latin typeface="Cambria" panose="02040503050406030204" pitchFamily="18" charset="0"/>
                <a:ea typeface="Cambria" panose="02040503050406030204" pitchFamily="18" charset="0"/>
                <a:cs typeface="Verdana"/>
                <a:sym typeface="Verdana"/>
              </a:rPr>
              <a:t>Dr. </a:t>
            </a:r>
            <a:r>
              <a:rPr lang="en-US" sz="2000" b="1" dirty="0" err="1">
                <a:solidFill>
                  <a:schemeClr val="tx1"/>
                </a:solidFill>
                <a:latin typeface="Cambria" panose="02040503050406030204" pitchFamily="18" charset="0"/>
                <a:ea typeface="Cambria" panose="02040503050406030204" pitchFamily="18" charset="0"/>
                <a:cs typeface="Verdana"/>
                <a:sym typeface="Verdana"/>
              </a:rPr>
              <a:t>Sharmasth</a:t>
            </a:r>
            <a:r>
              <a:rPr lang="en-US" sz="2000" b="1" dirty="0">
                <a:solidFill>
                  <a:schemeClr val="tx1"/>
                </a:solidFill>
                <a:latin typeface="Cambria" panose="02040503050406030204" pitchFamily="18" charset="0"/>
                <a:ea typeface="Cambria" panose="02040503050406030204" pitchFamily="18" charset="0"/>
                <a:cs typeface="Verdana"/>
                <a:sym typeface="Verdana"/>
              </a:rPr>
              <a:t> Vali Y</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graphicFrame>
        <p:nvGraphicFramePr>
          <p:cNvPr id="2" name="Table 1">
            <a:extLst>
              <a:ext uri="{FF2B5EF4-FFF2-40B4-BE49-F238E27FC236}">
                <a16:creationId xmlns:a16="http://schemas.microsoft.com/office/drawing/2014/main" id="{88C713BD-E94A-1CAF-8E9F-BA316C8E936A}"/>
              </a:ext>
            </a:extLst>
          </p:cNvPr>
          <p:cNvGraphicFramePr>
            <a:graphicFrameLocks noGrp="1"/>
          </p:cNvGraphicFramePr>
          <p:nvPr>
            <p:extLst>
              <p:ext uri="{D42A27DB-BD31-4B8C-83A1-F6EECF244321}">
                <p14:modId xmlns:p14="http://schemas.microsoft.com/office/powerpoint/2010/main" val="1425591925"/>
              </p:ext>
            </p:extLst>
          </p:nvPr>
        </p:nvGraphicFramePr>
        <p:xfrm>
          <a:off x="535049" y="2603286"/>
          <a:ext cx="5945146" cy="1920240"/>
        </p:xfrm>
        <a:graphic>
          <a:graphicData uri="http://schemas.openxmlformats.org/drawingml/2006/table">
            <a:tbl>
              <a:tblPr firstRow="1" bandRow="1"/>
              <a:tblGrid>
                <a:gridCol w="2972573">
                  <a:extLst>
                    <a:ext uri="{9D8B030D-6E8A-4147-A177-3AD203B41FA5}">
                      <a16:colId xmlns:a16="http://schemas.microsoft.com/office/drawing/2014/main" val="3552853220"/>
                    </a:ext>
                  </a:extLst>
                </a:gridCol>
                <a:gridCol w="2972573">
                  <a:extLst>
                    <a:ext uri="{9D8B030D-6E8A-4147-A177-3AD203B41FA5}">
                      <a16:colId xmlns:a16="http://schemas.microsoft.com/office/drawing/2014/main" val="3674201020"/>
                    </a:ext>
                  </a:extLst>
                </a:gridCol>
              </a:tblGrid>
              <a:tr h="17726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800" b="1" u="none" strike="noStrike" cap="none" dirty="0">
                          <a:solidFill>
                            <a:srgbClr val="17365D"/>
                          </a:solidFill>
                        </a:rPr>
                        <a:t>Roll Number</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800" b="1" u="none" strike="noStrike" cap="none" dirty="0">
                          <a:solidFill>
                            <a:srgbClr val="17365D"/>
                          </a:solidFill>
                        </a:rPr>
                        <a:t>Student Name</a:t>
                      </a:r>
                    </a:p>
                    <a:p>
                      <a:endParaRPr lang="en-US" dirty="0"/>
                    </a:p>
                  </a:txBody>
                  <a:tcPr/>
                </a:tc>
                <a:extLst>
                  <a:ext uri="{0D108BD9-81ED-4DB2-BD59-A6C34878D82A}">
                    <a16:rowId xmlns:a16="http://schemas.microsoft.com/office/drawing/2014/main" val="3321049409"/>
                  </a:ext>
                </a:extLst>
              </a:tr>
              <a:tr h="284001">
                <a:tc>
                  <a:txBody>
                    <a:bodyPr/>
                    <a:lstStyle/>
                    <a:p>
                      <a:r>
                        <a:rPr lang="en-US" sz="1600" b="1" dirty="0"/>
                        <a:t>KEERTHI</a:t>
                      </a:r>
                    </a:p>
                  </a:txBody>
                  <a:tcPr/>
                </a:tc>
                <a:tc>
                  <a:txBody>
                    <a:bodyPr/>
                    <a:lstStyle/>
                    <a:p>
                      <a:r>
                        <a:rPr lang="en-US" sz="1600" b="1" dirty="0"/>
                        <a:t>20211CIT0108</a:t>
                      </a:r>
                    </a:p>
                  </a:txBody>
                  <a:tcPr/>
                </a:tc>
                <a:extLst>
                  <a:ext uri="{0D108BD9-81ED-4DB2-BD59-A6C34878D82A}">
                    <a16:rowId xmlns:a16="http://schemas.microsoft.com/office/drawing/2014/main" val="2756331348"/>
                  </a:ext>
                </a:extLst>
              </a:tr>
              <a:tr h="284001">
                <a:tc>
                  <a:txBody>
                    <a:bodyPr/>
                    <a:lstStyle/>
                    <a:p>
                      <a:r>
                        <a:rPr lang="en-US" sz="1600" b="1" dirty="0"/>
                        <a:t>CHETANA P SUTHAR</a:t>
                      </a:r>
                    </a:p>
                  </a:txBody>
                  <a:tcPr/>
                </a:tc>
                <a:tc>
                  <a:txBody>
                    <a:bodyPr/>
                    <a:lstStyle/>
                    <a:p>
                      <a:r>
                        <a:rPr lang="en-US" sz="1600" b="1" dirty="0"/>
                        <a:t>20211CIT0111</a:t>
                      </a:r>
                    </a:p>
                  </a:txBody>
                  <a:tcPr/>
                </a:tc>
                <a:extLst>
                  <a:ext uri="{0D108BD9-81ED-4DB2-BD59-A6C34878D82A}">
                    <a16:rowId xmlns:a16="http://schemas.microsoft.com/office/drawing/2014/main" val="349177063"/>
                  </a:ext>
                </a:extLst>
              </a:tr>
              <a:tr h="28400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b="1" dirty="0"/>
                        <a:t>LEKHANA E</a:t>
                      </a:r>
                    </a:p>
                  </a:txBody>
                  <a:tcPr/>
                </a:tc>
                <a:tc>
                  <a:txBody>
                    <a:bodyPr/>
                    <a:lstStyle/>
                    <a:p>
                      <a:r>
                        <a:rPr lang="en-US" sz="1600" b="1" dirty="0"/>
                        <a:t>20211CIT0124</a:t>
                      </a:r>
                    </a:p>
                  </a:txBody>
                  <a:tcPr/>
                </a:tc>
                <a:extLst>
                  <a:ext uri="{0D108BD9-81ED-4DB2-BD59-A6C34878D82A}">
                    <a16:rowId xmlns:a16="http://schemas.microsoft.com/office/drawing/2014/main" val="544895036"/>
                  </a:ext>
                </a:extLst>
              </a:tr>
              <a:tr h="284001">
                <a:tc>
                  <a:txBody>
                    <a:bodyPr/>
                    <a:lstStyle/>
                    <a:p>
                      <a:r>
                        <a:rPr lang="en-US" sz="1600" b="1" dirty="0"/>
                        <a:t>PAVANI M</a:t>
                      </a:r>
                    </a:p>
                  </a:txBody>
                  <a:tcPr/>
                </a:tc>
                <a:tc>
                  <a:txBody>
                    <a:bodyPr/>
                    <a:lstStyle/>
                    <a:p>
                      <a:r>
                        <a:rPr lang="en-US" sz="1600" b="1" dirty="0"/>
                        <a:t>20211CIT0067</a:t>
                      </a:r>
                    </a:p>
                  </a:txBody>
                  <a:tcPr/>
                </a:tc>
                <a:extLst>
                  <a:ext uri="{0D108BD9-81ED-4DB2-BD59-A6C34878D82A}">
                    <a16:rowId xmlns:a16="http://schemas.microsoft.com/office/drawing/2014/main" val="728345167"/>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45204-B040-AE33-C62E-01FA16FEC15D}"/>
              </a:ext>
            </a:extLst>
          </p:cNvPr>
          <p:cNvSpPr>
            <a:spLocks noGrp="1"/>
          </p:cNvSpPr>
          <p:nvPr>
            <p:ph type="title"/>
          </p:nvPr>
        </p:nvSpPr>
        <p:spPr>
          <a:xfrm>
            <a:off x="812800" y="274637"/>
            <a:ext cx="10668000" cy="749931"/>
          </a:xfrm>
        </p:spPr>
        <p:txBody>
          <a:bodyPr/>
          <a:lstStyle/>
          <a:p>
            <a:r>
              <a:rPr lang="en-US" sz="2400" b="1" dirty="0">
                <a:latin typeface="Cambria" panose="02040503050406030204" pitchFamily="18" charset="0"/>
                <a:ea typeface="Cambria" panose="02040503050406030204" pitchFamily="18" charset="0"/>
              </a:rPr>
              <a:t>HARDWARE AND SOFTWARE REQUIREMENTS OF REAL TIME ACCENT TRANSLATION:</a:t>
            </a:r>
            <a:br>
              <a:rPr lang="en-US" sz="2400" b="1" dirty="0">
                <a:latin typeface="Cambria" panose="02040503050406030204" pitchFamily="18" charset="0"/>
                <a:ea typeface="Cambria" panose="02040503050406030204" pitchFamily="18" charset="0"/>
              </a:rPr>
            </a:br>
            <a:endParaRPr lang="en-US" sz="2400" dirty="0"/>
          </a:p>
        </p:txBody>
      </p:sp>
      <p:sp>
        <p:nvSpPr>
          <p:cNvPr id="3" name="Text Placeholder 2">
            <a:extLst>
              <a:ext uri="{FF2B5EF4-FFF2-40B4-BE49-F238E27FC236}">
                <a16:creationId xmlns:a16="http://schemas.microsoft.com/office/drawing/2014/main" id="{BAAF29EF-3313-85B1-7EF9-7860D9EB6D82}"/>
              </a:ext>
            </a:extLst>
          </p:cNvPr>
          <p:cNvSpPr>
            <a:spLocks noGrp="1"/>
          </p:cNvSpPr>
          <p:nvPr>
            <p:ph type="body" idx="1"/>
          </p:nvPr>
        </p:nvSpPr>
        <p:spPr/>
        <p:txBody>
          <a:bodyPr>
            <a:normAutofit/>
          </a:bodyPr>
          <a:lstStyle/>
          <a:p>
            <a:pPr marL="76200" indent="0">
              <a:buNone/>
            </a:pPr>
            <a:r>
              <a:rPr lang="en-US" b="1" dirty="0">
                <a:latin typeface="Cambria" panose="02040503050406030204" pitchFamily="18" charset="0"/>
                <a:ea typeface="Cambria" panose="02040503050406030204" pitchFamily="18" charset="0"/>
              </a:rPr>
              <a:t>For Local Development &amp; Testing:</a:t>
            </a:r>
          </a:p>
          <a:p>
            <a:pPr>
              <a:buFont typeface="+mj-lt"/>
              <a:buAutoNum type="arabicPeriod"/>
            </a:pPr>
            <a:r>
              <a:rPr lang="en-US" b="1" dirty="0">
                <a:latin typeface="Cambria" panose="02040503050406030204" pitchFamily="18" charset="0"/>
                <a:ea typeface="Cambria" panose="02040503050406030204" pitchFamily="18" charset="0"/>
              </a:rPr>
              <a:t>Basic Machine</a:t>
            </a:r>
            <a:r>
              <a:rPr lang="en-US" dirty="0">
                <a:latin typeface="Cambria" panose="02040503050406030204" pitchFamily="18" charset="0"/>
                <a:ea typeface="Cambria" panose="02040503050406030204" pitchFamily="18" charset="0"/>
              </a:rPr>
              <a:t> (For Testing on a Personal Computer):</a:t>
            </a:r>
          </a:p>
          <a:p>
            <a:pPr marL="742950" lvl="1" indent="-285750">
              <a:buFont typeface="+mj-lt"/>
              <a:buAutoNum type="arabicPeriod"/>
            </a:pPr>
            <a:r>
              <a:rPr lang="en-US" b="1" dirty="0">
                <a:latin typeface="Cambria" panose="02040503050406030204" pitchFamily="18" charset="0"/>
                <a:ea typeface="Cambria" panose="02040503050406030204" pitchFamily="18" charset="0"/>
              </a:rPr>
              <a:t>Processor</a:t>
            </a:r>
            <a:r>
              <a:rPr lang="en-US" dirty="0">
                <a:latin typeface="Cambria" panose="02040503050406030204" pitchFamily="18" charset="0"/>
                <a:ea typeface="Cambria" panose="02040503050406030204" pitchFamily="18" charset="0"/>
              </a:rPr>
              <a:t>: Minimum </a:t>
            </a:r>
            <a:r>
              <a:rPr lang="en-US" b="1" dirty="0">
                <a:latin typeface="Cambria" panose="02040503050406030204" pitchFamily="18" charset="0"/>
                <a:ea typeface="Cambria" panose="02040503050406030204" pitchFamily="18" charset="0"/>
              </a:rPr>
              <a:t>Intel i5</a:t>
            </a:r>
            <a:r>
              <a:rPr lang="en-US" dirty="0">
                <a:latin typeface="Cambria" panose="02040503050406030204" pitchFamily="18" charset="0"/>
                <a:ea typeface="Cambria" panose="02040503050406030204" pitchFamily="18" charset="0"/>
              </a:rPr>
              <a:t> or equivalent (Recommended: </a:t>
            </a:r>
            <a:r>
              <a:rPr lang="en-US" b="1" dirty="0">
                <a:latin typeface="Cambria" panose="02040503050406030204" pitchFamily="18" charset="0"/>
                <a:ea typeface="Cambria" panose="02040503050406030204" pitchFamily="18" charset="0"/>
              </a:rPr>
              <a:t>Intel i7</a:t>
            </a:r>
            <a:r>
              <a:rPr lang="en-US" dirty="0">
                <a:latin typeface="Cambria" panose="02040503050406030204" pitchFamily="18" charset="0"/>
                <a:ea typeface="Cambria" panose="02040503050406030204" pitchFamily="18" charset="0"/>
              </a:rPr>
              <a:t> for faster processing)</a:t>
            </a:r>
          </a:p>
          <a:p>
            <a:pPr marL="742950" lvl="1" indent="-285750">
              <a:buFont typeface="+mj-lt"/>
              <a:buAutoNum type="arabicPeriod"/>
            </a:pPr>
            <a:r>
              <a:rPr lang="en-US" b="1" dirty="0">
                <a:latin typeface="Cambria" panose="02040503050406030204" pitchFamily="18" charset="0"/>
                <a:ea typeface="Cambria" panose="02040503050406030204" pitchFamily="18" charset="0"/>
              </a:rPr>
              <a:t>RAM</a:t>
            </a:r>
            <a:r>
              <a:rPr lang="en-US" dirty="0">
                <a:latin typeface="Cambria" panose="02040503050406030204" pitchFamily="18" charset="0"/>
                <a:ea typeface="Cambria" panose="02040503050406030204" pitchFamily="18" charset="0"/>
              </a:rPr>
              <a:t>: Minimum </a:t>
            </a:r>
            <a:r>
              <a:rPr lang="en-US" b="1" dirty="0">
                <a:latin typeface="Cambria" panose="02040503050406030204" pitchFamily="18" charset="0"/>
                <a:ea typeface="Cambria" panose="02040503050406030204" pitchFamily="18" charset="0"/>
              </a:rPr>
              <a:t>8 GB</a:t>
            </a:r>
            <a:r>
              <a:rPr lang="en-US" dirty="0">
                <a:latin typeface="Cambria" panose="02040503050406030204" pitchFamily="18" charset="0"/>
                <a:ea typeface="Cambria" panose="02040503050406030204" pitchFamily="18" charset="0"/>
              </a:rPr>
              <a:t> (Recommended: </a:t>
            </a:r>
            <a:r>
              <a:rPr lang="en-US" b="1" dirty="0">
                <a:latin typeface="Cambria" panose="02040503050406030204" pitchFamily="18" charset="0"/>
                <a:ea typeface="Cambria" panose="02040503050406030204" pitchFamily="18" charset="0"/>
              </a:rPr>
              <a:t>16 GB</a:t>
            </a:r>
            <a:r>
              <a:rPr lang="en-US" dirty="0">
                <a:latin typeface="Cambria" panose="02040503050406030204" pitchFamily="18" charset="0"/>
                <a:ea typeface="Cambria" panose="02040503050406030204" pitchFamily="18" charset="0"/>
              </a:rPr>
              <a:t> or higher for handling speech models and real-time processing)</a:t>
            </a:r>
          </a:p>
          <a:p>
            <a:pPr marL="742950" lvl="1" indent="-285750">
              <a:buFont typeface="+mj-lt"/>
              <a:buAutoNum type="arabicPeriod"/>
            </a:pPr>
            <a:r>
              <a:rPr lang="en-US" b="1" dirty="0">
                <a:latin typeface="Cambria" panose="02040503050406030204" pitchFamily="18" charset="0"/>
                <a:ea typeface="Cambria" panose="02040503050406030204" pitchFamily="18" charset="0"/>
              </a:rPr>
              <a:t>GPU</a:t>
            </a:r>
            <a:r>
              <a:rPr lang="en-US" dirty="0">
                <a:latin typeface="Cambria" panose="02040503050406030204" pitchFamily="18" charset="0"/>
                <a:ea typeface="Cambria" panose="02040503050406030204" pitchFamily="18" charset="0"/>
              </a:rPr>
              <a:t> (Optional, but recommended for model training):</a:t>
            </a:r>
          </a:p>
          <a:p>
            <a:pPr marL="1143000" lvl="2" indent="-228600">
              <a:buFont typeface="+mj-lt"/>
              <a:buAutoNum type="arabicPeriod"/>
            </a:pPr>
            <a:r>
              <a:rPr lang="en-US" b="1" dirty="0">
                <a:latin typeface="Cambria" panose="02040503050406030204" pitchFamily="18" charset="0"/>
                <a:ea typeface="Cambria" panose="02040503050406030204" pitchFamily="18" charset="0"/>
              </a:rPr>
              <a:t>NVIDIA GTX 1060</a:t>
            </a:r>
            <a:r>
              <a:rPr lang="en-US" dirty="0">
                <a:latin typeface="Cambria" panose="02040503050406030204" pitchFamily="18" charset="0"/>
                <a:ea typeface="Cambria" panose="02040503050406030204" pitchFamily="18" charset="0"/>
              </a:rPr>
              <a:t> or higher</a:t>
            </a:r>
          </a:p>
          <a:p>
            <a:pPr marL="1143000" lvl="2" indent="-228600">
              <a:buFont typeface="+mj-lt"/>
              <a:buAutoNum type="arabicPeriod"/>
            </a:pPr>
            <a:r>
              <a:rPr lang="en-US" b="1" dirty="0">
                <a:latin typeface="Cambria" panose="02040503050406030204" pitchFamily="18" charset="0"/>
                <a:ea typeface="Cambria" panose="02040503050406030204" pitchFamily="18" charset="0"/>
              </a:rPr>
              <a:t>CUDA-enabled</a:t>
            </a:r>
            <a:r>
              <a:rPr lang="en-US" dirty="0">
                <a:latin typeface="Cambria" panose="02040503050406030204" pitchFamily="18" charset="0"/>
                <a:ea typeface="Cambria" panose="02040503050406030204" pitchFamily="18" charset="0"/>
              </a:rPr>
              <a:t> GPU for faster model training and inference (for deep learning models like </a:t>
            </a:r>
            <a:r>
              <a:rPr lang="en-US" dirty="0" err="1">
                <a:latin typeface="Cambria" panose="02040503050406030204" pitchFamily="18" charset="0"/>
                <a:ea typeface="Cambria" panose="02040503050406030204" pitchFamily="18" charset="0"/>
              </a:rPr>
              <a:t>Tacotron</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WaveNet</a:t>
            </a:r>
            <a:r>
              <a:rPr lang="en-US" dirty="0">
                <a:latin typeface="Cambria" panose="02040503050406030204" pitchFamily="18" charset="0"/>
                <a:ea typeface="Cambria" panose="02040503050406030204" pitchFamily="18" charset="0"/>
              </a:rPr>
              <a:t>)</a:t>
            </a:r>
          </a:p>
          <a:p>
            <a:pPr marL="742950" lvl="1" indent="-285750">
              <a:buFont typeface="+mj-lt"/>
              <a:buAutoNum type="arabicPeriod"/>
            </a:pPr>
            <a:r>
              <a:rPr lang="en-US" b="1" dirty="0">
                <a:latin typeface="Cambria" panose="02040503050406030204" pitchFamily="18" charset="0"/>
                <a:ea typeface="Cambria" panose="02040503050406030204" pitchFamily="18" charset="0"/>
              </a:rPr>
              <a:t>Storage</a:t>
            </a:r>
            <a:r>
              <a:rPr lang="en-US" dirty="0">
                <a:latin typeface="Cambria" panose="02040503050406030204" pitchFamily="18" charset="0"/>
                <a:ea typeface="Cambria" panose="02040503050406030204" pitchFamily="18" charset="0"/>
              </a:rPr>
              <a:t>: Minimum </a:t>
            </a:r>
            <a:r>
              <a:rPr lang="en-US" b="1" dirty="0">
                <a:latin typeface="Cambria" panose="02040503050406030204" pitchFamily="18" charset="0"/>
                <a:ea typeface="Cambria" panose="02040503050406030204" pitchFamily="18" charset="0"/>
              </a:rPr>
              <a:t>256 GB SSD</a:t>
            </a:r>
            <a:r>
              <a:rPr lang="en-US" dirty="0">
                <a:latin typeface="Cambria" panose="02040503050406030204" pitchFamily="18" charset="0"/>
                <a:ea typeface="Cambria" panose="02040503050406030204" pitchFamily="18" charset="0"/>
              </a:rPr>
              <a:t> (Recommended: </a:t>
            </a:r>
            <a:r>
              <a:rPr lang="en-US" b="1" dirty="0">
                <a:latin typeface="Cambria" panose="02040503050406030204" pitchFamily="18" charset="0"/>
                <a:ea typeface="Cambria" panose="02040503050406030204" pitchFamily="18" charset="0"/>
              </a:rPr>
              <a:t>500 GB SSD</a:t>
            </a:r>
            <a:r>
              <a:rPr lang="en-US" dirty="0">
                <a:latin typeface="Cambria" panose="02040503050406030204" pitchFamily="18" charset="0"/>
                <a:ea typeface="Cambria" panose="02040503050406030204" pitchFamily="18" charset="0"/>
              </a:rPr>
              <a:t> for faster read/write operations)</a:t>
            </a:r>
          </a:p>
          <a:p>
            <a:pPr marL="742950" lvl="1" indent="-285750">
              <a:buFont typeface="+mj-lt"/>
              <a:buAutoNum type="arabicPeriod"/>
            </a:pPr>
            <a:r>
              <a:rPr lang="en-US" b="1" dirty="0">
                <a:latin typeface="Cambria" panose="02040503050406030204" pitchFamily="18" charset="0"/>
                <a:ea typeface="Cambria" panose="02040503050406030204" pitchFamily="18" charset="0"/>
              </a:rPr>
              <a:t>Microphone &amp; Speakers</a:t>
            </a:r>
            <a:r>
              <a:rPr lang="en-US" dirty="0">
                <a:latin typeface="Cambria" panose="02040503050406030204" pitchFamily="18" charset="0"/>
                <a:ea typeface="Cambria" panose="02040503050406030204" pitchFamily="18" charset="0"/>
              </a:rPr>
              <a:t>: For capturing and playing audio during development and testing.</a:t>
            </a:r>
          </a:p>
          <a:p>
            <a:pPr marL="76200" indent="0">
              <a:buNone/>
            </a:pPr>
            <a:endParaRPr lang="en-US"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176042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DA128-3CCC-8D19-4296-283B34FAFEEE}"/>
              </a:ext>
            </a:extLst>
          </p:cNvPr>
          <p:cNvSpPr>
            <a:spLocks noGrp="1"/>
          </p:cNvSpPr>
          <p:nvPr>
            <p:ph type="title"/>
          </p:nvPr>
        </p:nvSpPr>
        <p:spPr>
          <a:xfrm>
            <a:off x="812800" y="274637"/>
            <a:ext cx="10668000" cy="782981"/>
          </a:xfrm>
        </p:spPr>
        <p:txBody>
          <a:bodyPr/>
          <a:lstStyle/>
          <a:p>
            <a:r>
              <a:rPr lang="en-US" sz="2400" b="1" dirty="0">
                <a:latin typeface="Cambria" panose="02040503050406030204" pitchFamily="18" charset="0"/>
                <a:ea typeface="Cambria" panose="02040503050406030204" pitchFamily="18" charset="0"/>
              </a:rPr>
              <a:t>HARDWARE AND SOFTWARE REQUIREMENTS OF REAL TIME ACCENT TRANSLATION:</a:t>
            </a:r>
            <a:br>
              <a:rPr lang="en-US" b="1" dirty="0">
                <a:latin typeface="Cambria" panose="02040503050406030204" pitchFamily="18" charset="0"/>
                <a:ea typeface="Cambria" panose="02040503050406030204" pitchFamily="18" charset="0"/>
              </a:rPr>
            </a:br>
            <a:endParaRPr lang="en-US" dirty="0"/>
          </a:p>
        </p:txBody>
      </p:sp>
      <p:sp>
        <p:nvSpPr>
          <p:cNvPr id="3" name="Text Placeholder 2">
            <a:extLst>
              <a:ext uri="{FF2B5EF4-FFF2-40B4-BE49-F238E27FC236}">
                <a16:creationId xmlns:a16="http://schemas.microsoft.com/office/drawing/2014/main" id="{40ECBAF2-91AE-BC6A-B2C9-A5652F7C65EE}"/>
              </a:ext>
            </a:extLst>
          </p:cNvPr>
          <p:cNvSpPr>
            <a:spLocks noGrp="1"/>
          </p:cNvSpPr>
          <p:nvPr>
            <p:ph type="body" idx="1"/>
          </p:nvPr>
        </p:nvSpPr>
        <p:spPr/>
        <p:txBody>
          <a:bodyPr/>
          <a:lstStyle/>
          <a:p>
            <a:pPr marL="76200" indent="0">
              <a:buNone/>
            </a:pPr>
            <a:r>
              <a:rPr lang="en-US" b="1" dirty="0">
                <a:latin typeface="Cambria" panose="02040503050406030204" pitchFamily="18" charset="0"/>
                <a:ea typeface="Cambria" panose="02040503050406030204" pitchFamily="18" charset="0"/>
              </a:rPr>
              <a:t>2. Operating Systems:</a:t>
            </a:r>
          </a:p>
          <a:p>
            <a:pPr>
              <a:buFont typeface="Arial" panose="020B0604020202020204" pitchFamily="34" charset="0"/>
              <a:buChar char="•"/>
            </a:pPr>
            <a:r>
              <a:rPr lang="en-US" dirty="0">
                <a:latin typeface="Cambria" panose="02040503050406030204" pitchFamily="18" charset="0"/>
                <a:ea typeface="Cambria" panose="02040503050406030204" pitchFamily="18" charset="0"/>
              </a:rPr>
              <a:t>Linux (Ubuntu, CentOS, etc.) </a:t>
            </a:r>
          </a:p>
          <a:p>
            <a:pPr>
              <a:buFont typeface="Arial" panose="020B0604020202020204" pitchFamily="34" charset="0"/>
              <a:buChar char="•"/>
            </a:pPr>
            <a:r>
              <a:rPr lang="en-US" dirty="0">
                <a:latin typeface="Cambria" panose="02040503050406030204" pitchFamily="18" charset="0"/>
                <a:ea typeface="Cambria" panose="02040503050406030204" pitchFamily="18" charset="0"/>
              </a:rPr>
              <a:t>Windows 10/11 or macOS</a:t>
            </a:r>
          </a:p>
          <a:p>
            <a:pPr marL="76200" indent="0">
              <a:buNone/>
            </a:pPr>
            <a:r>
              <a:rPr lang="en-US" b="1" dirty="0">
                <a:latin typeface="Cambria" panose="02040503050406030204" pitchFamily="18" charset="0"/>
                <a:ea typeface="Cambria" panose="02040503050406030204" pitchFamily="18" charset="0"/>
              </a:rPr>
              <a:t>3.Programming Languages &amp; Frameworks: </a:t>
            </a:r>
            <a:r>
              <a:rPr lang="en-US" dirty="0">
                <a:latin typeface="Cambria" panose="02040503050406030204" pitchFamily="18" charset="0"/>
                <a:ea typeface="Cambria" panose="02040503050406030204" pitchFamily="18" charset="0"/>
              </a:rPr>
              <a:t>Python 3.7 or higher and Backend Frameworks(Node.js or </a:t>
            </a:r>
            <a:r>
              <a:rPr lang="en-US" dirty="0" err="1">
                <a:latin typeface="Cambria" panose="02040503050406030204" pitchFamily="18" charset="0"/>
                <a:ea typeface="Cambria" panose="02040503050406030204" pitchFamily="18" charset="0"/>
              </a:rPr>
              <a:t>socketOI</a:t>
            </a:r>
            <a:r>
              <a:rPr lang="en-US" dirty="0">
                <a:latin typeface="Cambria" panose="02040503050406030204" pitchFamily="18" charset="0"/>
                <a:ea typeface="Cambria" panose="02040503050406030204" pitchFamily="18" charset="0"/>
              </a:rPr>
              <a:t>)</a:t>
            </a:r>
            <a:endParaRPr lang="en-US" b="1" dirty="0">
              <a:latin typeface="Cambria" panose="02040503050406030204" pitchFamily="18" charset="0"/>
              <a:ea typeface="Cambria" panose="02040503050406030204" pitchFamily="18" charset="0"/>
            </a:endParaRPr>
          </a:p>
          <a:p>
            <a:pPr marL="76200" indent="0">
              <a:buNone/>
            </a:pPr>
            <a:r>
              <a:rPr lang="en-US" b="1" dirty="0">
                <a:latin typeface="Cambria" panose="02040503050406030204" pitchFamily="18" charset="0"/>
                <a:ea typeface="Cambria" panose="02040503050406030204" pitchFamily="18" charset="0"/>
              </a:rPr>
              <a:t>4.Machine Learning Libraries: </a:t>
            </a:r>
            <a:r>
              <a:rPr lang="en-US" dirty="0">
                <a:latin typeface="Cambria" panose="02040503050406030204" pitchFamily="18" charset="0"/>
                <a:ea typeface="Cambria" panose="02040503050406030204" pitchFamily="18" charset="0"/>
              </a:rPr>
              <a:t>Speech Recognition (STT), Natural Language Processing (NLP) and Speech Synthesis (TTS)</a:t>
            </a:r>
            <a:endParaRPr lang="en-US" b="1" dirty="0">
              <a:latin typeface="Cambria" panose="02040503050406030204" pitchFamily="18" charset="0"/>
              <a:ea typeface="Cambria" panose="02040503050406030204" pitchFamily="18" charset="0"/>
            </a:endParaRPr>
          </a:p>
          <a:p>
            <a:pPr marL="76200" indent="0">
              <a:buNone/>
            </a:pPr>
            <a:r>
              <a:rPr lang="en-US" b="1" dirty="0">
                <a:latin typeface="Cambria" panose="02040503050406030204" pitchFamily="18" charset="0"/>
                <a:ea typeface="Cambria" panose="02040503050406030204" pitchFamily="18" charset="0"/>
              </a:rPr>
              <a:t>5.Audio Processing Libraries: </a:t>
            </a:r>
            <a:r>
              <a:rPr lang="en-US" dirty="0" err="1">
                <a:latin typeface="Cambria" panose="02040503050406030204" pitchFamily="18" charset="0"/>
                <a:ea typeface="Cambria" panose="02040503050406030204" pitchFamily="18" charset="0"/>
              </a:rPr>
              <a:t>PyAudio</a:t>
            </a:r>
            <a:r>
              <a:rPr lang="en-US" dirty="0">
                <a:latin typeface="Cambria" panose="02040503050406030204" pitchFamily="18" charset="0"/>
                <a:ea typeface="Cambria" panose="02040503050406030204" pitchFamily="18" charset="0"/>
              </a:rPr>
              <a:t> or </a:t>
            </a:r>
            <a:r>
              <a:rPr lang="en-US" dirty="0" err="1">
                <a:latin typeface="Cambria" panose="02040503050406030204" pitchFamily="18" charset="0"/>
                <a:ea typeface="Cambria" panose="02040503050406030204" pitchFamily="18" charset="0"/>
              </a:rPr>
              <a:t>LibROSA</a:t>
            </a:r>
            <a:endParaRPr lang="en-US" b="1" dirty="0">
              <a:latin typeface="Cambria" panose="02040503050406030204" pitchFamily="18" charset="0"/>
              <a:ea typeface="Cambria" panose="02040503050406030204" pitchFamily="18" charset="0"/>
            </a:endParaRPr>
          </a:p>
          <a:p>
            <a:pPr marL="76200" indent="0">
              <a:buNone/>
            </a:pPr>
            <a:r>
              <a:rPr lang="en-US" b="1" dirty="0">
                <a:latin typeface="Cambria" panose="02040503050406030204" pitchFamily="18" charset="0"/>
                <a:ea typeface="Cambria" panose="02040503050406030204" pitchFamily="18" charset="0"/>
              </a:rPr>
              <a:t>6. API’s and Real-Time Communication Frameworks:</a:t>
            </a:r>
          </a:p>
          <a:p>
            <a:pPr marL="76200" indent="0">
              <a:buNone/>
            </a:pPr>
            <a:r>
              <a:rPr lang="en-US" dirty="0">
                <a:latin typeface="Cambria" panose="02040503050406030204" pitchFamily="18" charset="0"/>
                <a:ea typeface="Cambria" panose="02040503050406030204" pitchFamily="18" charset="0"/>
              </a:rPr>
              <a:t>Speech-to-Text APIs</a:t>
            </a:r>
            <a:r>
              <a:rPr lang="en-US" b="1" dirty="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and WebRTC Framework</a:t>
            </a:r>
            <a:endParaRPr lang="en-US" b="1" dirty="0">
              <a:latin typeface="Cambria" panose="02040503050406030204" pitchFamily="18" charset="0"/>
              <a:ea typeface="Cambria" panose="02040503050406030204" pitchFamily="18" charset="0"/>
            </a:endParaRPr>
          </a:p>
          <a:p>
            <a:pPr marL="76200" indent="0">
              <a:buNone/>
            </a:pPr>
            <a:endParaRPr lang="en-US" dirty="0"/>
          </a:p>
          <a:p>
            <a:endParaRPr lang="en-US" dirty="0"/>
          </a:p>
        </p:txBody>
      </p:sp>
    </p:spTree>
    <p:extLst>
      <p:ext uri="{BB962C8B-B14F-4D97-AF65-F5344CB8AC3E}">
        <p14:creationId xmlns:p14="http://schemas.microsoft.com/office/powerpoint/2010/main" val="217319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1222872" y="1143000"/>
            <a:ext cx="10257928"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pic>
        <p:nvPicPr>
          <p:cNvPr id="2" name="Picture 1">
            <a:extLst>
              <a:ext uri="{FF2B5EF4-FFF2-40B4-BE49-F238E27FC236}">
                <a16:creationId xmlns:a16="http://schemas.microsoft.com/office/drawing/2014/main" id="{C9EB41F2-B7CD-5108-1DE8-C71DA8851EA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8473" y="1098820"/>
            <a:ext cx="8405869" cy="4997180"/>
          </a:xfrm>
          <a:prstGeom prst="rect">
            <a:avLst/>
          </a:prstGeom>
        </p:spPr>
      </p:pic>
    </p:spTree>
    <p:extLst>
      <p:ext uri="{BB962C8B-B14F-4D97-AF65-F5344CB8AC3E}">
        <p14:creationId xmlns:p14="http://schemas.microsoft.com/office/powerpoint/2010/main" val="479890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70000" lnSpcReduction="20000"/>
          </a:bodyPr>
          <a:lstStyle/>
          <a:p>
            <a:pPr marL="152400" indent="0">
              <a:spcBef>
                <a:spcPts val="0"/>
              </a:spcBef>
              <a:buNone/>
            </a:pPr>
            <a:r>
              <a:rPr lang="en-US" sz="3800" dirty="0">
                <a:latin typeface="Cambria" panose="02040503050406030204" pitchFamily="18" charset="0"/>
                <a:ea typeface="Cambria" panose="02040503050406030204" pitchFamily="18" charset="0"/>
              </a:rPr>
              <a:t>1. Accented Text-to-Speech Synthesis with a Conditional Variational Autoencoder https://ar5iv.org/pdf/2211.03316 </a:t>
            </a:r>
          </a:p>
          <a:p>
            <a:pPr marL="152400" indent="0">
              <a:spcBef>
                <a:spcPts val="0"/>
              </a:spcBef>
              <a:buNone/>
            </a:pPr>
            <a:r>
              <a:rPr lang="en-US" sz="3800" dirty="0">
                <a:latin typeface="Cambria" panose="02040503050406030204" pitchFamily="18" charset="0"/>
                <a:ea typeface="Cambria" panose="02040503050406030204" pitchFamily="18" charset="0"/>
              </a:rPr>
              <a:t>2. Transfer the Linguistic Representations from TTS to Accent Conversion with Non-parallel Data https://ar5iv.org/abs/2401.03538 </a:t>
            </a:r>
          </a:p>
          <a:p>
            <a:pPr marL="152400" indent="0">
              <a:spcBef>
                <a:spcPts val="0"/>
              </a:spcBef>
              <a:buNone/>
            </a:pPr>
            <a:r>
              <a:rPr lang="en-US" sz="3800" dirty="0">
                <a:latin typeface="Cambria" panose="02040503050406030204" pitchFamily="18" charset="0"/>
                <a:ea typeface="Cambria" panose="02040503050406030204" pitchFamily="18" charset="0"/>
              </a:rPr>
              <a:t>3. Real-Time Language Translation Using AI and ML https://easychair.org/publications/preprint/jjqv </a:t>
            </a:r>
          </a:p>
          <a:p>
            <a:pPr marL="152400" indent="0">
              <a:spcBef>
                <a:spcPts val="0"/>
              </a:spcBef>
              <a:buNone/>
            </a:pPr>
            <a:r>
              <a:rPr lang="en-US" sz="3800" dirty="0">
                <a:latin typeface="Cambria" panose="02040503050406030204" pitchFamily="18" charset="0"/>
                <a:ea typeface="Cambria" panose="02040503050406030204" pitchFamily="18" charset="0"/>
              </a:rPr>
              <a:t>4. Real-Time Speech Translation Using Deep Learning: Challenges and Future Directions https://www.sciencedirect.com/science/article/pii/S0957417421001201 5. Real-Time Voice Translation: A New Approach to Cross-Lingual Communication https://ieeexplore.ieee.org/document/9347620 . References </a:t>
            </a:r>
          </a:p>
          <a:p>
            <a:pPr marL="152400" indent="0">
              <a:spcBef>
                <a:spcPts val="0"/>
              </a:spcBef>
              <a:buNone/>
            </a:pPr>
            <a:r>
              <a:rPr lang="en-US" sz="3800" dirty="0">
                <a:latin typeface="Cambria" panose="02040503050406030204" pitchFamily="18" charset="0"/>
                <a:ea typeface="Cambria" panose="02040503050406030204" pitchFamily="18" charset="0"/>
              </a:rPr>
              <a:t>6. Accent Recognition and Real-Time Accent Adaptation for Speech Recognition https://www.researchgate.net/publication/345781230 </a:t>
            </a:r>
          </a:p>
          <a:p>
            <a:pPr marL="152400" indent="0">
              <a:spcBef>
                <a:spcPts val="0"/>
              </a:spcBef>
              <a:buNone/>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086C1-C05E-E7DA-F099-619F978CB9BA}"/>
              </a:ext>
            </a:extLst>
          </p:cNvPr>
          <p:cNvSpPr>
            <a:spLocks noGrp="1"/>
          </p:cNvSpPr>
          <p:nvPr>
            <p:ph type="title"/>
          </p:nvPr>
        </p:nvSpPr>
        <p:spPr/>
        <p:txBody>
          <a:bodyPr/>
          <a:lstStyle/>
          <a:p>
            <a:r>
              <a:rPr lang="en-GB" dirty="0">
                <a:latin typeface="Cambria" panose="02040503050406030204" pitchFamily="18" charset="0"/>
                <a:ea typeface="Cambria" panose="02040503050406030204" pitchFamily="18" charset="0"/>
              </a:rPr>
              <a:t>References (IEEE Paper format)</a:t>
            </a:r>
            <a:endParaRPr lang="en-IN" dirty="0"/>
          </a:p>
        </p:txBody>
      </p:sp>
      <p:sp>
        <p:nvSpPr>
          <p:cNvPr id="3" name="Text Placeholder 2">
            <a:extLst>
              <a:ext uri="{FF2B5EF4-FFF2-40B4-BE49-F238E27FC236}">
                <a16:creationId xmlns:a16="http://schemas.microsoft.com/office/drawing/2014/main" id="{E90E89DD-F85F-79A8-6CFF-5B8307D99575}"/>
              </a:ext>
            </a:extLst>
          </p:cNvPr>
          <p:cNvSpPr>
            <a:spLocks noGrp="1"/>
          </p:cNvSpPr>
          <p:nvPr>
            <p:ph type="body" idx="1"/>
          </p:nvPr>
        </p:nvSpPr>
        <p:spPr/>
        <p:txBody>
          <a:bodyPr/>
          <a:lstStyle/>
          <a:p>
            <a:pPr marL="76200" indent="0">
              <a:buNone/>
            </a:pPr>
            <a:r>
              <a:rPr lang="en-US" dirty="0"/>
              <a:t>7. Deep Learning Techniques for Real-Time Speech Translation https://link.springer.com/article/10.1007/s11042-020-09363-2 </a:t>
            </a:r>
          </a:p>
          <a:p>
            <a:pPr marL="76200" indent="0">
              <a:buNone/>
            </a:pPr>
            <a:r>
              <a:rPr lang="en-US" dirty="0"/>
              <a:t>8. End-to-End Speech Translation for Conversational Speech https://arxiv.org/abs/1906.01529. </a:t>
            </a:r>
          </a:p>
          <a:p>
            <a:pPr marL="76200" indent="0">
              <a:buNone/>
            </a:pPr>
            <a:r>
              <a:rPr lang="en-US" dirty="0"/>
              <a:t>9. Neural Network Approaches for Real-Time Multilingual Speech Recognition https://ieeexplore.ieee.org/document/9294185 </a:t>
            </a:r>
          </a:p>
          <a:p>
            <a:pPr marL="76200" indent="0">
              <a:buNone/>
            </a:pPr>
            <a:r>
              <a:rPr lang="en-US" dirty="0"/>
              <a:t>10. Challenges in Real-Time Accent Translation: A Survey https://easychair.org/publications/preprint/jjqv </a:t>
            </a:r>
            <a:endParaRPr lang="en-IN" dirty="0"/>
          </a:p>
        </p:txBody>
      </p:sp>
    </p:spTree>
    <p:extLst>
      <p:ext uri="{BB962C8B-B14F-4D97-AF65-F5344CB8AC3E}">
        <p14:creationId xmlns:p14="http://schemas.microsoft.com/office/powerpoint/2010/main" val="1418385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 PSCS95</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060848" cy="4464585"/>
          </a:xfrm>
          <a:prstGeom prst="rect">
            <a:avLst/>
          </a:prstGeom>
          <a:noFill/>
          <a:ln>
            <a:noFill/>
          </a:ln>
        </p:spPr>
        <p:txBody>
          <a:bodyPr spcFirstLastPara="1" wrap="square" lIns="91425" tIns="45700" rIns="91425" bIns="45700" anchor="t" anchorCtr="0">
            <a:normAutofit fontScale="70000" lnSpcReduction="20000"/>
          </a:bodyPr>
          <a:lstStyle/>
          <a:p>
            <a:pPr marL="342900" lvl="0" indent="-190500" algn="just">
              <a:spcBef>
                <a:spcPts val="0"/>
              </a:spcBef>
              <a:buNone/>
            </a:pPr>
            <a:r>
              <a:rPr lang="en-US" sz="2900" dirty="0">
                <a:latin typeface="Cambria" panose="02040503050406030204" pitchFamily="18" charset="0"/>
                <a:ea typeface="Cambria" panose="02040503050406030204" pitchFamily="18" charset="0"/>
              </a:rPr>
              <a:t>Organization: HARMAN</a:t>
            </a:r>
          </a:p>
          <a:p>
            <a:pPr marL="342900" lvl="0" indent="-190500" algn="just">
              <a:lnSpc>
                <a:spcPct val="200000"/>
              </a:lnSpc>
              <a:spcBef>
                <a:spcPts val="0"/>
              </a:spcBef>
              <a:buNone/>
            </a:pPr>
            <a:r>
              <a:rPr lang="en-US" sz="2900" dirty="0">
                <a:latin typeface="Cambria" panose="02040503050406030204" pitchFamily="18" charset="0"/>
                <a:ea typeface="Cambria" panose="02040503050406030204" pitchFamily="18" charset="0"/>
              </a:rPr>
              <a:t>Category (Hardware / Software / Both) : Software</a:t>
            </a:r>
          </a:p>
          <a:p>
            <a:pPr marL="342900" lvl="0" indent="-190500" algn="just">
              <a:lnSpc>
                <a:spcPct val="200000"/>
              </a:lnSpc>
              <a:spcBef>
                <a:spcPts val="0"/>
              </a:spcBef>
              <a:buNone/>
            </a:pPr>
            <a:r>
              <a:rPr lang="en-US" sz="2900" dirty="0">
                <a:latin typeface="Cambria" panose="02040503050406030204" pitchFamily="18" charset="0"/>
                <a:ea typeface="Cambria" panose="02040503050406030204" pitchFamily="18" charset="0"/>
              </a:rPr>
              <a:t>Problem Description </a:t>
            </a:r>
            <a:r>
              <a:rPr lang="en-US" dirty="0">
                <a:latin typeface="Cambria" panose="02040503050406030204" pitchFamily="18" charset="0"/>
                <a:ea typeface="Cambria" panose="02040503050406030204" pitchFamily="18" charset="0"/>
              </a:rPr>
              <a:t>: </a:t>
            </a:r>
            <a:r>
              <a:rPr lang="en-US" dirty="0">
                <a:solidFill>
                  <a:schemeClr val="bg2"/>
                </a:solidFill>
                <a:latin typeface="Cambria" panose="02040503050406030204" pitchFamily="18" charset="0"/>
                <a:ea typeface="Cambria" panose="02040503050406030204" pitchFamily="18" charset="0"/>
              </a:rPr>
              <a:t>Conference calls have become order of the day. Participants attend the conference calls from various locations and nationalities and speak the language differently. This causes hurdles in ability to understand and also how quickly a thought is communicated. This problem is to develop a real time accent translation system based on the recipients' and deliverer's accents. The idea is to achieve far better understanding during conference calls, which will make the communication far more effective.</a:t>
            </a:r>
          </a:p>
          <a:p>
            <a:pPr marL="342900" lvl="0" indent="-190500" algn="just">
              <a:lnSpc>
                <a:spcPct val="200000"/>
              </a:lnSpc>
              <a:spcBef>
                <a:spcPts val="0"/>
              </a:spcBef>
              <a:buNone/>
            </a:pPr>
            <a:r>
              <a:rPr lang="en-US" sz="2900" dirty="0">
                <a:latin typeface="Cambria" panose="02040503050406030204" pitchFamily="18" charset="0"/>
                <a:ea typeface="Cambria" panose="02040503050406030204" pitchFamily="18" charset="0"/>
              </a:rPr>
              <a:t>Difficulty Level: Complicated</a:t>
            </a:r>
            <a:endParaRPr sz="29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fontScale="92500" lnSpcReduction="20000"/>
          </a:bodyPr>
          <a:lstStyle/>
          <a:p>
            <a:pPr marL="342900" lvl="0" indent="-190500" algn="just" rtl="0">
              <a:spcBef>
                <a:spcPts val="0"/>
              </a:spcBef>
              <a:spcAft>
                <a:spcPts val="0"/>
              </a:spcAft>
              <a:buClr>
                <a:schemeClr val="dk1"/>
              </a:buClr>
              <a:buSzPct val="100000"/>
              <a:buNone/>
            </a:pPr>
            <a:r>
              <a:rPr lang="en-US" b="1" dirty="0">
                <a:latin typeface="Cambria" panose="02040503050406030204" pitchFamily="18" charset="0"/>
                <a:ea typeface="Cambria" panose="02040503050406030204" pitchFamily="18" charset="0"/>
              </a:rPr>
              <a:t>Technology Stack Components </a:t>
            </a:r>
            <a:r>
              <a:rPr lang="en-US" dirty="0">
                <a:latin typeface="Cambria" panose="02040503050406030204" pitchFamily="18" charset="0"/>
                <a:ea typeface="Cambria" panose="02040503050406030204" pitchFamily="18" charset="0"/>
              </a:rPr>
              <a:t>:</a:t>
            </a: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609600" lvl="0" indent="-457200" algn="just" rtl="0">
              <a:spcBef>
                <a:spcPts val="0"/>
              </a:spcBef>
              <a:spcAft>
                <a:spcPts val="0"/>
              </a:spcAft>
              <a:buClr>
                <a:schemeClr val="dk1"/>
              </a:buClr>
              <a:buSzPct val="100000"/>
              <a:buAutoNum type="arabicPeriod"/>
            </a:pPr>
            <a:r>
              <a:rPr lang="en-US" dirty="0">
                <a:latin typeface="Cambria" panose="02040503050406030204" pitchFamily="18" charset="0"/>
                <a:ea typeface="Cambria" panose="02040503050406030204" pitchFamily="18" charset="0"/>
              </a:rPr>
              <a:t>Speech Recognition (STT - Speech-to-Text)</a:t>
            </a:r>
          </a:p>
          <a:p>
            <a:pPr marL="152400" indent="0" algn="just">
              <a:spcBef>
                <a:spcPts val="0"/>
              </a:spcBef>
              <a:buSzPct val="100000"/>
              <a:buNone/>
            </a:pPr>
            <a:endParaRPr lang="en-US" dirty="0">
              <a:latin typeface="Cambria" panose="02040503050406030204" pitchFamily="18" charset="0"/>
              <a:ea typeface="Cambria" panose="02040503050406030204" pitchFamily="18" charset="0"/>
            </a:endParaRPr>
          </a:p>
          <a:p>
            <a:pPr marL="495300" indent="-342900" algn="just">
              <a:spcBef>
                <a:spcPts val="0"/>
              </a:spcBef>
              <a:buSzPct val="100000"/>
            </a:pPr>
            <a:r>
              <a:rPr lang="en-US" b="1" dirty="0">
                <a:latin typeface="Cambria" panose="02040503050406030204" pitchFamily="18" charset="0"/>
                <a:ea typeface="Cambria" panose="02040503050406030204" pitchFamily="18" charset="0"/>
              </a:rPr>
              <a:t>Purpose</a:t>
            </a:r>
            <a:r>
              <a:rPr lang="en-US" dirty="0">
                <a:latin typeface="Cambria" panose="02040503050406030204" pitchFamily="18" charset="0"/>
                <a:ea typeface="Cambria" panose="02040503050406030204" pitchFamily="18" charset="0"/>
              </a:rPr>
              <a:t>: Convert spoken words into text.</a:t>
            </a:r>
          </a:p>
          <a:p>
            <a:pPr marL="152400" indent="0" algn="just">
              <a:spcBef>
                <a:spcPts val="0"/>
              </a:spcBef>
              <a:buSzPct val="100000"/>
              <a:buNone/>
            </a:pPr>
            <a:endParaRPr lang="en-US" dirty="0">
              <a:latin typeface="Cambria" panose="02040503050406030204" pitchFamily="18" charset="0"/>
              <a:ea typeface="Cambria" panose="02040503050406030204" pitchFamily="18" charset="0"/>
            </a:endParaRPr>
          </a:p>
          <a:p>
            <a:pPr marL="495300" indent="-342900" algn="just">
              <a:spcBef>
                <a:spcPts val="0"/>
              </a:spcBef>
              <a:buSzPct val="100000"/>
            </a:pPr>
            <a:r>
              <a:rPr lang="en-US" b="1" dirty="0">
                <a:latin typeface="Cambria" panose="02040503050406030204" pitchFamily="18" charset="0"/>
                <a:ea typeface="Cambria" panose="02040503050406030204" pitchFamily="18" charset="0"/>
              </a:rPr>
              <a:t>Technology </a:t>
            </a:r>
            <a:r>
              <a:rPr lang="en-US" dirty="0">
                <a:latin typeface="Cambria" panose="02040503050406030204" pitchFamily="18" charset="0"/>
                <a:ea typeface="Cambria" panose="02040503050406030204" pitchFamily="18" charset="0"/>
              </a:rPr>
              <a:t>: </a:t>
            </a:r>
          </a:p>
          <a:p>
            <a:pPr marL="152400" indent="0" algn="just">
              <a:spcBef>
                <a:spcPts val="0"/>
              </a:spcBef>
              <a:buSzPct val="100000"/>
              <a:buNone/>
            </a:pPr>
            <a:r>
              <a:rPr lang="en-US" b="1" dirty="0">
                <a:latin typeface="Cambria" panose="02040503050406030204" pitchFamily="18" charset="0"/>
                <a:ea typeface="Cambria" panose="02040503050406030204" pitchFamily="18" charset="0"/>
              </a:rPr>
              <a:t>   	- Google Speech-to-Text API</a:t>
            </a:r>
            <a:r>
              <a:rPr lang="en-US" dirty="0">
                <a:latin typeface="Cambria" panose="02040503050406030204" pitchFamily="18" charset="0"/>
                <a:ea typeface="Cambria" panose="02040503050406030204" pitchFamily="18" charset="0"/>
              </a:rPr>
              <a:t>: Supports multiple languages and  accents,      	and provides high accuracy.</a:t>
            </a:r>
          </a:p>
          <a:p>
            <a:pPr marL="152400" indent="0" algn="just">
              <a:spcBef>
                <a:spcPts val="0"/>
              </a:spcBef>
              <a:buSzPct val="100000"/>
              <a:buNone/>
            </a:pPr>
            <a:r>
              <a:rPr lang="en-US" b="1" dirty="0">
                <a:latin typeface="Cambria" panose="02040503050406030204" pitchFamily="18" charset="0"/>
                <a:ea typeface="Cambria" panose="02040503050406030204" pitchFamily="18" charset="0"/>
              </a:rPr>
              <a:t>	- Mozilla </a:t>
            </a:r>
            <a:r>
              <a:rPr lang="en-US" b="1" dirty="0" err="1">
                <a:latin typeface="Cambria" panose="02040503050406030204" pitchFamily="18" charset="0"/>
                <a:ea typeface="Cambria" panose="02040503050406030204" pitchFamily="18" charset="0"/>
              </a:rPr>
              <a:t>DeepSpeech</a:t>
            </a:r>
            <a:r>
              <a:rPr lang="en-US" dirty="0">
                <a:latin typeface="Cambria" panose="02040503050406030204" pitchFamily="18" charset="0"/>
                <a:ea typeface="Cambria" panose="02040503050406030204" pitchFamily="18" charset="0"/>
              </a:rPr>
              <a:t>: Open-source and offers customization options for  	speech recognition.</a:t>
            </a:r>
          </a:p>
          <a:p>
            <a:pPr marL="152400" indent="0" algn="just">
              <a:spcBef>
                <a:spcPts val="0"/>
              </a:spcBef>
              <a:buSzPct val="100000"/>
              <a:buNone/>
            </a:pPr>
            <a:endParaRPr lang="en-US" dirty="0">
              <a:latin typeface="Cambria" panose="02040503050406030204" pitchFamily="18" charset="0"/>
              <a:ea typeface="Cambria" panose="02040503050406030204" pitchFamily="18" charset="0"/>
            </a:endParaRPr>
          </a:p>
          <a:p>
            <a:pPr marL="495300" indent="-342900" algn="just">
              <a:spcBef>
                <a:spcPts val="0"/>
              </a:spcBef>
              <a:buSzPct val="100000"/>
            </a:pPr>
            <a:r>
              <a:rPr lang="en-US" b="1" dirty="0">
                <a:latin typeface="Cambria" panose="02040503050406030204" pitchFamily="18" charset="0"/>
                <a:ea typeface="Cambria" panose="02040503050406030204" pitchFamily="18" charset="0"/>
              </a:rPr>
              <a:t>Libraries:</a:t>
            </a:r>
          </a:p>
          <a:p>
            <a:pPr marL="152400" indent="0" algn="just">
              <a:spcBef>
                <a:spcPts val="0"/>
              </a:spcBef>
              <a:buSzPct val="100000"/>
              <a:buNone/>
            </a:pPr>
            <a:r>
              <a:rPr lang="en-US" dirty="0">
                <a:latin typeface="Cambria" panose="02040503050406030204" pitchFamily="18" charset="0"/>
                <a:ea typeface="Cambria" panose="02040503050406030204" pitchFamily="18" charset="0"/>
              </a:rPr>
              <a:t> 	- </a:t>
            </a:r>
            <a:r>
              <a:rPr lang="en-US" dirty="0" err="1">
                <a:latin typeface="Cambria" panose="02040503050406030204" pitchFamily="18" charset="0"/>
                <a:ea typeface="Cambria" panose="02040503050406030204" pitchFamily="18" charset="0"/>
              </a:rPr>
              <a:t>speech_recognition</a:t>
            </a:r>
            <a:r>
              <a:rPr lang="en-US" dirty="0">
                <a:latin typeface="Cambria" panose="02040503050406030204" pitchFamily="18" charset="0"/>
                <a:ea typeface="Cambria" panose="02040503050406030204" pitchFamily="18" charset="0"/>
              </a:rPr>
              <a:t> (Python)</a:t>
            </a:r>
          </a:p>
          <a:p>
            <a:pPr marL="152400" indent="0" algn="just">
              <a:spcBef>
                <a:spcPts val="0"/>
              </a:spcBef>
              <a:buSzPct val="100000"/>
              <a:buNone/>
            </a:pPr>
            <a:r>
              <a:rPr lang="en-US" dirty="0">
                <a:latin typeface="Cambria" panose="02040503050406030204" pitchFamily="18" charset="0"/>
                <a:ea typeface="Cambria" panose="02040503050406030204" pitchFamily="18" charset="0"/>
              </a:rPr>
              <a:t>	- </a:t>
            </a:r>
            <a:r>
              <a:rPr lang="en-US" dirty="0" err="1">
                <a:latin typeface="Cambria" panose="02040503050406030204" pitchFamily="18" charset="0"/>
                <a:ea typeface="Cambria" panose="02040503050406030204" pitchFamily="18" charset="0"/>
              </a:rPr>
              <a:t>pocketsphinx</a:t>
            </a:r>
            <a:endParaRPr lang="en-US" dirty="0">
              <a:latin typeface="Cambria" panose="02040503050406030204" pitchFamily="18" charset="0"/>
              <a:ea typeface="Cambria" panose="02040503050406030204" pitchFamily="18" charset="0"/>
            </a:endParaRPr>
          </a:p>
          <a:p>
            <a:pPr marL="495300" indent="-342900" algn="just">
              <a:spcBef>
                <a:spcPts val="0"/>
              </a:spcBef>
              <a:buSzPct val="100000"/>
            </a:pPr>
            <a:endParaRPr lang="en-US" dirty="0">
              <a:latin typeface="Cambria" panose="02040503050406030204" pitchFamily="18" charset="0"/>
              <a:ea typeface="Cambria" panose="02040503050406030204" pitchFamily="18" charset="0"/>
            </a:endParaRPr>
          </a:p>
          <a:p>
            <a:pPr marL="152400" lvl="0" indent="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a:t>
            </a: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fontScale="62500" lnSpcReduction="20000"/>
          </a:bodyPr>
          <a:lstStyle/>
          <a:p>
            <a:pPr marL="342900" lvl="0" indent="-190500" algn="just" rtl="0">
              <a:lnSpc>
                <a:spcPct val="200000"/>
              </a:lnSpc>
              <a:spcBef>
                <a:spcPts val="0"/>
              </a:spcBef>
              <a:spcAft>
                <a:spcPts val="0"/>
              </a:spcAft>
              <a:buClr>
                <a:schemeClr val="dk1"/>
              </a:buClr>
              <a:buSzPct val="100000"/>
              <a:buNone/>
            </a:pPr>
            <a:r>
              <a:rPr lang="en-US" sz="3800" dirty="0">
                <a:latin typeface="Cambria" panose="02040503050406030204" pitchFamily="18" charset="0"/>
                <a:ea typeface="Cambria" panose="02040503050406030204" pitchFamily="18" charset="0"/>
              </a:rPr>
              <a:t>2. </a:t>
            </a:r>
            <a:r>
              <a:rPr lang="en-US" sz="3800" b="1" dirty="0">
                <a:latin typeface="Cambria" panose="02040503050406030204" pitchFamily="18" charset="0"/>
                <a:ea typeface="Cambria" panose="02040503050406030204" pitchFamily="18" charset="0"/>
              </a:rPr>
              <a:t>Text Processing (Accent Translation):</a:t>
            </a:r>
          </a:p>
          <a:p>
            <a:pPr marL="609600" indent="-457200" algn="just">
              <a:lnSpc>
                <a:spcPct val="200000"/>
              </a:lnSpc>
              <a:spcBef>
                <a:spcPts val="0"/>
              </a:spcBef>
              <a:buSzPct val="100000"/>
            </a:pPr>
            <a:r>
              <a:rPr lang="en-US" sz="3100" b="1" dirty="0">
                <a:latin typeface="Cambria" panose="02040503050406030204" pitchFamily="18" charset="0"/>
                <a:ea typeface="Cambria" panose="02040503050406030204" pitchFamily="18" charset="0"/>
              </a:rPr>
              <a:t>Purpose</a:t>
            </a:r>
            <a:r>
              <a:rPr lang="en-US" sz="3100" dirty="0">
                <a:latin typeface="Cambria" panose="02040503050406030204" pitchFamily="18" charset="0"/>
                <a:ea typeface="Cambria" panose="02040503050406030204" pitchFamily="18" charset="0"/>
              </a:rPr>
              <a:t>: Modify the recognized text to align with the target accent's phonetic and</a:t>
            </a:r>
          </a:p>
          <a:p>
            <a:pPr marL="152400" indent="0" algn="just">
              <a:lnSpc>
                <a:spcPct val="200000"/>
              </a:lnSpc>
              <a:spcBef>
                <a:spcPts val="0"/>
              </a:spcBef>
              <a:buSzPct val="100000"/>
              <a:buNone/>
            </a:pPr>
            <a:r>
              <a:rPr lang="en-US" sz="3100" dirty="0">
                <a:latin typeface="Cambria" panose="02040503050406030204" pitchFamily="18" charset="0"/>
                <a:ea typeface="Cambria" panose="02040503050406030204" pitchFamily="18" charset="0"/>
              </a:rPr>
              <a:t>linguistic rules.</a:t>
            </a:r>
          </a:p>
          <a:p>
            <a:pPr marL="609600" indent="-457200" algn="just">
              <a:lnSpc>
                <a:spcPct val="200000"/>
              </a:lnSpc>
              <a:spcBef>
                <a:spcPts val="0"/>
              </a:spcBef>
              <a:buSzPct val="100000"/>
            </a:pPr>
            <a:r>
              <a:rPr lang="en-US" sz="3100" b="1" dirty="0">
                <a:latin typeface="Cambria" panose="02040503050406030204" pitchFamily="18" charset="0"/>
                <a:ea typeface="Cambria" panose="02040503050406030204" pitchFamily="18" charset="0"/>
              </a:rPr>
              <a:t>Technology</a:t>
            </a:r>
            <a:r>
              <a:rPr lang="en-US" sz="3100" dirty="0">
                <a:latin typeface="Cambria" panose="02040503050406030204" pitchFamily="18" charset="0"/>
                <a:ea typeface="Cambria" panose="02040503050406030204" pitchFamily="18" charset="0"/>
              </a:rPr>
              <a:t>:</a:t>
            </a:r>
          </a:p>
          <a:p>
            <a:pPr marL="342900" lvl="0" indent="-190500" algn="just" rtl="0">
              <a:lnSpc>
                <a:spcPct val="200000"/>
              </a:lnSpc>
              <a:spcBef>
                <a:spcPts val="0"/>
              </a:spcBef>
              <a:spcAft>
                <a:spcPts val="0"/>
              </a:spcAft>
              <a:buClr>
                <a:schemeClr val="dk1"/>
              </a:buClr>
              <a:buSzPct val="100000"/>
              <a:buNone/>
            </a:pPr>
            <a:r>
              <a:rPr lang="en-US" sz="3100" b="1" dirty="0">
                <a:latin typeface="Cambria" panose="02040503050406030204" pitchFamily="18" charset="0"/>
                <a:ea typeface="Cambria" panose="02040503050406030204" pitchFamily="18" charset="0"/>
              </a:rPr>
              <a:t>		- Phoneme Processing</a:t>
            </a:r>
            <a:r>
              <a:rPr lang="en-US" sz="3100" dirty="0">
                <a:latin typeface="Cambria" panose="02040503050406030204" pitchFamily="18" charset="0"/>
                <a:ea typeface="Cambria" panose="02040503050406030204" pitchFamily="18" charset="0"/>
              </a:rPr>
              <a:t>: Use </a:t>
            </a:r>
            <a:r>
              <a:rPr lang="en-US" sz="3100" b="1" dirty="0">
                <a:latin typeface="Cambria" panose="02040503050406030204" pitchFamily="18" charset="0"/>
                <a:ea typeface="Cambria" panose="02040503050406030204" pitchFamily="18" charset="0"/>
              </a:rPr>
              <a:t>Grapheme-to-Phoneme (G2P)</a:t>
            </a:r>
            <a:r>
              <a:rPr lang="en-US" sz="3100" dirty="0">
                <a:latin typeface="Cambria" panose="02040503050406030204" pitchFamily="18" charset="0"/>
                <a:ea typeface="Cambria" panose="02040503050406030204" pitchFamily="18" charset="0"/>
              </a:rPr>
              <a:t> models like 	         	 	   </a:t>
            </a:r>
            <a:r>
              <a:rPr lang="en-US" sz="3100" b="1" dirty="0" err="1">
                <a:latin typeface="Cambria" panose="02040503050406030204" pitchFamily="18" charset="0"/>
                <a:ea typeface="Cambria" panose="02040503050406030204" pitchFamily="18" charset="0"/>
              </a:rPr>
              <a:t>Phonetisaurus</a:t>
            </a:r>
            <a:r>
              <a:rPr lang="en-US" sz="3100" dirty="0">
                <a:latin typeface="Cambria" panose="02040503050406030204" pitchFamily="18" charset="0"/>
                <a:ea typeface="Cambria" panose="02040503050406030204" pitchFamily="18" charset="0"/>
              </a:rPr>
              <a:t> to convert text into phonetic representations.</a:t>
            </a:r>
          </a:p>
          <a:p>
            <a:pPr marL="342900" lvl="0" indent="-190500" algn="just" rtl="0">
              <a:lnSpc>
                <a:spcPct val="200000"/>
              </a:lnSpc>
              <a:spcBef>
                <a:spcPts val="0"/>
              </a:spcBef>
              <a:spcAft>
                <a:spcPts val="0"/>
              </a:spcAft>
              <a:buClr>
                <a:schemeClr val="dk1"/>
              </a:buClr>
              <a:buSzPct val="100000"/>
              <a:buNone/>
            </a:pPr>
            <a:r>
              <a:rPr lang="en-US" sz="3100" b="1" dirty="0">
                <a:latin typeface="Cambria" panose="02040503050406030204" pitchFamily="18" charset="0"/>
                <a:ea typeface="Cambria" panose="02040503050406030204" pitchFamily="18" charset="0"/>
              </a:rPr>
              <a:t>		- Natural Language Processing (NLP)</a:t>
            </a:r>
            <a:r>
              <a:rPr lang="en-US" sz="3100" dirty="0">
                <a:latin typeface="Cambria" panose="02040503050406030204" pitchFamily="18" charset="0"/>
                <a:ea typeface="Cambria" panose="02040503050406030204" pitchFamily="18" charset="0"/>
              </a:rPr>
              <a:t>: Tokenize and analyze text using libraries like   	            	   </a:t>
            </a:r>
            <a:r>
              <a:rPr lang="en-US" sz="3100" b="1" dirty="0">
                <a:latin typeface="Cambria" panose="02040503050406030204" pitchFamily="18" charset="0"/>
                <a:ea typeface="Cambria" panose="02040503050406030204" pitchFamily="18" charset="0"/>
              </a:rPr>
              <a:t>NLTK</a:t>
            </a:r>
            <a:r>
              <a:rPr lang="en-US" sz="3100" dirty="0">
                <a:latin typeface="Cambria" panose="02040503050406030204" pitchFamily="18" charset="0"/>
                <a:ea typeface="Cambria" panose="02040503050406030204" pitchFamily="18" charset="0"/>
              </a:rPr>
              <a:t> or </a:t>
            </a:r>
            <a:r>
              <a:rPr lang="en-US" sz="3100" b="1" dirty="0" err="1">
                <a:latin typeface="Cambria" panose="02040503050406030204" pitchFamily="18" charset="0"/>
                <a:ea typeface="Cambria" panose="02040503050406030204" pitchFamily="18" charset="0"/>
              </a:rPr>
              <a:t>spaCy</a:t>
            </a:r>
            <a:r>
              <a:rPr lang="en-US" sz="3100" dirty="0">
                <a:latin typeface="Cambria" panose="02040503050406030204" pitchFamily="18" charset="0"/>
                <a:ea typeface="Cambria" panose="02040503050406030204" pitchFamily="18" charset="0"/>
              </a:rPr>
              <a:t> to ensure syntactical accuracy after accent transformation.</a:t>
            </a: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38832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2" name="Text Placeholder 1">
            <a:extLst>
              <a:ext uri="{FF2B5EF4-FFF2-40B4-BE49-F238E27FC236}">
                <a16:creationId xmlns:a16="http://schemas.microsoft.com/office/drawing/2014/main" id="{4A0E5FAB-9701-764C-2416-A551CAD681EA}"/>
              </a:ext>
            </a:extLst>
          </p:cNvPr>
          <p:cNvSpPr>
            <a:spLocks noGrp="1" noChangeArrowheads="1"/>
          </p:cNvSpPr>
          <p:nvPr>
            <p:ph type="body" idx="1"/>
          </p:nvPr>
        </p:nvSpPr>
        <p:spPr bwMode="auto">
          <a:xfrm>
            <a:off x="812801" y="1566555"/>
            <a:ext cx="11052366"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3. Text-to-Speech (TTS - Speech Synthesis)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Purpose</a:t>
            </a: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Convert the processed text back into speech in the desired accent.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Technology</a:t>
            </a: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Google Text-to-Speech (</a:t>
            </a:r>
            <a:r>
              <a:rPr kumimoji="0" lang="en-US" altLang="en-US" sz="2400" b="1"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gTTS</a:t>
            </a:r>
            <a:r>
              <a:rPr kumimoji="0" lang="en-US" altLang="en-US" sz="24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t>
            </a:r>
            <a:r>
              <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Provides high-quality speech synthesis with various voice options and accents.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Mozilla TTS</a:t>
            </a:r>
            <a:r>
              <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Open-source option with neural network-based TTS and accent flexibility.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Libraries</a:t>
            </a:r>
            <a:r>
              <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pyttsx3 (TTS in Python)</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gtts</a:t>
            </a:r>
            <a:r>
              <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(for Google TTS)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00455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300C1-D54E-5368-F616-2DB44750C102}"/>
              </a:ext>
            </a:extLst>
          </p:cNvPr>
          <p:cNvSpPr>
            <a:spLocks noGrp="1"/>
          </p:cNvSpPr>
          <p:nvPr>
            <p:ph type="title"/>
          </p:nvPr>
        </p:nvSpPr>
        <p:spPr/>
        <p:txBody>
          <a:bodyPr/>
          <a:lstStyle/>
          <a:p>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p>
        </p:txBody>
      </p:sp>
      <p:sp>
        <p:nvSpPr>
          <p:cNvPr id="3" name="Text Placeholder 2">
            <a:extLst>
              <a:ext uri="{FF2B5EF4-FFF2-40B4-BE49-F238E27FC236}">
                <a16:creationId xmlns:a16="http://schemas.microsoft.com/office/drawing/2014/main" id="{C21DD8A9-021F-A3CF-4D20-EC4C9FC3FB31}"/>
              </a:ext>
            </a:extLst>
          </p:cNvPr>
          <p:cNvSpPr>
            <a:spLocks noGrp="1"/>
          </p:cNvSpPr>
          <p:nvPr>
            <p:ph type="body" idx="1"/>
          </p:nvPr>
        </p:nvSpPr>
        <p:spPr/>
        <p:txBody>
          <a:bodyPr/>
          <a:lstStyle/>
          <a:p>
            <a:pPr marL="76200" indent="0">
              <a:buNone/>
            </a:pPr>
            <a:r>
              <a:rPr lang="en-US" b="1" dirty="0">
                <a:latin typeface="Cambria" panose="02040503050406030204" pitchFamily="18" charset="0"/>
                <a:ea typeface="Cambria" panose="02040503050406030204" pitchFamily="18" charset="0"/>
              </a:rPr>
              <a:t>5. Real-time Streaming &amp; Processing</a:t>
            </a:r>
          </a:p>
          <a:p>
            <a:pPr marL="76200" indent="0">
              <a:buNone/>
            </a:pPr>
            <a:endParaRPr lang="en-US" b="1" dirty="0">
              <a:latin typeface="Cambria" panose="02040503050406030204" pitchFamily="18" charset="0"/>
              <a:ea typeface="Cambria" panose="02040503050406030204" pitchFamily="18" charset="0"/>
            </a:endParaRPr>
          </a:p>
          <a:p>
            <a:pPr>
              <a:buFont typeface="Arial" panose="020B0604020202020204" pitchFamily="34" charset="0"/>
              <a:buChar char="•"/>
            </a:pPr>
            <a:r>
              <a:rPr lang="en-US" b="1" dirty="0">
                <a:latin typeface="Cambria" panose="02040503050406030204" pitchFamily="18" charset="0"/>
                <a:ea typeface="Cambria" panose="02040503050406030204" pitchFamily="18" charset="0"/>
              </a:rPr>
              <a:t>Purpose</a:t>
            </a:r>
            <a:r>
              <a:rPr lang="en-US" dirty="0">
                <a:latin typeface="Cambria" panose="02040503050406030204" pitchFamily="18" charset="0"/>
                <a:ea typeface="Cambria" panose="02040503050406030204" pitchFamily="18" charset="0"/>
              </a:rPr>
              <a:t>: Handle live audio data, process it in real-time, and ensure minimal latency.</a:t>
            </a:r>
          </a:p>
          <a:p>
            <a:pPr marL="76200" indent="0">
              <a:buNone/>
            </a:pPr>
            <a:endParaRPr lang="en-US" dirty="0">
              <a:latin typeface="Cambria" panose="02040503050406030204" pitchFamily="18" charset="0"/>
              <a:ea typeface="Cambria" panose="02040503050406030204" pitchFamily="18" charset="0"/>
            </a:endParaRPr>
          </a:p>
          <a:p>
            <a:pPr>
              <a:buFont typeface="Arial" panose="020B0604020202020204" pitchFamily="34" charset="0"/>
              <a:buChar char="•"/>
            </a:pPr>
            <a:r>
              <a:rPr lang="en-US" b="1" dirty="0">
                <a:latin typeface="Cambria" panose="02040503050406030204" pitchFamily="18" charset="0"/>
                <a:ea typeface="Cambria" panose="02040503050406030204" pitchFamily="18" charset="0"/>
              </a:rPr>
              <a:t>Technology</a:t>
            </a:r>
            <a:r>
              <a:rPr lang="en-US" dirty="0">
                <a:latin typeface="Cambria" panose="02040503050406030204" pitchFamily="18" charset="0"/>
                <a:ea typeface="Cambria" panose="02040503050406030204" pitchFamily="18" charset="0"/>
              </a:rPr>
              <a:t>:</a:t>
            </a:r>
          </a:p>
          <a:p>
            <a:pPr marL="742950" lvl="1" indent="-285750">
              <a:buFont typeface="Arial" panose="020B0604020202020204" pitchFamily="34" charset="0"/>
              <a:buChar char="•"/>
            </a:pPr>
            <a:r>
              <a:rPr lang="en-US" sz="2400" b="1" dirty="0">
                <a:latin typeface="Cambria" panose="02040503050406030204" pitchFamily="18" charset="0"/>
                <a:ea typeface="Cambria" panose="02040503050406030204" pitchFamily="18" charset="0"/>
              </a:rPr>
              <a:t>WebRTC</a:t>
            </a:r>
            <a:r>
              <a:rPr lang="en-US" sz="2400" dirty="0">
                <a:latin typeface="Cambria" panose="02040503050406030204" pitchFamily="18" charset="0"/>
                <a:ea typeface="Cambria" panose="02040503050406030204" pitchFamily="18" charset="0"/>
              </a:rPr>
              <a:t>: For real-time audio streaming in conference calls, allowing two-way communication.</a:t>
            </a:r>
          </a:p>
          <a:p>
            <a:pPr marL="742950" lvl="1" indent="-285750">
              <a:buFont typeface="Arial" panose="020B0604020202020204" pitchFamily="34" charset="0"/>
              <a:buChar char="•"/>
            </a:pPr>
            <a:r>
              <a:rPr lang="en-US" sz="2400" b="1" dirty="0">
                <a:latin typeface="Cambria" panose="02040503050406030204" pitchFamily="18" charset="0"/>
                <a:ea typeface="Cambria" panose="02040503050406030204" pitchFamily="18" charset="0"/>
              </a:rPr>
              <a:t>Socket Programming</a:t>
            </a:r>
            <a:r>
              <a:rPr lang="en-US" sz="2400" dirty="0">
                <a:latin typeface="Cambria" panose="02040503050406030204" pitchFamily="18" charset="0"/>
                <a:ea typeface="Cambria" panose="02040503050406030204" pitchFamily="18" charset="0"/>
              </a:rPr>
              <a:t>: Implement with libraries like </a:t>
            </a:r>
            <a:r>
              <a:rPr lang="en-US" sz="2400" b="1" dirty="0">
                <a:latin typeface="Cambria" panose="02040503050406030204" pitchFamily="18" charset="0"/>
                <a:ea typeface="Cambria" panose="02040503050406030204" pitchFamily="18" charset="0"/>
              </a:rPr>
              <a:t>WebSocket</a:t>
            </a:r>
            <a:r>
              <a:rPr lang="en-US" sz="2400" dirty="0">
                <a:latin typeface="Cambria" panose="02040503050406030204" pitchFamily="18" charset="0"/>
                <a:ea typeface="Cambria" panose="02040503050406030204" pitchFamily="18" charset="0"/>
              </a:rPr>
              <a:t> or </a:t>
            </a:r>
            <a:r>
              <a:rPr lang="en-US" sz="2400" b="1" dirty="0">
                <a:latin typeface="Cambria" panose="02040503050406030204" pitchFamily="18" charset="0"/>
                <a:ea typeface="Cambria" panose="02040503050406030204" pitchFamily="18" charset="0"/>
              </a:rPr>
              <a:t>Socket.IO</a:t>
            </a:r>
            <a:r>
              <a:rPr lang="en-US" sz="2400" dirty="0">
                <a:latin typeface="Cambria" panose="02040503050406030204" pitchFamily="18" charset="0"/>
                <a:ea typeface="Cambria" panose="02040503050406030204" pitchFamily="18" charset="0"/>
              </a:rPr>
              <a:t> for real-time data transmission between client and server.</a:t>
            </a:r>
          </a:p>
          <a:p>
            <a:pPr marL="457200" lvl="1" indent="0">
              <a:buNone/>
            </a:pPr>
            <a:endParaRPr lang="en-US" dirty="0"/>
          </a:p>
        </p:txBody>
      </p:sp>
    </p:spTree>
    <p:extLst>
      <p:ext uri="{BB962C8B-B14F-4D97-AF65-F5344CB8AC3E}">
        <p14:creationId xmlns:p14="http://schemas.microsoft.com/office/powerpoint/2010/main" val="3843828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99016A2-7154-ED4C-343B-D849664082F4}"/>
              </a:ext>
            </a:extLst>
          </p:cNvPr>
          <p:cNvSpPr>
            <a:spLocks noGrp="1"/>
          </p:cNvSpPr>
          <p:nvPr>
            <p:ph type="body" idx="1"/>
          </p:nvPr>
        </p:nvSpPr>
        <p:spPr/>
        <p:txBody>
          <a:bodyPr>
            <a:normAutofit/>
          </a:bodyPr>
          <a:lstStyle/>
          <a:p>
            <a:pPr marL="76200" indent="0">
              <a:buNone/>
            </a:pPr>
            <a:r>
              <a:rPr lang="en-US" b="1" dirty="0">
                <a:latin typeface="Cambria" panose="02040503050406030204" pitchFamily="18" charset="0"/>
                <a:ea typeface="Cambria" panose="02040503050406030204" pitchFamily="18" charset="0"/>
              </a:rPr>
              <a:t>6. Backend &amp; Infrastructure</a:t>
            </a:r>
          </a:p>
          <a:p>
            <a:pPr marL="76200" indent="0">
              <a:buNone/>
            </a:pPr>
            <a:endParaRPr lang="en-US" b="1" dirty="0">
              <a:latin typeface="Cambria" panose="02040503050406030204" pitchFamily="18" charset="0"/>
              <a:ea typeface="Cambria" panose="02040503050406030204" pitchFamily="18" charset="0"/>
            </a:endParaRPr>
          </a:p>
          <a:p>
            <a:pPr>
              <a:buFont typeface="Arial" panose="020B0604020202020204" pitchFamily="34" charset="0"/>
              <a:buChar char="•"/>
            </a:pPr>
            <a:r>
              <a:rPr lang="en-US" b="1" dirty="0">
                <a:latin typeface="Cambria" panose="02040503050406030204" pitchFamily="18" charset="0"/>
                <a:ea typeface="Cambria" panose="02040503050406030204" pitchFamily="18" charset="0"/>
              </a:rPr>
              <a:t>Purpose</a:t>
            </a:r>
            <a:r>
              <a:rPr lang="en-US" dirty="0">
                <a:latin typeface="Cambria" panose="02040503050406030204" pitchFamily="18" charset="0"/>
                <a:ea typeface="Cambria" panose="02040503050406030204" pitchFamily="18" charset="0"/>
              </a:rPr>
              <a:t>: Host the speech processing services and ensure scalability and real-time performance.</a:t>
            </a:r>
          </a:p>
          <a:p>
            <a:pPr>
              <a:buFont typeface="Arial" panose="020B0604020202020204" pitchFamily="34" charset="0"/>
              <a:buChar char="•"/>
            </a:pPr>
            <a:r>
              <a:rPr lang="en-US" b="1" dirty="0">
                <a:latin typeface="Cambria" panose="02040503050406030204" pitchFamily="18" charset="0"/>
                <a:ea typeface="Cambria" panose="02040503050406030204" pitchFamily="18" charset="0"/>
              </a:rPr>
              <a:t>Technology</a:t>
            </a:r>
            <a:r>
              <a:rPr lang="en-US" dirty="0">
                <a:latin typeface="Cambria" panose="02040503050406030204" pitchFamily="18" charset="0"/>
                <a:ea typeface="Cambria" panose="02040503050406030204" pitchFamily="18" charset="0"/>
              </a:rPr>
              <a:t>:</a:t>
            </a:r>
          </a:p>
          <a:p>
            <a:pPr marL="742950" lvl="1" indent="-285750">
              <a:buFont typeface="Arial" panose="020B0604020202020204" pitchFamily="34" charset="0"/>
              <a:buChar char="•"/>
            </a:pPr>
            <a:r>
              <a:rPr lang="en-US" sz="2400" b="1" dirty="0">
                <a:latin typeface="Cambria" panose="02040503050406030204" pitchFamily="18" charset="0"/>
                <a:ea typeface="Cambria" panose="02040503050406030204" pitchFamily="18" charset="0"/>
              </a:rPr>
              <a:t>Message Queues</a:t>
            </a:r>
            <a:r>
              <a:rPr lang="en-US" sz="2400" dirty="0">
                <a:latin typeface="Cambria" panose="02040503050406030204" pitchFamily="18" charset="0"/>
                <a:ea typeface="Cambria" panose="02040503050406030204" pitchFamily="18" charset="0"/>
              </a:rPr>
              <a:t>: </a:t>
            </a:r>
            <a:r>
              <a:rPr lang="en-US" sz="2400" b="1" dirty="0">
                <a:latin typeface="Cambria" panose="02040503050406030204" pitchFamily="18" charset="0"/>
                <a:ea typeface="Cambria" panose="02040503050406030204" pitchFamily="18" charset="0"/>
              </a:rPr>
              <a:t>Apache Kafka or</a:t>
            </a:r>
            <a:r>
              <a:rPr lang="en-US" sz="2400" dirty="0">
                <a:latin typeface="Cambria" panose="02040503050406030204" pitchFamily="18" charset="0"/>
                <a:ea typeface="Cambria" panose="02040503050406030204" pitchFamily="18" charset="0"/>
              </a:rPr>
              <a:t> </a:t>
            </a:r>
            <a:r>
              <a:rPr lang="en-US" sz="2400" b="1" dirty="0">
                <a:latin typeface="Cambria" panose="02040503050406030204" pitchFamily="18" charset="0"/>
                <a:ea typeface="Cambria" panose="02040503050406030204" pitchFamily="18" charset="0"/>
              </a:rPr>
              <a:t>RabbitMQ</a:t>
            </a:r>
            <a:r>
              <a:rPr lang="en-US" sz="2400" dirty="0">
                <a:latin typeface="Cambria" panose="02040503050406030204" pitchFamily="18" charset="0"/>
                <a:ea typeface="Cambria" panose="02040503050406030204" pitchFamily="18" charset="0"/>
              </a:rPr>
              <a:t> for managing streaming data in real-time.</a:t>
            </a:r>
          </a:p>
          <a:p>
            <a:pPr marL="742950" lvl="1" indent="-285750">
              <a:buFont typeface="Arial" panose="020B0604020202020204" pitchFamily="34" charset="0"/>
              <a:buChar char="•"/>
            </a:pPr>
            <a:r>
              <a:rPr lang="en-US" sz="2400" b="1" dirty="0">
                <a:latin typeface="Cambria" panose="02040503050406030204" pitchFamily="18" charset="0"/>
                <a:ea typeface="Cambria" panose="02040503050406030204" pitchFamily="18" charset="0"/>
              </a:rPr>
              <a:t>APIs</a:t>
            </a:r>
            <a:r>
              <a:rPr lang="en-US" sz="2400" dirty="0">
                <a:latin typeface="Cambria" panose="02040503050406030204" pitchFamily="18" charset="0"/>
                <a:ea typeface="Cambria" panose="02040503050406030204" pitchFamily="18" charset="0"/>
              </a:rPr>
              <a:t>:</a:t>
            </a:r>
          </a:p>
          <a:p>
            <a:pPr marL="1143000" lvl="2" indent="-228600">
              <a:buFont typeface="Arial" panose="020B0604020202020204" pitchFamily="34" charset="0"/>
              <a:buChar char="•"/>
            </a:pPr>
            <a:r>
              <a:rPr lang="en-US" sz="2400" dirty="0">
                <a:latin typeface="Cambria" panose="02040503050406030204" pitchFamily="18" charset="0"/>
                <a:ea typeface="Cambria" panose="02040503050406030204" pitchFamily="18" charset="0"/>
              </a:rPr>
              <a:t>Use RESTful APIs or </a:t>
            </a:r>
            <a:r>
              <a:rPr lang="en-US" sz="2400" b="1" dirty="0" err="1">
                <a:latin typeface="Cambria" panose="02040503050406030204" pitchFamily="18" charset="0"/>
                <a:ea typeface="Cambria" panose="02040503050406030204" pitchFamily="18" charset="0"/>
              </a:rPr>
              <a:t>gRPC</a:t>
            </a:r>
            <a:r>
              <a:rPr lang="en-US" sz="2400" dirty="0">
                <a:latin typeface="Cambria" panose="02040503050406030204" pitchFamily="18" charset="0"/>
                <a:ea typeface="Cambria" panose="02040503050406030204" pitchFamily="18" charset="0"/>
              </a:rPr>
              <a:t> for communication between different services (e.g., connecting STT and TTS).</a:t>
            </a:r>
          </a:p>
          <a:p>
            <a:endParaRPr lang="en-US" dirty="0"/>
          </a:p>
        </p:txBody>
      </p:sp>
      <p:sp>
        <p:nvSpPr>
          <p:cNvPr id="4" name="Title 1">
            <a:extLst>
              <a:ext uri="{FF2B5EF4-FFF2-40B4-BE49-F238E27FC236}">
                <a16:creationId xmlns:a16="http://schemas.microsoft.com/office/drawing/2014/main" id="{DA088025-A452-C25B-D557-C8D8137DEFE6}"/>
              </a:ext>
            </a:extLst>
          </p:cNvPr>
          <p:cNvSpPr>
            <a:spLocks noGrp="1"/>
          </p:cNvSpPr>
          <p:nvPr>
            <p:ph type="title"/>
          </p:nvPr>
        </p:nvSpPr>
        <p:spPr>
          <a:xfrm>
            <a:off x="812800" y="274638"/>
            <a:ext cx="10668000" cy="487362"/>
          </a:xfrm>
        </p:spPr>
        <p:txBody>
          <a:bodyPr/>
          <a:lstStyle/>
          <a:p>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p>
        </p:txBody>
      </p:sp>
    </p:spTree>
    <p:extLst>
      <p:ext uri="{BB962C8B-B14F-4D97-AF65-F5344CB8AC3E}">
        <p14:creationId xmlns:p14="http://schemas.microsoft.com/office/powerpoint/2010/main" val="2753725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7591C-C627-46CD-66F4-36AFD8B37B06}"/>
              </a:ext>
            </a:extLst>
          </p:cNvPr>
          <p:cNvSpPr>
            <a:spLocks noGrp="1"/>
          </p:cNvSpPr>
          <p:nvPr>
            <p:ph type="title"/>
          </p:nvPr>
        </p:nvSpPr>
        <p:spPr/>
        <p:txBody>
          <a:bodyPr/>
          <a:lstStyle/>
          <a:p>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p>
        </p:txBody>
      </p:sp>
      <p:sp>
        <p:nvSpPr>
          <p:cNvPr id="3" name="Text Placeholder 2">
            <a:extLst>
              <a:ext uri="{FF2B5EF4-FFF2-40B4-BE49-F238E27FC236}">
                <a16:creationId xmlns:a16="http://schemas.microsoft.com/office/drawing/2014/main" id="{E768C1F9-B027-6022-48F8-37AEF1CEE631}"/>
              </a:ext>
            </a:extLst>
          </p:cNvPr>
          <p:cNvSpPr>
            <a:spLocks noGrp="1"/>
          </p:cNvSpPr>
          <p:nvPr>
            <p:ph type="body" idx="1"/>
          </p:nvPr>
        </p:nvSpPr>
        <p:spPr/>
        <p:txBody>
          <a:bodyPr/>
          <a:lstStyle/>
          <a:p>
            <a:pPr marL="76200" indent="0">
              <a:buNone/>
            </a:pPr>
            <a:r>
              <a:rPr lang="en-US" b="1" dirty="0">
                <a:latin typeface="Cambria" panose="02040503050406030204" pitchFamily="18" charset="0"/>
                <a:ea typeface="Cambria" panose="02040503050406030204" pitchFamily="18" charset="0"/>
              </a:rPr>
              <a:t>7.Frontend (User Interface)</a:t>
            </a:r>
          </a:p>
          <a:p>
            <a:pPr>
              <a:buFont typeface="Arial" panose="020B0604020202020204" pitchFamily="34" charset="0"/>
              <a:buChar char="•"/>
            </a:pPr>
            <a:r>
              <a:rPr lang="en-US" b="1" dirty="0">
                <a:latin typeface="Cambria" panose="02040503050406030204" pitchFamily="18" charset="0"/>
                <a:ea typeface="Cambria" panose="02040503050406030204" pitchFamily="18" charset="0"/>
              </a:rPr>
              <a:t>Purpose</a:t>
            </a:r>
            <a:r>
              <a:rPr lang="en-US" dirty="0">
                <a:latin typeface="Cambria" panose="02040503050406030204" pitchFamily="18" charset="0"/>
                <a:ea typeface="Cambria" panose="02040503050406030204" pitchFamily="18" charset="0"/>
              </a:rPr>
              <a:t>: Provide an interface for users to interact with the system, either on desktop or mobile.</a:t>
            </a:r>
          </a:p>
          <a:p>
            <a:pPr>
              <a:buFont typeface="Arial" panose="020B0604020202020204" pitchFamily="34" charset="0"/>
              <a:buChar char="•"/>
            </a:pPr>
            <a:r>
              <a:rPr lang="en-US" b="1" dirty="0">
                <a:latin typeface="Cambria" panose="02040503050406030204" pitchFamily="18" charset="0"/>
                <a:ea typeface="Cambria" panose="02040503050406030204" pitchFamily="18" charset="0"/>
              </a:rPr>
              <a:t>Technology</a:t>
            </a:r>
            <a:r>
              <a:rPr lang="en-US" dirty="0">
                <a:latin typeface="Cambria" panose="02040503050406030204" pitchFamily="18" charset="0"/>
                <a:ea typeface="Cambria" panose="02040503050406030204" pitchFamily="18" charset="0"/>
              </a:rPr>
              <a:t>:</a:t>
            </a:r>
          </a:p>
          <a:p>
            <a:pPr marL="742950" lvl="1" indent="-285750">
              <a:buFont typeface="Arial" panose="020B0604020202020204" pitchFamily="34" charset="0"/>
              <a:buChar char="•"/>
            </a:pPr>
            <a:r>
              <a:rPr lang="en-US" sz="2400" b="1" dirty="0">
                <a:latin typeface="Cambria" panose="02040503050406030204" pitchFamily="18" charset="0"/>
                <a:ea typeface="Cambria" panose="02040503050406030204" pitchFamily="18" charset="0"/>
              </a:rPr>
              <a:t>Web Frameworks</a:t>
            </a:r>
            <a:r>
              <a:rPr lang="en-US" sz="2400" dirty="0">
                <a:latin typeface="Cambria" panose="02040503050406030204" pitchFamily="18" charset="0"/>
                <a:ea typeface="Cambria" panose="02040503050406030204" pitchFamily="18" charset="0"/>
              </a:rPr>
              <a:t>:</a:t>
            </a:r>
          </a:p>
          <a:p>
            <a:pPr marL="1143000" lvl="2" indent="-228600">
              <a:buFont typeface="Arial" panose="020B0604020202020204" pitchFamily="34" charset="0"/>
              <a:buChar char="•"/>
            </a:pPr>
            <a:r>
              <a:rPr lang="en-US" sz="2400" b="1" dirty="0">
                <a:latin typeface="Cambria" panose="02040503050406030204" pitchFamily="18" charset="0"/>
                <a:ea typeface="Cambria" panose="02040503050406030204" pitchFamily="18" charset="0"/>
              </a:rPr>
              <a:t>React.js</a:t>
            </a:r>
            <a:r>
              <a:rPr lang="en-US" sz="2400" dirty="0">
                <a:latin typeface="Cambria" panose="02040503050406030204" pitchFamily="18" charset="0"/>
                <a:ea typeface="Cambria" panose="02040503050406030204" pitchFamily="18" charset="0"/>
              </a:rPr>
              <a:t> or </a:t>
            </a:r>
            <a:r>
              <a:rPr lang="en-US" sz="2400" b="1" dirty="0">
                <a:latin typeface="Cambria" panose="02040503050406030204" pitchFamily="18" charset="0"/>
                <a:ea typeface="Cambria" panose="02040503050406030204" pitchFamily="18" charset="0"/>
              </a:rPr>
              <a:t>Angular</a:t>
            </a:r>
            <a:r>
              <a:rPr lang="en-US" sz="2400" dirty="0">
                <a:latin typeface="Cambria" panose="02040503050406030204" pitchFamily="18" charset="0"/>
                <a:ea typeface="Cambria" panose="02040503050406030204" pitchFamily="18" charset="0"/>
              </a:rPr>
              <a:t> for building responsive web interfaces.</a:t>
            </a:r>
          </a:p>
          <a:p>
            <a:pPr marL="742950" lvl="1" indent="-285750">
              <a:buFont typeface="Arial" panose="020B0604020202020204" pitchFamily="34" charset="0"/>
              <a:buChar char="•"/>
            </a:pPr>
            <a:r>
              <a:rPr lang="en-US" sz="2400" b="1" dirty="0">
                <a:latin typeface="Cambria" panose="02040503050406030204" pitchFamily="18" charset="0"/>
                <a:ea typeface="Cambria" panose="02040503050406030204" pitchFamily="18" charset="0"/>
              </a:rPr>
              <a:t>Mobile Apps</a:t>
            </a:r>
            <a:r>
              <a:rPr lang="en-US" sz="2400" dirty="0">
                <a:latin typeface="Cambria" panose="02040503050406030204" pitchFamily="18" charset="0"/>
                <a:ea typeface="Cambria" panose="02040503050406030204" pitchFamily="18" charset="0"/>
              </a:rPr>
              <a:t>:</a:t>
            </a:r>
          </a:p>
          <a:p>
            <a:pPr marL="1143000" lvl="2" indent="-228600">
              <a:buFont typeface="Arial" panose="020B0604020202020204" pitchFamily="34" charset="0"/>
              <a:buChar char="•"/>
            </a:pPr>
            <a:r>
              <a:rPr lang="en-US" sz="2400" b="1" dirty="0">
                <a:latin typeface="Cambria" panose="02040503050406030204" pitchFamily="18" charset="0"/>
                <a:ea typeface="Cambria" panose="02040503050406030204" pitchFamily="18" charset="0"/>
              </a:rPr>
              <a:t>Native iOS/Android</a:t>
            </a:r>
            <a:r>
              <a:rPr lang="en-US" sz="2400" dirty="0">
                <a:latin typeface="Cambria" panose="02040503050406030204" pitchFamily="18" charset="0"/>
                <a:ea typeface="Cambria" panose="02040503050406030204" pitchFamily="18" charset="0"/>
              </a:rPr>
              <a:t> apps if targeting mobile users.</a:t>
            </a:r>
          </a:p>
          <a:p>
            <a:pPr marL="742950" lvl="1" indent="-285750">
              <a:buFont typeface="Arial" panose="020B0604020202020204" pitchFamily="34" charset="0"/>
              <a:buChar char="•"/>
            </a:pPr>
            <a:r>
              <a:rPr lang="en-US" sz="2400" b="1" dirty="0">
                <a:latin typeface="Cambria" panose="02040503050406030204" pitchFamily="18" charset="0"/>
                <a:ea typeface="Cambria" panose="02040503050406030204" pitchFamily="18" charset="0"/>
              </a:rPr>
              <a:t>Integration with WebRTC</a:t>
            </a:r>
            <a:r>
              <a:rPr lang="en-US" sz="2400" dirty="0">
                <a:latin typeface="Cambria" panose="02040503050406030204" pitchFamily="18" charset="0"/>
                <a:ea typeface="Cambria" panose="02040503050406030204" pitchFamily="18" charset="0"/>
              </a:rPr>
              <a:t>: For seamless real-time communication in conference calls.</a:t>
            </a:r>
          </a:p>
          <a:p>
            <a:endParaRPr lang="en-US" dirty="0"/>
          </a:p>
        </p:txBody>
      </p:sp>
    </p:spTree>
    <p:extLst>
      <p:ext uri="{BB962C8B-B14F-4D97-AF65-F5344CB8AC3E}">
        <p14:creationId xmlns:p14="http://schemas.microsoft.com/office/powerpoint/2010/main" val="1745954317"/>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305</TotalTime>
  <Words>1136</Words>
  <Application>Microsoft Office PowerPoint</Application>
  <PresentationFormat>Widescreen</PresentationFormat>
  <Paragraphs>124</Paragraphs>
  <Slides>15</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Cambria</vt:lpstr>
      <vt:lpstr>Verdana</vt:lpstr>
      <vt:lpstr>Wingdings</vt:lpstr>
      <vt:lpstr>Bioinformatics</vt:lpstr>
      <vt:lpstr>TITLE : REAL TIME ACCENT TRANSLATION</vt:lpstr>
      <vt:lpstr>Content</vt:lpstr>
      <vt:lpstr>Problem Statement Number: PSCS95</vt:lpstr>
      <vt:lpstr>Analysis of Problem Statement</vt:lpstr>
      <vt:lpstr>Analysis of Problem Statement (contd...)</vt:lpstr>
      <vt:lpstr>Analysis of Problem Statement (contd...)</vt:lpstr>
      <vt:lpstr>Analysis of Problem Statement (contd...)</vt:lpstr>
      <vt:lpstr>Analysis of Problem Statement (contd...)</vt:lpstr>
      <vt:lpstr>Analysis of Problem Statement (contd...)</vt:lpstr>
      <vt:lpstr>HARDWARE AND SOFTWARE REQUIREMENTS OF REAL TIME ACCENT TRANSLATION: </vt:lpstr>
      <vt:lpstr>HARDWARE AND SOFTWARE REQUIREMENTS OF REAL TIME ACCENT TRANSLATION: </vt:lpstr>
      <vt:lpstr>Timeline of the Project (Gantt Chart)</vt:lpstr>
      <vt:lpstr>References (IEEE Paper format)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lenovo</cp:lastModifiedBy>
  <cp:revision>35</cp:revision>
  <dcterms:modified xsi:type="dcterms:W3CDTF">2024-10-20T07:01:40Z</dcterms:modified>
</cp:coreProperties>
</file>