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7" r:id="rId4"/>
    <p:sldId id="283" r:id="rId5"/>
    <p:sldId id="284" r:id="rId6"/>
    <p:sldId id="258" r:id="rId7"/>
    <p:sldId id="269" r:id="rId8"/>
    <p:sldId id="276" r:id="rId9"/>
    <p:sldId id="270" r:id="rId10"/>
    <p:sldId id="292" r:id="rId11"/>
    <p:sldId id="259" r:id="rId12"/>
    <p:sldId id="260" r:id="rId13"/>
    <p:sldId id="285" r:id="rId14"/>
    <p:sldId id="261" r:id="rId15"/>
    <p:sldId id="267" r:id="rId16"/>
    <p:sldId id="271" r:id="rId17"/>
    <p:sldId id="272" r:id="rId18"/>
    <p:sldId id="274" r:id="rId19"/>
    <p:sldId id="277" r:id="rId20"/>
    <p:sldId id="262" r:id="rId21"/>
    <p:sldId id="280" r:id="rId22"/>
    <p:sldId id="281" r:id="rId23"/>
    <p:sldId id="278" r:id="rId24"/>
    <p:sldId id="279" r:id="rId25"/>
    <p:sldId id="263" r:id="rId26"/>
    <p:sldId id="273" r:id="rId27"/>
    <p:sldId id="286" r:id="rId28"/>
    <p:sldId id="265" r:id="rId29"/>
    <p:sldId id="275" r:id="rId30"/>
    <p:sldId id="288" r:id="rId31"/>
    <p:sldId id="289" r:id="rId32"/>
    <p:sldId id="290" r:id="rId33"/>
    <p:sldId id="291"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D8E81-54D1-382C-9827-D0E3D83C710C}" v="98" dt="2024-12-17T13:32:19.916"/>
    <p1510:client id="{72DD1F8F-EB05-645A-D96C-DC404D4C1BAD}" v="432" dt="2024-12-17T12:14:07.349"/>
    <p1510:client id="{7A2ACB00-8C8A-0847-7C46-56B16EC3FAF2}" v="285" dt="2024-12-17T13:25:33.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latin typeface="Verdana"/>
                <a:ea typeface="Verdana"/>
              </a:rPr>
              <a:t>PROJECT TITLE: </a:t>
            </a:r>
            <a:br>
              <a:rPr lang="en-GB" dirty="0">
                <a:latin typeface="Verdana"/>
                <a:ea typeface="Verdana"/>
              </a:rPr>
            </a:br>
            <a:r>
              <a:rPr lang="en-GB" u="sng" dirty="0">
                <a:latin typeface="Verdana"/>
                <a:ea typeface="Verdana"/>
              </a:rPr>
              <a:t>REAL TIME ACCENT TRANSLATION</a:t>
            </a:r>
            <a:endParaRPr lang="en-GB" u="sng" dirty="0"/>
          </a:p>
        </p:txBody>
      </p:sp>
      <p:sp>
        <p:nvSpPr>
          <p:cNvPr id="3" name="Subtitle 2"/>
          <p:cNvSpPr>
            <a:spLocks noGrp="1"/>
          </p:cNvSpPr>
          <p:nvPr>
            <p:ph type="subTitle" idx="1"/>
          </p:nvPr>
        </p:nvSpPr>
        <p:spPr>
          <a:xfrm>
            <a:off x="790469" y="2721956"/>
            <a:ext cx="3970594" cy="552184"/>
          </a:xfrm>
        </p:spPr>
        <p:txBody>
          <a:bodyPr vert="horz" lIns="91440" tIns="45720" rIns="91440" bIns="45720" rtlCol="0" anchor="t">
            <a:normAutofit/>
          </a:bodyPr>
          <a:lstStyle/>
          <a:p>
            <a:pPr algn="l"/>
            <a:r>
              <a:rPr lang="en-GB" dirty="0">
                <a:latin typeface="Verdana"/>
                <a:ea typeface="Verdana"/>
              </a:rPr>
              <a:t>Batch Number:CIT-G29</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93265734"/>
              </p:ext>
            </p:extLst>
          </p:nvPr>
        </p:nvGraphicFramePr>
        <p:xfrm>
          <a:off x="630904" y="3154166"/>
          <a:ext cx="5369204" cy="2194560"/>
        </p:xfrm>
        <a:graphic>
          <a:graphicData uri="http://schemas.openxmlformats.org/drawingml/2006/table">
            <a:tbl>
              <a:tblPr firstRow="1" bandRow="1">
                <a:tableStyleId>{2D5ABB26-0587-4C30-8999-92F81FD0307C}</a:tableStyleId>
              </a:tblPr>
              <a:tblGrid>
                <a:gridCol w="2065968">
                  <a:extLst>
                    <a:ext uri="{9D8B030D-6E8A-4147-A177-3AD203B41FA5}">
                      <a16:colId xmlns:a16="http://schemas.microsoft.com/office/drawing/2014/main" val="3331634959"/>
                    </a:ext>
                  </a:extLst>
                </a:gridCol>
                <a:gridCol w="3303236">
                  <a:extLst>
                    <a:ext uri="{9D8B030D-6E8A-4147-A177-3AD203B41FA5}">
                      <a16:colId xmlns:a16="http://schemas.microsoft.com/office/drawing/2014/main" val="2054911721"/>
                    </a:ext>
                  </a:extLst>
                </a:gridCol>
              </a:tblGrid>
              <a:tr h="318264">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18264">
                <a:tc>
                  <a:txBody>
                    <a:bodyPr/>
                    <a:lstStyle/>
                    <a:p>
                      <a:pPr algn="ctr"/>
                      <a:r>
                        <a:rPr lang="en-GB" b="1" dirty="0"/>
                        <a:t>20211CIT0108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KEERTHI 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18264">
                <a:tc>
                  <a:txBody>
                    <a:bodyPr/>
                    <a:lstStyle/>
                    <a:p>
                      <a:pPr algn="ctr"/>
                      <a:r>
                        <a:rPr lang="en-GB" b="1" dirty="0"/>
                        <a:t>20211CIT0111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CHETANA P SUTHAR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18264">
                <a:tc>
                  <a:txBody>
                    <a:bodyPr/>
                    <a:lstStyle/>
                    <a:p>
                      <a:pPr algn="ctr"/>
                      <a:r>
                        <a:rPr lang="en-GB" b="1" dirty="0"/>
                        <a:t>20211CIT0124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LEKHANA 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18264">
                <a:tc>
                  <a:txBody>
                    <a:bodyPr/>
                    <a:lstStyle/>
                    <a:p>
                      <a:pPr algn="ctr"/>
                      <a:r>
                        <a:rPr lang="en-GB" b="1" dirty="0"/>
                        <a:t>20211CIT0067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PAVANI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18264">
                <a:tc>
                  <a:txBody>
                    <a:bodyPr/>
                    <a:lstStyle/>
                    <a:p>
                      <a:pPr algn="ctr"/>
                      <a:endParaRPr lang="en-GB" b="1"/>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000108" y="2539129"/>
            <a:ext cx="6191892" cy="3173302"/>
          </a:xfrm>
          <a:prstGeom prst="rect">
            <a:avLst/>
          </a:prstGeom>
        </p:spPr>
        <p:txBody>
          <a:bodyPr vert="horz" lIns="91440" tIns="45720" rIns="91440" bIns="45720" rtlCol="0" anchor="t">
            <a:normAutofit fontScale="850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t>Under the Supervision of,</a:t>
            </a:r>
          </a:p>
          <a:p>
            <a:pPr algn="l"/>
            <a:endParaRPr lang="en-GB" dirty="0"/>
          </a:p>
          <a:p>
            <a:pPr algn="l"/>
            <a:r>
              <a:rPr lang="en-GB" sz="1700" dirty="0" err="1">
                <a:latin typeface="Verdana"/>
                <a:ea typeface="Verdana"/>
              </a:rPr>
              <a:t>Dr.</a:t>
            </a:r>
            <a:r>
              <a:rPr lang="en-GB" sz="1700" dirty="0">
                <a:latin typeface="Verdana"/>
                <a:ea typeface="Verdana"/>
              </a:rPr>
              <a:t> Ms. </a:t>
            </a:r>
            <a:r>
              <a:rPr lang="en-GB" dirty="0">
                <a:latin typeface="Verdana"/>
                <a:ea typeface="Verdana"/>
              </a:rPr>
              <a:t>Sridevi.S </a:t>
            </a:r>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sz="1700" dirty="0"/>
          </a:p>
          <a:p>
            <a:pPr algn="l"/>
            <a:endParaRPr lang="en-GB" sz="1700" dirty="0"/>
          </a:p>
          <a:p>
            <a:pPr marL="0" marR="0" lvl="0" indent="0" algn="l"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Computer Science IOT</a:t>
            </a:r>
          </a:p>
          <a:p>
            <a:pPr algn="l">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solidFill>
                  <a:schemeClr val="tx1"/>
                </a:solidFill>
                <a:latin typeface="Cambria" panose="02040503050406030204" pitchFamily="18" charset="0"/>
                <a:ea typeface="Cambria" panose="02040503050406030204" pitchFamily="18" charset="0"/>
                <a:cs typeface="Verdana"/>
              </a:rPr>
              <a:t>Dr. Anandaraj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l"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Sharmasth Vali Y</a:t>
            </a:r>
          </a:p>
          <a:p>
            <a:pPr algn="l"/>
            <a:endParaRPr lang="en-GB" dirty="0"/>
          </a:p>
        </p:txBody>
      </p:sp>
      <p:sp>
        <p:nvSpPr>
          <p:cNvPr id="6" name="Subtitle 2"/>
          <p:cNvSpPr txBox="1">
            <a:spLocks/>
          </p:cNvSpPr>
          <p:nvPr/>
        </p:nvSpPr>
        <p:spPr>
          <a:xfrm>
            <a:off x="3472665" y="205483"/>
            <a:ext cx="4869951" cy="680790"/>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t>PIP2001 CAPSTONE PROJECT</a:t>
            </a:r>
          </a:p>
          <a:p>
            <a:r>
              <a:rPr lang="en-GB" sz="2800" dirty="0"/>
              <a:t>Final Project Viva 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38B5C-E3D2-5650-3353-51A28FEEBBC7}"/>
              </a:ext>
            </a:extLst>
          </p:cNvPr>
          <p:cNvSpPr txBox="1"/>
          <p:nvPr/>
        </p:nvSpPr>
        <p:spPr>
          <a:xfrm>
            <a:off x="774441" y="242596"/>
            <a:ext cx="3013788" cy="523220"/>
          </a:xfrm>
          <a:prstGeom prst="rect">
            <a:avLst/>
          </a:prstGeom>
          <a:noFill/>
        </p:spPr>
        <p:txBody>
          <a:bodyPr wrap="square" rtlCol="0">
            <a:spAutoFit/>
          </a:bodyPr>
          <a:lstStyle/>
          <a:p>
            <a:r>
              <a:rPr lang="en-IN" sz="2800" b="1" dirty="0">
                <a:solidFill>
                  <a:schemeClr val="tx2"/>
                </a:solidFill>
                <a:latin typeface="Verdana" panose="020B0604030504040204" pitchFamily="34" charset="0"/>
                <a:ea typeface="Verdana" panose="020B0604030504040204" pitchFamily="34" charset="0"/>
                <a:cs typeface="Times New Roman" panose="02020603050405020304" pitchFamily="18" charset="0"/>
              </a:rPr>
              <a:t>Objectives</a:t>
            </a:r>
            <a:r>
              <a:rPr lang="en-IN" dirty="0"/>
              <a:t>:</a:t>
            </a:r>
          </a:p>
        </p:txBody>
      </p:sp>
      <p:sp>
        <p:nvSpPr>
          <p:cNvPr id="3" name="TextBox 2">
            <a:extLst>
              <a:ext uri="{FF2B5EF4-FFF2-40B4-BE49-F238E27FC236}">
                <a16:creationId xmlns:a16="http://schemas.microsoft.com/office/drawing/2014/main" id="{04821FB1-F4F2-0B80-0407-D45207C40DDF}"/>
              </a:ext>
            </a:extLst>
          </p:cNvPr>
          <p:cNvSpPr txBox="1"/>
          <p:nvPr/>
        </p:nvSpPr>
        <p:spPr>
          <a:xfrm>
            <a:off x="774441" y="1315616"/>
            <a:ext cx="889207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Primary Objective:</a:t>
            </a:r>
          </a:p>
          <a:p>
            <a:pPr lvl="1"/>
            <a:r>
              <a:rPr lang="en-US" sz="2400" dirty="0">
                <a:latin typeface="Calibri" panose="020F0502020204030204" pitchFamily="34" charset="0"/>
                <a:ea typeface="Calibri" panose="020F0502020204030204" pitchFamily="34" charset="0"/>
                <a:cs typeface="Calibri" panose="020F0502020204030204" pitchFamily="34" charset="0"/>
              </a:rPr>
              <a:t>Develop a real-time accent translation system that improves communication during conference calls by translating accents.</a:t>
            </a:r>
          </a:p>
          <a:p>
            <a:pPr lvl="1"/>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Secondary Objectives:</a:t>
            </a:r>
          </a:p>
          <a:p>
            <a:pPr lvl="1"/>
            <a:r>
              <a:rPr lang="en-US" sz="2400" dirty="0">
                <a:latin typeface="Calibri" panose="020F0502020204030204" pitchFamily="34" charset="0"/>
                <a:ea typeface="Calibri" panose="020F0502020204030204" pitchFamily="34" charset="0"/>
                <a:cs typeface="Calibri" panose="020F0502020204030204" pitchFamily="34" charset="0"/>
              </a:rPr>
              <a:t>Implement Speech-to-Text (STT) conversion. Modify the text to match the recipient's accent using phonetic processing. Convert processed text into speech using Text-to-Speech (TTS).Ensure real-time streaming for live audio.</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154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Workflow</a:t>
            </a:r>
            <a:endParaRPr lang="en-GB" dirty="0"/>
          </a:p>
        </p:txBody>
      </p:sp>
      <p:pic>
        <p:nvPicPr>
          <p:cNvPr id="4" name="Content Placeholder 3" descr="A diagram of a process&#10;&#10;Description automatically generated">
            <a:extLst>
              <a:ext uri="{FF2B5EF4-FFF2-40B4-BE49-F238E27FC236}">
                <a16:creationId xmlns:a16="http://schemas.microsoft.com/office/drawing/2014/main" id="{0348B24C-D604-28F1-5457-2DE0D9A689CB}"/>
              </a:ext>
            </a:extLst>
          </p:cNvPr>
          <p:cNvPicPr>
            <a:picLocks noGrp="1" noChangeAspect="1"/>
          </p:cNvPicPr>
          <p:nvPr>
            <p:ph idx="1"/>
          </p:nvPr>
        </p:nvPicPr>
        <p:blipFill>
          <a:blip r:embed="rId2"/>
          <a:stretch>
            <a:fillRect/>
          </a:stretch>
        </p:blipFill>
        <p:spPr>
          <a:xfrm>
            <a:off x="7339849" y="1027981"/>
            <a:ext cx="3997449" cy="5341188"/>
          </a:xfrm>
        </p:spPr>
      </p:pic>
      <p:sp>
        <p:nvSpPr>
          <p:cNvPr id="6" name="TextBox 5">
            <a:extLst>
              <a:ext uri="{FF2B5EF4-FFF2-40B4-BE49-F238E27FC236}">
                <a16:creationId xmlns:a16="http://schemas.microsoft.com/office/drawing/2014/main" id="{68A90389-18B8-7A2A-6885-B4C583BFA6EE}"/>
              </a:ext>
            </a:extLst>
          </p:cNvPr>
          <p:cNvSpPr txBox="1"/>
          <p:nvPr/>
        </p:nvSpPr>
        <p:spPr>
          <a:xfrm>
            <a:off x="813758" y="1022231"/>
            <a:ext cx="6071559"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Summary of Steps</a:t>
            </a:r>
            <a:r>
              <a:rPr lang="en-US" sz="2400" u="sng" dirty="0"/>
              <a:t>:</a:t>
            </a:r>
            <a:endParaRPr lang="en-US" sz="2400" b="1" u="sng" dirty="0"/>
          </a:p>
          <a:p>
            <a:pPr>
              <a:lnSpc>
                <a:spcPct val="150000"/>
              </a:lnSpc>
            </a:pPr>
            <a:r>
              <a:rPr lang="en-US" sz="2400" dirty="0">
                <a:latin typeface="Calibri"/>
                <a:ea typeface="+mn-lt"/>
                <a:cs typeface="+mn-lt"/>
              </a:rPr>
              <a:t>1.Input received (speech or text).</a:t>
            </a:r>
            <a:endParaRPr lang="en-US" sz="2400" dirty="0">
              <a:latin typeface="Calibri"/>
              <a:ea typeface="Calibri"/>
              <a:cs typeface="Calibri"/>
            </a:endParaRPr>
          </a:p>
          <a:p>
            <a:pPr>
              <a:lnSpc>
                <a:spcPct val="150000"/>
              </a:lnSpc>
            </a:pPr>
            <a:r>
              <a:rPr lang="en-US" sz="2400" dirty="0">
                <a:latin typeface="Calibri"/>
                <a:ea typeface="+mn-lt"/>
                <a:cs typeface="+mn-lt"/>
              </a:rPr>
              <a:t>2.Process input to extract text.</a:t>
            </a:r>
            <a:endParaRPr lang="en-US" sz="2400" dirty="0">
              <a:latin typeface="Calibri"/>
              <a:ea typeface="Calibri"/>
              <a:cs typeface="Calibri"/>
            </a:endParaRPr>
          </a:p>
          <a:p>
            <a:pPr>
              <a:lnSpc>
                <a:spcPct val="150000"/>
              </a:lnSpc>
            </a:pPr>
            <a:r>
              <a:rPr lang="en-US" sz="2400" dirty="0">
                <a:latin typeface="Calibri"/>
                <a:ea typeface="+mn-lt"/>
                <a:cs typeface="+mn-lt"/>
              </a:rPr>
              <a:t>3.Check for valid input text.</a:t>
            </a:r>
            <a:endParaRPr lang="en-US" sz="2400" dirty="0">
              <a:latin typeface="Calibri"/>
              <a:ea typeface="Calibri"/>
              <a:cs typeface="Calibri"/>
            </a:endParaRPr>
          </a:p>
          <a:p>
            <a:pPr>
              <a:lnSpc>
                <a:spcPct val="150000"/>
              </a:lnSpc>
            </a:pPr>
            <a:r>
              <a:rPr lang="en-US" sz="2400" dirty="0">
                <a:latin typeface="Calibri"/>
                <a:ea typeface="+mn-lt"/>
                <a:cs typeface="+mn-lt"/>
              </a:rPr>
              <a:t>4.Translate text using Google Translate API.</a:t>
            </a:r>
            <a:endParaRPr lang="en-US" sz="2400" dirty="0">
              <a:latin typeface="Calibri"/>
              <a:ea typeface="Calibri"/>
              <a:cs typeface="Calibri"/>
            </a:endParaRPr>
          </a:p>
          <a:p>
            <a:pPr>
              <a:lnSpc>
                <a:spcPct val="150000"/>
              </a:lnSpc>
            </a:pPr>
            <a:r>
              <a:rPr lang="en-US" sz="2400" dirty="0">
                <a:latin typeface="Calibri"/>
                <a:ea typeface="+mn-lt"/>
                <a:cs typeface="+mn-lt"/>
              </a:rPr>
              <a:t>5.Convert translated text to speech using gTTS.</a:t>
            </a:r>
            <a:endParaRPr lang="en-US" sz="2400" dirty="0">
              <a:latin typeface="Calibri"/>
              <a:ea typeface="Calibri"/>
              <a:cs typeface="Calibri"/>
            </a:endParaRPr>
          </a:p>
          <a:p>
            <a:pPr>
              <a:lnSpc>
                <a:spcPct val="150000"/>
              </a:lnSpc>
            </a:pPr>
            <a:r>
              <a:rPr lang="en-US" sz="2400" dirty="0">
                <a:latin typeface="Calibri"/>
                <a:ea typeface="+mn-lt"/>
                <a:cs typeface="+mn-lt"/>
              </a:rPr>
              <a:t>6.Save and deliver audio file for playback.</a:t>
            </a:r>
            <a:endParaRPr lang="en-US" sz="2400" dirty="0">
              <a:latin typeface="Calibri"/>
              <a:ea typeface="Calibri"/>
              <a:cs typeface="Calibri"/>
            </a:endParaRPr>
          </a:p>
          <a:p>
            <a:pPr>
              <a:lnSpc>
                <a:spcPct val="150000"/>
              </a:lnSpc>
            </a:pPr>
            <a:r>
              <a:rPr lang="en-US" sz="2400" dirty="0">
                <a:latin typeface="Calibri"/>
                <a:ea typeface="+mn-lt"/>
                <a:cs typeface="+mn-lt"/>
              </a:rPr>
              <a:t>7.Handle errors if no valid input is provided</a:t>
            </a:r>
            <a:r>
              <a:rPr lang="en-US" sz="2800" dirty="0">
                <a:latin typeface="Calibri"/>
                <a:ea typeface="+mn-lt"/>
                <a:cs typeface="+mn-lt"/>
              </a:rPr>
              <a:t>.</a:t>
            </a:r>
            <a:endParaRPr lang="en-US" sz="2800" dirty="0">
              <a:latin typeface="Calibri"/>
              <a:ea typeface="Calibri"/>
              <a:cs typeface="Calibri"/>
            </a:endParaRPr>
          </a:p>
          <a:p>
            <a:pPr marL="285750" indent="-285750">
              <a:buFont typeface="Arial"/>
              <a:buChar char="•"/>
            </a:pPr>
            <a:endParaRPr lang="en-US" b="1" dirty="0"/>
          </a:p>
        </p:txBody>
      </p:sp>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Workflow</a:t>
            </a:r>
            <a:endParaRPr lang="en-GB" dirty="0"/>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GB" sz="2000" b="1" dirty="0">
                <a:latin typeface="Calibri"/>
                <a:ea typeface="Verdana"/>
              </a:rPr>
              <a:t>1.</a:t>
            </a:r>
            <a:r>
              <a:rPr lang="en-GB" b="1" dirty="0">
                <a:latin typeface="Calibri"/>
                <a:ea typeface="Verdana"/>
              </a:rPr>
              <a:t>Start &amp; Receive Request:</a:t>
            </a:r>
          </a:p>
          <a:p>
            <a:pPr marL="400050" lvl="1" indent="0">
              <a:buNone/>
            </a:pPr>
            <a:r>
              <a:rPr lang="en-GB" dirty="0">
                <a:latin typeface="Calibri"/>
                <a:ea typeface="Verdana"/>
              </a:rPr>
              <a:t>Accept user input (speech or text).</a:t>
            </a:r>
            <a:endParaRPr lang="en-GB" dirty="0">
              <a:latin typeface="Calibri"/>
            </a:endParaRPr>
          </a:p>
          <a:p>
            <a:pPr marL="0" indent="0">
              <a:buNone/>
            </a:pPr>
            <a:r>
              <a:rPr lang="en-GB" b="1" dirty="0">
                <a:latin typeface="Calibri"/>
                <a:ea typeface="Verdana"/>
              </a:rPr>
              <a:t>2.Data Extraction:</a:t>
            </a:r>
            <a:endParaRPr lang="en-GB" dirty="0">
              <a:latin typeface="Calibri"/>
            </a:endParaRPr>
          </a:p>
          <a:p>
            <a:pPr marL="400050" lvl="1" indent="0">
              <a:buNone/>
            </a:pPr>
            <a:r>
              <a:rPr lang="en-GB" dirty="0">
                <a:latin typeface="Calibri"/>
                <a:ea typeface="Verdana"/>
              </a:rPr>
              <a:t>Extract and validate input text from speech using </a:t>
            </a:r>
            <a:r>
              <a:rPr lang="en-GB" b="1" dirty="0">
                <a:latin typeface="Calibri"/>
                <a:ea typeface="Verdana"/>
              </a:rPr>
              <a:t>Web Speech API</a:t>
            </a:r>
            <a:r>
              <a:rPr lang="en-GB" dirty="0">
                <a:latin typeface="Calibri"/>
                <a:ea typeface="Verdana"/>
              </a:rPr>
              <a:t>.</a:t>
            </a:r>
            <a:endParaRPr lang="en-GB" dirty="0">
              <a:latin typeface="Calibri"/>
            </a:endParaRPr>
          </a:p>
          <a:p>
            <a:pPr marL="0" indent="0">
              <a:buNone/>
            </a:pPr>
            <a:r>
              <a:rPr lang="en-GB" b="1" dirty="0">
                <a:latin typeface="Calibri"/>
                <a:ea typeface="Verdana"/>
              </a:rPr>
              <a:t>3.Input Validation:</a:t>
            </a:r>
            <a:endParaRPr lang="en-GB" dirty="0">
              <a:latin typeface="Calibri"/>
            </a:endParaRPr>
          </a:p>
          <a:p>
            <a:pPr marL="400050" lvl="1" indent="0">
              <a:buNone/>
            </a:pPr>
            <a:r>
              <a:rPr lang="en-GB" b="1" dirty="0">
                <a:latin typeface="Calibri"/>
                <a:ea typeface="Verdana"/>
              </a:rPr>
              <a:t>If Text is Provided:</a:t>
            </a:r>
            <a:endParaRPr lang="en-GB" dirty="0">
              <a:latin typeface="Calibri"/>
            </a:endParaRPr>
          </a:p>
          <a:p>
            <a:pPr lvl="2">
              <a:buFont typeface="Arial"/>
              <a:buChar char="–"/>
            </a:pPr>
            <a:r>
              <a:rPr lang="en-GB" sz="2200" b="1" dirty="0">
                <a:latin typeface="Calibri"/>
                <a:ea typeface="Verdana"/>
              </a:rPr>
              <a:t>Translate Text:</a:t>
            </a:r>
            <a:r>
              <a:rPr lang="en-GB" sz="2200" dirty="0">
                <a:latin typeface="Calibri"/>
                <a:ea typeface="Verdana"/>
              </a:rPr>
              <a:t> Use </a:t>
            </a:r>
            <a:r>
              <a:rPr lang="en-GB" sz="2200" b="1" dirty="0">
                <a:latin typeface="Calibri"/>
                <a:ea typeface="Verdana"/>
              </a:rPr>
              <a:t>Google Translate API</a:t>
            </a:r>
            <a:r>
              <a:rPr lang="en-GB" sz="2200" dirty="0">
                <a:latin typeface="Calibri"/>
                <a:ea typeface="Verdana"/>
              </a:rPr>
              <a:t> for real-time translation.</a:t>
            </a:r>
            <a:endParaRPr lang="en-GB" sz="2200" dirty="0">
              <a:latin typeface="Calibri"/>
            </a:endParaRPr>
          </a:p>
          <a:p>
            <a:pPr lvl="2">
              <a:buFont typeface="Arial"/>
              <a:buChar char="–"/>
            </a:pPr>
            <a:r>
              <a:rPr lang="en-GB" sz="2200" b="1" dirty="0">
                <a:latin typeface="Calibri"/>
                <a:ea typeface="Verdana"/>
              </a:rPr>
              <a:t>Convert to Speech:</a:t>
            </a:r>
            <a:r>
              <a:rPr lang="en-GB" sz="2200" dirty="0">
                <a:latin typeface="Calibri"/>
                <a:ea typeface="Verdana"/>
              </a:rPr>
              <a:t> Generate speech using </a:t>
            </a:r>
            <a:r>
              <a:rPr lang="en-GB" sz="2200" b="1" dirty="0">
                <a:latin typeface="Calibri"/>
                <a:ea typeface="Verdana"/>
              </a:rPr>
              <a:t>gTTS</a:t>
            </a:r>
            <a:r>
              <a:rPr lang="en-GB" sz="2200" dirty="0">
                <a:latin typeface="Calibri"/>
                <a:ea typeface="Verdana"/>
              </a:rPr>
              <a:t> with selected language and accent.</a:t>
            </a:r>
            <a:endParaRPr lang="en-GB" sz="2200" dirty="0">
              <a:latin typeface="Calibri"/>
            </a:endParaRPr>
          </a:p>
          <a:p>
            <a:pPr lvl="2">
              <a:buFont typeface="Arial"/>
              <a:buChar char="–"/>
            </a:pPr>
            <a:r>
              <a:rPr lang="en-GB" sz="2200" b="1" dirty="0">
                <a:latin typeface="Calibri"/>
                <a:ea typeface="Verdana"/>
              </a:rPr>
              <a:t>Save Audio File:</a:t>
            </a:r>
            <a:r>
              <a:rPr lang="en-GB" sz="2200" dirty="0">
                <a:latin typeface="Calibri"/>
                <a:ea typeface="Verdana"/>
              </a:rPr>
              <a:t> Temporarily store the generated audio file for playback.</a:t>
            </a:r>
            <a:endParaRPr lang="en-GB" sz="2200" dirty="0">
              <a:latin typeface="Calibri"/>
            </a:endParaRPr>
          </a:p>
          <a:p>
            <a:pPr marL="400050" lvl="1" indent="0">
              <a:buNone/>
            </a:pPr>
            <a:r>
              <a:rPr lang="en-GB" b="1" dirty="0">
                <a:latin typeface="Calibri"/>
                <a:ea typeface="Verdana"/>
              </a:rPr>
              <a:t>If No Text:</a:t>
            </a:r>
            <a:endParaRPr lang="en-GB" dirty="0">
              <a:latin typeface="Calibri"/>
            </a:endParaRPr>
          </a:p>
          <a:p>
            <a:pPr marL="857250" lvl="2" indent="0">
              <a:buNone/>
            </a:pPr>
            <a:r>
              <a:rPr lang="en-GB" sz="2200" dirty="0">
                <a:latin typeface="Calibri"/>
                <a:ea typeface="Verdana"/>
              </a:rPr>
              <a:t>Return an error response: "No Text Provided."</a:t>
            </a:r>
            <a:endParaRPr lang="en-GB" sz="2200" dirty="0">
              <a:latin typeface="Calibri"/>
            </a:endParaRPr>
          </a:p>
          <a:p>
            <a:pPr>
              <a:buFont typeface="Arial"/>
              <a:buChar char="•"/>
            </a:pPr>
            <a:endParaRPr lang="en-GB" b="1" dirty="0">
              <a:latin typeface="Verdana"/>
              <a:ea typeface="Verdana"/>
            </a:endParaRPr>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2663-4567-0A41-2087-21DAA28CAEDA}"/>
              </a:ext>
            </a:extLst>
          </p:cNvPr>
          <p:cNvSpPr>
            <a:spLocks noGrp="1"/>
          </p:cNvSpPr>
          <p:nvPr>
            <p:ph type="title"/>
          </p:nvPr>
        </p:nvSpPr>
        <p:spPr/>
        <p:txBody>
          <a:bodyPr/>
          <a:lstStyle/>
          <a:p>
            <a:r>
              <a:rPr lang="en-GB" dirty="0">
                <a:latin typeface="Verdana"/>
                <a:ea typeface="Verdana"/>
              </a:rPr>
              <a:t>Workflow</a:t>
            </a:r>
            <a:endParaRPr lang="en-IN" dirty="0"/>
          </a:p>
        </p:txBody>
      </p:sp>
      <p:sp>
        <p:nvSpPr>
          <p:cNvPr id="3" name="Content Placeholder 2">
            <a:extLst>
              <a:ext uri="{FF2B5EF4-FFF2-40B4-BE49-F238E27FC236}">
                <a16:creationId xmlns:a16="http://schemas.microsoft.com/office/drawing/2014/main" id="{36C64AAD-311E-7B22-FD14-73104D4B6BD3}"/>
              </a:ext>
            </a:extLst>
          </p:cNvPr>
          <p:cNvSpPr>
            <a:spLocks noGrp="1"/>
          </p:cNvSpPr>
          <p:nvPr>
            <p:ph idx="1"/>
          </p:nvPr>
        </p:nvSpPr>
        <p:spPr/>
        <p:txBody>
          <a:bodyPr/>
          <a:lstStyle/>
          <a:p>
            <a:pPr marL="57150" indent="0">
              <a:buNone/>
            </a:pPr>
            <a:r>
              <a:rPr lang="en-GB" sz="2800" b="1" dirty="0">
                <a:latin typeface="Calibri"/>
                <a:ea typeface="Verdana"/>
              </a:rPr>
              <a:t>4.Response Handling:</a:t>
            </a:r>
            <a:endParaRPr lang="en-GB" sz="2800" dirty="0">
              <a:latin typeface="Calibri"/>
            </a:endParaRPr>
          </a:p>
          <a:p>
            <a:pPr marL="400050" lvl="1" indent="0">
              <a:buNone/>
            </a:pPr>
            <a:r>
              <a:rPr lang="en-GB" dirty="0">
                <a:latin typeface="Calibri"/>
                <a:ea typeface="Verdana"/>
              </a:rPr>
              <a:t>Send success response with the translated text and audio file.</a:t>
            </a:r>
            <a:endParaRPr lang="en-GB" dirty="0">
              <a:latin typeface="Calibri"/>
            </a:endParaRPr>
          </a:p>
          <a:p>
            <a:pPr marL="0" indent="0">
              <a:buNone/>
            </a:pPr>
            <a:r>
              <a:rPr lang="en-GB" sz="2800" b="1" dirty="0">
                <a:latin typeface="Calibri"/>
                <a:ea typeface="Verdana"/>
              </a:rPr>
              <a:t>5.End Process.</a:t>
            </a:r>
            <a:endParaRPr lang="en-GB" sz="2800" dirty="0">
              <a:latin typeface="Calibri"/>
            </a:endParaRPr>
          </a:p>
          <a:p>
            <a:pPr marL="0" indent="0">
              <a:buNone/>
            </a:pPr>
            <a:endParaRPr lang="en-IN" dirty="0"/>
          </a:p>
        </p:txBody>
      </p:sp>
    </p:spTree>
    <p:extLst>
      <p:ext uri="{BB962C8B-B14F-4D97-AF65-F5344CB8AC3E}">
        <p14:creationId xmlns:p14="http://schemas.microsoft.com/office/powerpoint/2010/main" val="133052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Features</a:t>
            </a:r>
            <a:endParaRPr lang="en-GB" dirty="0"/>
          </a:p>
        </p:txBody>
      </p:sp>
      <p:sp>
        <p:nvSpPr>
          <p:cNvPr id="3" name="Content Placeholder 2"/>
          <p:cNvSpPr>
            <a:spLocks noGrp="1"/>
          </p:cNvSpPr>
          <p:nvPr>
            <p:ph idx="1"/>
          </p:nvPr>
        </p:nvSpPr>
        <p:spPr>
          <a:xfrm>
            <a:off x="812800" y="956095"/>
            <a:ext cx="10668000" cy="4952997"/>
          </a:xfrm>
        </p:spPr>
        <p:txBody>
          <a:bodyPr vert="horz" lIns="91440" tIns="45720" rIns="91440" bIns="45720" rtlCol="0" anchor="t">
            <a:noAutofit/>
          </a:bodyPr>
          <a:lstStyle/>
          <a:p>
            <a:pPr>
              <a:buNone/>
            </a:pPr>
            <a:endParaRPr lang="en-GB" sz="3200" dirty="0">
              <a:latin typeface="Arial"/>
              <a:ea typeface="Verdana"/>
              <a:cs typeface="Arial"/>
            </a:endParaRPr>
          </a:p>
          <a:p>
            <a:pPr>
              <a:lnSpc>
                <a:spcPct val="150000"/>
              </a:lnSpc>
            </a:pPr>
            <a:r>
              <a:rPr lang="en-GB" dirty="0">
                <a:latin typeface="Calibri"/>
                <a:ea typeface="Calibri"/>
                <a:cs typeface="Calibri"/>
              </a:rPr>
              <a:t>Translate text between multiple languages.</a:t>
            </a:r>
            <a:endParaRPr lang="en-US" dirty="0">
              <a:latin typeface="Calibri"/>
              <a:ea typeface="Calibri"/>
              <a:cs typeface="Calibri"/>
            </a:endParaRPr>
          </a:p>
          <a:p>
            <a:pPr>
              <a:lnSpc>
                <a:spcPct val="150000"/>
              </a:lnSpc>
            </a:pPr>
            <a:r>
              <a:rPr lang="en-GB" dirty="0">
                <a:latin typeface="Calibri"/>
                <a:ea typeface="Calibri"/>
                <a:cs typeface="Calibri"/>
              </a:rPr>
              <a:t>Support for accents in Text-to-Speech conversion.</a:t>
            </a:r>
            <a:endParaRPr lang="en-GB" dirty="0"/>
          </a:p>
          <a:p>
            <a:pPr>
              <a:lnSpc>
                <a:spcPct val="150000"/>
              </a:lnSpc>
            </a:pPr>
            <a:r>
              <a:rPr lang="en-GB" dirty="0">
                <a:latin typeface="Calibri"/>
                <a:ea typeface="Calibri"/>
                <a:cs typeface="Calibri"/>
              </a:rPr>
              <a:t>Dynamic audio file generation stored in a 'static' folder.</a:t>
            </a:r>
            <a:endParaRPr lang="en-GB" dirty="0">
              <a:latin typeface="Calibri"/>
              <a:ea typeface="Calibri"/>
            </a:endParaRPr>
          </a:p>
          <a:p>
            <a:pPr>
              <a:lnSpc>
                <a:spcPct val="150000"/>
              </a:lnSpc>
            </a:pPr>
            <a:r>
              <a:rPr lang="en-GB" dirty="0">
                <a:latin typeface="Calibri"/>
                <a:ea typeface="Calibri"/>
                <a:cs typeface="Calibri"/>
              </a:rPr>
              <a:t>JSON responses with translated text and audio URL.</a:t>
            </a:r>
            <a:endParaRPr lang="en-GB" dirty="0">
              <a:latin typeface="Calibri"/>
              <a:ea typeface="Calibri"/>
            </a:endParaRPr>
          </a:p>
          <a:p>
            <a:pPr>
              <a:lnSpc>
                <a:spcPct val="150000"/>
              </a:lnSpc>
            </a:pPr>
            <a:r>
              <a:rPr lang="en-GB" dirty="0">
                <a:latin typeface="Calibri"/>
                <a:ea typeface="Calibri"/>
                <a:cs typeface="Calibri"/>
              </a:rPr>
              <a:t>Comprehensive error handling.</a:t>
            </a:r>
            <a:endParaRPr lang="en-GB" dirty="0"/>
          </a:p>
          <a:p>
            <a:pPr marL="0" indent="0">
              <a:buNone/>
            </a:pPr>
            <a:endParaRPr lang="en-GB" dirty="0">
              <a:latin typeface="Verdana"/>
              <a:ea typeface="Verdana"/>
            </a:endParaRPr>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F354-AECE-4ABA-2B61-3DC9695B58B8}"/>
              </a:ext>
            </a:extLst>
          </p:cNvPr>
          <p:cNvSpPr>
            <a:spLocks noGrp="1"/>
          </p:cNvSpPr>
          <p:nvPr>
            <p:ph type="title"/>
          </p:nvPr>
        </p:nvSpPr>
        <p:spPr/>
        <p:txBody>
          <a:bodyPr/>
          <a:lstStyle/>
          <a:p>
            <a:r>
              <a:rPr lang="en-US" dirty="0">
                <a:latin typeface="Verdana"/>
                <a:ea typeface="Verdana"/>
              </a:rPr>
              <a:t>Technology stack</a:t>
            </a:r>
            <a:endParaRPr lang="en-US" dirty="0"/>
          </a:p>
        </p:txBody>
      </p:sp>
      <p:sp>
        <p:nvSpPr>
          <p:cNvPr id="3" name="Content Placeholder 2">
            <a:extLst>
              <a:ext uri="{FF2B5EF4-FFF2-40B4-BE49-F238E27FC236}">
                <a16:creationId xmlns:a16="http://schemas.microsoft.com/office/drawing/2014/main" id="{FA6B5984-28D7-97A9-9876-08833EA382E6}"/>
              </a:ext>
            </a:extLst>
          </p:cNvPr>
          <p:cNvSpPr>
            <a:spLocks noGrp="1"/>
          </p:cNvSpPr>
          <p:nvPr>
            <p:ph idx="1"/>
          </p:nvPr>
        </p:nvSpPr>
        <p:spPr/>
        <p:txBody>
          <a:bodyPr vert="horz" lIns="91440" tIns="45720" rIns="91440" bIns="45720" rtlCol="0" anchor="t">
            <a:normAutofit/>
          </a:bodyPr>
          <a:lstStyle/>
          <a:p>
            <a:pPr>
              <a:lnSpc>
                <a:spcPct val="150000"/>
              </a:lnSpc>
              <a:buNone/>
            </a:pPr>
            <a:r>
              <a:rPr lang="en-GB" dirty="0">
                <a:latin typeface="Arial"/>
                <a:ea typeface="Verdana"/>
                <a:cs typeface="Arial"/>
              </a:rPr>
              <a:t>• </a:t>
            </a:r>
            <a:r>
              <a:rPr lang="en-GB" b="1" dirty="0">
                <a:latin typeface="Calibri"/>
                <a:ea typeface="Calibri"/>
                <a:cs typeface="Calibri"/>
              </a:rPr>
              <a:t>Flask</a:t>
            </a:r>
            <a:r>
              <a:rPr lang="en-GB" dirty="0">
                <a:latin typeface="Calibri"/>
                <a:ea typeface="Calibri"/>
                <a:cs typeface="Calibri"/>
              </a:rPr>
              <a:t>: For web application backend.</a:t>
            </a:r>
            <a:endParaRPr lang="en-US" dirty="0">
              <a:latin typeface="Calibri"/>
              <a:ea typeface="Calibri"/>
              <a:cs typeface="Calibri"/>
            </a:endParaRPr>
          </a:p>
          <a:p>
            <a:pPr>
              <a:lnSpc>
                <a:spcPct val="150000"/>
              </a:lnSpc>
              <a:buNone/>
            </a:pPr>
            <a:r>
              <a:rPr lang="en-GB" dirty="0">
                <a:latin typeface="Arial"/>
                <a:ea typeface="Verdana"/>
                <a:cs typeface="Arial"/>
              </a:rPr>
              <a:t>•</a:t>
            </a:r>
            <a:r>
              <a:rPr lang="en-GB" dirty="0">
                <a:latin typeface="Calibri"/>
                <a:ea typeface="Calibri"/>
                <a:cs typeface="Calibri"/>
              </a:rPr>
              <a:t> </a:t>
            </a:r>
            <a:r>
              <a:rPr lang="en-GB" b="1" dirty="0">
                <a:latin typeface="Calibri"/>
                <a:ea typeface="Calibri"/>
                <a:cs typeface="Calibri"/>
              </a:rPr>
              <a:t>Googletrans</a:t>
            </a:r>
            <a:r>
              <a:rPr lang="en-GB" dirty="0">
                <a:latin typeface="Calibri"/>
                <a:ea typeface="Calibri"/>
                <a:cs typeface="Calibri"/>
              </a:rPr>
              <a:t>: For text translation.</a:t>
            </a:r>
            <a:endParaRPr lang="en-US" dirty="0">
              <a:latin typeface="Calibri"/>
              <a:ea typeface="Calibri"/>
              <a:cs typeface="Calibri"/>
            </a:endParaRPr>
          </a:p>
          <a:p>
            <a:pPr>
              <a:lnSpc>
                <a:spcPct val="150000"/>
              </a:lnSpc>
              <a:buNone/>
            </a:pPr>
            <a:r>
              <a:rPr lang="en-GB" dirty="0">
                <a:latin typeface="Arial"/>
                <a:ea typeface="Verdana"/>
                <a:cs typeface="Arial"/>
              </a:rPr>
              <a:t>•</a:t>
            </a:r>
            <a:r>
              <a:rPr lang="en-GB" b="1" dirty="0">
                <a:latin typeface="Calibri"/>
                <a:ea typeface="Calibri"/>
                <a:cs typeface="Calibri"/>
              </a:rPr>
              <a:t> gTTS:</a:t>
            </a:r>
            <a:r>
              <a:rPr lang="en-GB" dirty="0">
                <a:latin typeface="Calibri"/>
                <a:ea typeface="Calibri"/>
                <a:cs typeface="Calibri"/>
              </a:rPr>
              <a:t> For Text-to-Speech conversion.</a:t>
            </a:r>
            <a:endParaRPr lang="en-US" dirty="0">
              <a:latin typeface="Calibri"/>
              <a:ea typeface="Calibri"/>
              <a:cs typeface="Calibri"/>
            </a:endParaRPr>
          </a:p>
          <a:p>
            <a:pPr>
              <a:lnSpc>
                <a:spcPct val="150000"/>
              </a:lnSpc>
              <a:buNone/>
            </a:pPr>
            <a:r>
              <a:rPr lang="en-GB" dirty="0">
                <a:latin typeface="Arial"/>
                <a:ea typeface="Verdana"/>
                <a:cs typeface="Arial"/>
              </a:rPr>
              <a:t>•</a:t>
            </a:r>
            <a:r>
              <a:rPr lang="en-GB" dirty="0">
                <a:latin typeface="Calibri"/>
                <a:ea typeface="Calibri"/>
                <a:cs typeface="Calibri"/>
              </a:rPr>
              <a:t> </a:t>
            </a:r>
            <a:r>
              <a:rPr lang="en-GB" b="1" dirty="0">
                <a:latin typeface="Calibri"/>
                <a:ea typeface="Calibri"/>
                <a:cs typeface="Calibri"/>
              </a:rPr>
              <a:t>HTML/CSS</a:t>
            </a:r>
            <a:r>
              <a:rPr lang="en-GB" dirty="0">
                <a:latin typeface="Calibri"/>
                <a:ea typeface="Calibri"/>
                <a:cs typeface="Calibri"/>
              </a:rPr>
              <a:t>: For rendering the front-end template.</a:t>
            </a:r>
            <a:endParaRPr lang="en-US" dirty="0">
              <a:latin typeface="Calibri"/>
              <a:ea typeface="Calibri"/>
              <a:cs typeface="Calibri"/>
            </a:endParaRPr>
          </a:p>
          <a:p>
            <a:pPr>
              <a:lnSpc>
                <a:spcPct val="150000"/>
              </a:lnSpc>
              <a:buNone/>
            </a:pPr>
            <a:r>
              <a:rPr lang="en-GB" dirty="0">
                <a:latin typeface="Arial"/>
                <a:ea typeface="Verdana"/>
                <a:cs typeface="Arial"/>
              </a:rPr>
              <a:t>•</a:t>
            </a:r>
            <a:r>
              <a:rPr lang="en-GB" dirty="0">
                <a:latin typeface="Calibri"/>
                <a:ea typeface="Calibri"/>
                <a:cs typeface="Calibri"/>
              </a:rPr>
              <a:t> </a:t>
            </a:r>
            <a:r>
              <a:rPr lang="en-GB" b="1" dirty="0">
                <a:latin typeface="Calibri"/>
                <a:ea typeface="Calibri"/>
                <a:cs typeface="Calibri"/>
              </a:rPr>
              <a:t>Python</a:t>
            </a:r>
            <a:r>
              <a:rPr lang="en-GB" dirty="0">
                <a:latin typeface="Calibri"/>
                <a:ea typeface="Calibri"/>
                <a:cs typeface="Calibri"/>
              </a:rPr>
              <a:t>: Core programming language.</a:t>
            </a:r>
            <a:endParaRPr lang="en-US" dirty="0">
              <a:latin typeface="Calibri"/>
              <a:ea typeface="Calibri"/>
              <a:cs typeface="Calibri"/>
            </a:endParaRPr>
          </a:p>
          <a:p>
            <a:pPr>
              <a:lnSpc>
                <a:spcPct val="150000"/>
              </a:lnSpc>
            </a:pPr>
            <a:r>
              <a:rPr lang="en-GB" b="1" dirty="0">
                <a:latin typeface="Calibri"/>
                <a:ea typeface="Calibri"/>
                <a:cs typeface="Calibri"/>
              </a:rPr>
              <a:t>UUID</a:t>
            </a:r>
            <a:r>
              <a:rPr lang="en-GB" dirty="0">
                <a:latin typeface="Calibri"/>
                <a:ea typeface="Calibri"/>
                <a:cs typeface="Calibri"/>
              </a:rPr>
              <a:t>: To uniquely name audio files.</a:t>
            </a:r>
            <a:endParaRPr lang="en-US" dirty="0">
              <a:latin typeface="Calibri"/>
              <a:ea typeface="Calibri"/>
              <a:cs typeface="Calibri"/>
            </a:endParaRPr>
          </a:p>
        </p:txBody>
      </p:sp>
    </p:spTree>
    <p:extLst>
      <p:ext uri="{BB962C8B-B14F-4D97-AF65-F5344CB8AC3E}">
        <p14:creationId xmlns:p14="http://schemas.microsoft.com/office/powerpoint/2010/main" val="1805430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D530-7D70-7858-B9C4-FA4BB623BAD4}"/>
              </a:ext>
            </a:extLst>
          </p:cNvPr>
          <p:cNvSpPr>
            <a:spLocks noGrp="1"/>
          </p:cNvSpPr>
          <p:nvPr>
            <p:ph type="title"/>
          </p:nvPr>
        </p:nvSpPr>
        <p:spPr/>
        <p:txBody>
          <a:bodyPr/>
          <a:lstStyle/>
          <a:p>
            <a:r>
              <a:rPr lang="en-US" dirty="0">
                <a:latin typeface="Verdana"/>
                <a:ea typeface="Verdana"/>
              </a:rPr>
              <a:t>Code Highlights</a:t>
            </a:r>
            <a:endParaRPr lang="en-US" dirty="0"/>
          </a:p>
        </p:txBody>
      </p:sp>
      <p:sp>
        <p:nvSpPr>
          <p:cNvPr id="4" name="Content Placeholder 3">
            <a:extLst>
              <a:ext uri="{FF2B5EF4-FFF2-40B4-BE49-F238E27FC236}">
                <a16:creationId xmlns:a16="http://schemas.microsoft.com/office/drawing/2014/main" id="{7E8C12C7-C345-0D36-FB67-9246F8A26628}"/>
              </a:ext>
            </a:extLst>
          </p:cNvPr>
          <p:cNvSpPr>
            <a:spLocks noGrp="1"/>
          </p:cNvSpPr>
          <p:nvPr>
            <p:ph idx="1"/>
          </p:nvPr>
        </p:nvSpPr>
        <p:spPr/>
        <p:txBody>
          <a:bodyPr vert="horz" lIns="91440" tIns="45720" rIns="91440" bIns="45720" rtlCol="0"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Speech Recognition</a:t>
            </a:r>
            <a:r>
              <a:rPr lang="en-US" dirty="0">
                <a:latin typeface="Calibri" panose="020F0502020204030204" pitchFamily="34" charset="0"/>
                <a:ea typeface="Calibri" panose="020F0502020204030204" pitchFamily="34" charset="0"/>
                <a:cs typeface="Calibri" panose="020F0502020204030204" pitchFamily="34" charset="0"/>
              </a:rPr>
              <a:t>: Uses webkitSpeechRecognition to capture speech and start translation </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var recognition = new webkitSpeechRecognition();</a:t>
            </a: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recognition.start();</a:t>
            </a:r>
          </a:p>
          <a:p>
            <a:r>
              <a:rPr lang="en-US" b="1" dirty="0">
                <a:latin typeface="Calibri" panose="020F0502020204030204" pitchFamily="34" charset="0"/>
                <a:ea typeface="Calibri" panose="020F0502020204030204" pitchFamily="34" charset="0"/>
                <a:cs typeface="Calibri" panose="020F0502020204030204" pitchFamily="34" charset="0"/>
              </a:rPr>
              <a:t>Dynamic Language Selection</a:t>
            </a:r>
            <a:r>
              <a:rPr lang="en-US" dirty="0">
                <a:latin typeface="Calibri" panose="020F0502020204030204" pitchFamily="34" charset="0"/>
                <a:ea typeface="Calibri" panose="020F0502020204030204" pitchFamily="34" charset="0"/>
                <a:cs typeface="Calibri" panose="020F0502020204030204" pitchFamily="34" charset="0"/>
              </a:rPr>
              <a:t>: Automatically displays accent options for English and translates based on selected languages.</a:t>
            </a:r>
          </a:p>
          <a:p>
            <a:endParaRPr lang="en-US" dirty="0">
              <a:latin typeface="Calibri" panose="020F0502020204030204" pitchFamily="34" charset="0"/>
              <a:ea typeface="Calibri" panose="020F0502020204030204" pitchFamily="34" charset="0"/>
              <a:cs typeface="Calibri" panose="020F0502020204030204" pitchFamily="34" charset="0"/>
            </a:endParaRPr>
          </a:p>
          <a:p>
            <a:pPr lvl="1">
              <a:buNone/>
            </a:pPr>
            <a:r>
              <a:rPr lang="en-US" dirty="0">
                <a:latin typeface="Calibri" panose="020F0502020204030204" pitchFamily="34" charset="0"/>
                <a:ea typeface="Calibri" panose="020F0502020204030204" pitchFamily="34" charset="0"/>
                <a:cs typeface="Calibri" panose="020F0502020204030204" pitchFamily="34" charset="0"/>
              </a:rPr>
              <a:t>document.getElementById('sourceLanguageSelect').addEventListener('change', function () { ... });</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Verdana"/>
            </a:endParaRPr>
          </a:p>
          <a:p>
            <a:pPr marL="0" indent="0">
              <a:buNone/>
            </a:pPr>
            <a:endParaRPr lang="en-US" dirty="0">
              <a:latin typeface="Calibri"/>
            </a:endParaRPr>
          </a:p>
          <a:p>
            <a:endParaRPr lang="en-US" dirty="0">
              <a:latin typeface="Calibri"/>
              <a:ea typeface="Verdana"/>
            </a:endParaRPr>
          </a:p>
          <a:p>
            <a:pPr marL="0" indent="0">
              <a:buNone/>
            </a:pPr>
            <a:endParaRPr lang="en-US" dirty="0">
              <a:latin typeface="Calibri"/>
              <a:ea typeface="Verdana"/>
            </a:endParaRPr>
          </a:p>
          <a:p>
            <a:endParaRPr lang="en-US" dirty="0">
              <a:latin typeface="Verdana"/>
              <a:ea typeface="Verdana"/>
            </a:endParaRPr>
          </a:p>
        </p:txBody>
      </p:sp>
    </p:spTree>
    <p:extLst>
      <p:ext uri="{BB962C8B-B14F-4D97-AF65-F5344CB8AC3E}">
        <p14:creationId xmlns:p14="http://schemas.microsoft.com/office/powerpoint/2010/main" val="4253308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9628-32BE-289A-B1BA-B8991448B752}"/>
              </a:ext>
            </a:extLst>
          </p:cNvPr>
          <p:cNvSpPr>
            <a:spLocks noGrp="1"/>
          </p:cNvSpPr>
          <p:nvPr>
            <p:ph type="title"/>
          </p:nvPr>
        </p:nvSpPr>
        <p:spPr/>
        <p:txBody>
          <a:bodyPr/>
          <a:lstStyle/>
          <a:p>
            <a:r>
              <a:rPr lang="en-US" dirty="0"/>
              <a:t>Code Highlights</a:t>
            </a:r>
          </a:p>
        </p:txBody>
      </p:sp>
      <p:sp>
        <p:nvSpPr>
          <p:cNvPr id="3" name="Content Placeholder 2">
            <a:extLst>
              <a:ext uri="{FF2B5EF4-FFF2-40B4-BE49-F238E27FC236}">
                <a16:creationId xmlns:a16="http://schemas.microsoft.com/office/drawing/2014/main" id="{3BA32B4C-9623-9961-673E-066C659E6F71}"/>
              </a:ext>
            </a:extLst>
          </p:cNvPr>
          <p:cNvSpPr>
            <a:spLocks noGrp="1"/>
          </p:cNvSpPr>
          <p:nvPr>
            <p:ph idx="1"/>
          </p:nvPr>
        </p:nvSpPr>
        <p:spPr/>
        <p:txBody>
          <a:bodyPr vert="horz" lIns="91440" tIns="45720" rIns="91440" bIns="45720" rtlCol="0"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Translation &amp; Text-to-Speech</a:t>
            </a:r>
            <a:r>
              <a:rPr lang="en-US" dirty="0">
                <a:latin typeface="Calibri" panose="020F0502020204030204" pitchFamily="34" charset="0"/>
                <a:ea typeface="Calibri" panose="020F0502020204030204" pitchFamily="34" charset="0"/>
                <a:cs typeface="Calibri" panose="020F0502020204030204" pitchFamily="34" charset="0"/>
              </a:rPr>
              <a:t>: Utilizes Google Translate API for translation and gTTS for speech output.</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translated_text = translator.translate(text, src=source_lang, dest=target_lang).text</a:t>
            </a: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tts = gTTS(translated_text, lang=target_lang).save(audio_filename)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Backend API</a:t>
            </a:r>
            <a:r>
              <a:rPr lang="en-US" dirty="0">
                <a:latin typeface="Calibri" panose="020F0502020204030204" pitchFamily="34" charset="0"/>
                <a:ea typeface="Calibri" panose="020F0502020204030204" pitchFamily="34" charset="0"/>
                <a:cs typeface="Calibri" panose="020F0502020204030204" pitchFamily="34" charset="0"/>
              </a:rPr>
              <a:t>: Handles translation and returns the translated text with the audio file URL.</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return jsonify({'text': translated_text, 'audio_url': f'/{audio_filename}'})</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Verdana"/>
              <a:ea typeface="Verdana"/>
            </a:endParaRPr>
          </a:p>
        </p:txBody>
      </p:sp>
    </p:spTree>
    <p:extLst>
      <p:ext uri="{BB962C8B-B14F-4D97-AF65-F5344CB8AC3E}">
        <p14:creationId xmlns:p14="http://schemas.microsoft.com/office/powerpoint/2010/main" val="236120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2E1F-7A10-FDDD-CD86-21DAACD801CF}"/>
              </a:ext>
            </a:extLst>
          </p:cNvPr>
          <p:cNvSpPr>
            <a:spLocks noGrp="1"/>
          </p:cNvSpPr>
          <p:nvPr>
            <p:ph type="title"/>
          </p:nvPr>
        </p:nvSpPr>
        <p:spPr/>
        <p:txBody>
          <a:bodyPr/>
          <a:lstStyle/>
          <a:p>
            <a:r>
              <a:rPr lang="en-US" dirty="0">
                <a:latin typeface="Verdana"/>
                <a:ea typeface="Verdana"/>
              </a:rPr>
              <a:t>Error Handling</a:t>
            </a:r>
            <a:endParaRPr lang="en-US" dirty="0"/>
          </a:p>
        </p:txBody>
      </p:sp>
      <p:sp>
        <p:nvSpPr>
          <p:cNvPr id="3" name="Content Placeholder 2">
            <a:extLst>
              <a:ext uri="{FF2B5EF4-FFF2-40B4-BE49-F238E27FC236}">
                <a16:creationId xmlns:a16="http://schemas.microsoft.com/office/drawing/2014/main" id="{40A7746E-8CE5-932C-2312-50D35B844FFF}"/>
              </a:ext>
            </a:extLst>
          </p:cNvPr>
          <p:cNvSpPr>
            <a:spLocks noGrp="1"/>
          </p:cNvSpPr>
          <p:nvPr>
            <p:ph idx="1"/>
          </p:nvPr>
        </p:nvSpPr>
        <p:spPr/>
        <p:txBody>
          <a:bodyPr vert="horz" lIns="91440" tIns="45720" rIns="91440" bIns="45720" rtlCol="0"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Client-side Error Handling</a:t>
            </a:r>
            <a:r>
              <a:rPr lang="en-US" dirty="0">
                <a:latin typeface="Calibri" panose="020F0502020204030204" pitchFamily="34" charset="0"/>
                <a:ea typeface="Calibri" panose="020F0502020204030204" pitchFamily="34" charset="0"/>
                <a:cs typeface="Calibri" panose="020F0502020204030204" pitchFamily="34" charset="0"/>
              </a:rPr>
              <a:t>: Ensures input text and language selections are provided before proceeding.</a:t>
            </a:r>
          </a:p>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if (!textInput) {</a:t>
            </a:r>
          </a:p>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    return;</a:t>
            </a:r>
          </a:p>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a:t>
            </a:r>
          </a:p>
          <a:p>
            <a:pPr marL="0" indent="0" algn="ctr">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Translation Failure</a:t>
            </a:r>
            <a:r>
              <a:rPr lang="en-US" dirty="0">
                <a:latin typeface="Calibri" panose="020F0502020204030204" pitchFamily="34" charset="0"/>
                <a:ea typeface="Calibri" panose="020F0502020204030204" pitchFamily="34" charset="0"/>
                <a:cs typeface="Calibri" panose="020F0502020204030204" pitchFamily="34" charset="0"/>
              </a:rPr>
              <a:t>:Displays an error message if translation fails.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  resultDiv.innerHTML = `&lt;p class="text-red-500"&gt;Error: ${result.error}&lt;/p&gt;`;</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60923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F05B-112F-B121-4918-BC96A6350124}"/>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5B4D2DE7-D829-034E-2976-380D7248A06A}"/>
              </a:ext>
            </a:extLst>
          </p:cNvPr>
          <p:cNvSpPr>
            <a:spLocks noGrp="1"/>
          </p:cNvSpPr>
          <p:nvPr>
            <p:ph idx="1"/>
          </p:nvPr>
        </p:nvSpPr>
        <p:spPr/>
        <p:txBody>
          <a:bodyPr vert="horz" lIns="91440" tIns="45720" rIns="91440" bIns="45720" rtlCol="0"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Backend Error Handling</a:t>
            </a:r>
            <a:r>
              <a:rPr lang="en-US" dirty="0">
                <a:latin typeface="Calibri" panose="020F0502020204030204" pitchFamily="34" charset="0"/>
                <a:ea typeface="Calibri" panose="020F0502020204030204" pitchFamily="34" charset="0"/>
                <a:cs typeface="Calibri" panose="020F0502020204030204" pitchFamily="34" charset="0"/>
              </a:rPr>
              <a:t>: Handles missing input or server errors and returns meaningful messages.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 if not text: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 return jsonify({'success': False, 'error': 'No text provided'}), 400;</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General Exception Handling</a:t>
            </a:r>
            <a:r>
              <a:rPr lang="en-US" dirty="0">
                <a:latin typeface="Calibri" panose="020F0502020204030204" pitchFamily="34" charset="0"/>
                <a:ea typeface="Calibri" panose="020F0502020204030204" pitchFamily="34" charset="0"/>
                <a:cs typeface="Calibri" panose="020F0502020204030204" pitchFamily="34" charset="0"/>
              </a:rPr>
              <a:t>: Catches unexpected errors and responds with a server error message.</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a:buNone/>
            </a:pPr>
            <a:r>
              <a:rPr lang="en-US" dirty="0">
                <a:latin typeface="Calibri" panose="020F0502020204030204" pitchFamily="34" charset="0"/>
                <a:ea typeface="Calibri" panose="020F0502020204030204" pitchFamily="34" charset="0"/>
                <a:cs typeface="Calibri" panose="020F0502020204030204" pitchFamily="34" charset="0"/>
              </a:rPr>
              <a:t> except Exception as e:</a:t>
            </a:r>
          </a:p>
          <a:p>
            <a:pPr>
              <a:buNone/>
            </a:pPr>
            <a:r>
              <a:rPr lang="en-US" dirty="0">
                <a:latin typeface="Calibri" panose="020F0502020204030204" pitchFamily="34" charset="0"/>
                <a:ea typeface="Calibri" panose="020F0502020204030204" pitchFamily="34" charset="0"/>
                <a:cs typeface="Calibri" panose="020F0502020204030204" pitchFamily="34" charset="0"/>
              </a:rPr>
              <a:t>     return jsonify({'success': False, 'error': str(e)}), 500;</a:t>
            </a:r>
          </a:p>
          <a:p>
            <a:pPr marL="0" indent="0">
              <a:buNone/>
            </a:pPr>
            <a:endParaRPr lang="en-US" dirty="0">
              <a:latin typeface="Calibri"/>
            </a:endParaRPr>
          </a:p>
          <a:p>
            <a:endParaRPr lang="en-US" dirty="0"/>
          </a:p>
          <a:p>
            <a:endParaRPr lang="en-US" dirty="0"/>
          </a:p>
        </p:txBody>
      </p:sp>
    </p:spTree>
    <p:extLst>
      <p:ext uri="{BB962C8B-B14F-4D97-AF65-F5344CB8AC3E}">
        <p14:creationId xmlns:p14="http://schemas.microsoft.com/office/powerpoint/2010/main" val="196231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422D-AA85-26FF-B2A3-8F9D4C9F4528}"/>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F142509D-E32E-DB54-CACA-AB2AA92A67A8}"/>
              </a:ext>
            </a:extLst>
          </p:cNvPr>
          <p:cNvSpPr>
            <a:spLocks noGrp="1"/>
          </p:cNvSpPr>
          <p:nvPr>
            <p:ph idx="1"/>
          </p:nvPr>
        </p:nvSpPr>
        <p:spPr>
          <a:xfrm>
            <a:off x="812800" y="904126"/>
            <a:ext cx="10668000" cy="5679236"/>
          </a:xfrm>
        </p:spPr>
        <p:txBody>
          <a:bodyPr>
            <a:noAutofit/>
          </a:bodyPr>
          <a:lstStyle/>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PROBLEM STATEMENT</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INTRODUCTION</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LITERATURE REVIEW</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EXISTING METHODS AND DRAWBACKS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PROPOSED METHOD</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PROJECT OVERVIEW</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WORKFLOW</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FEATURES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TECHNOLOGY STACK</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CODE HIGHLIGHTS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ERROR HANDLING</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ADVANTAGES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RESULTS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CHALLENGES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FUTURE SCOPE</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GITHUB LINK</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TIMELINE OF PROJECT</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REFERENCES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PROOF OF PUBLICATION</a:t>
            </a:r>
          </a:p>
          <a:p>
            <a:pPr>
              <a:spcBef>
                <a:spcPts val="60"/>
              </a:spcBef>
              <a:buFont typeface="Wingdings" panose="05000000000000000000" pitchFamily="2" charset="2"/>
              <a:buChar char="Ø"/>
            </a:pPr>
            <a:endParaRPr lang="en-US" sz="1700" dirty="0">
              <a:latin typeface="Calibri" panose="020F0502020204030204" pitchFamily="34" charset="0"/>
              <a:ea typeface="Calibri" panose="020F0502020204030204" pitchFamily="34" charset="0"/>
              <a:cs typeface="Calibri" panose="020F0502020204030204" pitchFamily="34" charset="0"/>
            </a:endParaRPr>
          </a:p>
          <a:p>
            <a:pPr>
              <a:spcBef>
                <a:spcPts val="60"/>
              </a:spcBef>
              <a:buFont typeface="Wingdings" panose="05000000000000000000" pitchFamily="2" charset="2"/>
              <a:buChar char="Ø"/>
            </a:pPr>
            <a:endParaRPr lang="en-US" sz="1700" dirty="0">
              <a:latin typeface="Calibri" panose="020F0502020204030204" pitchFamily="34" charset="0"/>
              <a:ea typeface="Calibri" panose="020F0502020204030204" pitchFamily="34" charset="0"/>
              <a:cs typeface="Calibri" panose="020F0502020204030204" pitchFamily="34" charset="0"/>
            </a:endParaRPr>
          </a:p>
          <a:p>
            <a:pPr>
              <a:spcBef>
                <a:spcPts val="60"/>
              </a:spcBef>
              <a:buFont typeface="Wingdings" panose="05000000000000000000" pitchFamily="2" charset="2"/>
              <a:buChar char="Ø"/>
            </a:pPr>
            <a:endParaRPr lang="en-IN"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4665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Advantages </a:t>
            </a:r>
            <a:endParaRPr lang="en-GB" dirty="0"/>
          </a:p>
        </p:txBody>
      </p:sp>
      <p:sp>
        <p:nvSpPr>
          <p:cNvPr id="8" name="Content Placeholder 7">
            <a:extLst>
              <a:ext uri="{FF2B5EF4-FFF2-40B4-BE49-F238E27FC236}">
                <a16:creationId xmlns:a16="http://schemas.microsoft.com/office/drawing/2014/main" id="{B6713914-D1C2-4693-B38C-F6A3D2CC013C}"/>
              </a:ext>
            </a:extLst>
          </p:cNvPr>
          <p:cNvSpPr>
            <a:spLocks noGrp="1"/>
          </p:cNvSpPr>
          <p:nvPr>
            <p:ph idx="1"/>
          </p:nvPr>
        </p:nvSpPr>
        <p:spPr/>
        <p:txBody>
          <a:bodyPr vert="horz" lIns="91440" tIns="45720" rIns="91440" bIns="45720" rtlCol="0" anchor="t">
            <a:normAutofit/>
          </a:bodyPr>
          <a:lstStyle/>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Voice-to-Text Conversion</a:t>
            </a:r>
            <a:r>
              <a:rPr lang="en-US" dirty="0">
                <a:latin typeface="Calibri" panose="020F0502020204030204" pitchFamily="34" charset="0"/>
                <a:ea typeface="Calibri" panose="020F0502020204030204" pitchFamily="34" charset="0"/>
                <a:cs typeface="Calibri" panose="020F0502020204030204" pitchFamily="34" charset="0"/>
              </a:rPr>
              <a:t>: Direct speech input, no typing needed.</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Real-Time Translation</a:t>
            </a:r>
            <a:r>
              <a:rPr lang="en-US" dirty="0">
                <a:latin typeface="Calibri" panose="020F0502020204030204" pitchFamily="34" charset="0"/>
                <a:ea typeface="Calibri" panose="020F0502020204030204" pitchFamily="34" charset="0"/>
                <a:cs typeface="Calibri" panose="020F0502020204030204" pitchFamily="34" charset="0"/>
              </a:rPr>
              <a:t>: Instant translations with audio output.</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Custom Accent Detection</a:t>
            </a:r>
            <a:r>
              <a:rPr lang="en-US" dirty="0">
                <a:latin typeface="Calibri" panose="020F0502020204030204" pitchFamily="34" charset="0"/>
                <a:ea typeface="Calibri" panose="020F0502020204030204" pitchFamily="34" charset="0"/>
                <a:cs typeface="Calibri" panose="020F0502020204030204" pitchFamily="34" charset="0"/>
              </a:rPr>
              <a:t>: Accurate recognition for diverse accents.</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Broad Language Support</a:t>
            </a:r>
            <a:r>
              <a:rPr lang="en-US" dirty="0">
                <a:latin typeface="Calibri" panose="020F0502020204030204" pitchFamily="34" charset="0"/>
                <a:ea typeface="Calibri" panose="020F0502020204030204" pitchFamily="34" charset="0"/>
                <a:cs typeface="Calibri" panose="020F0502020204030204" pitchFamily="34" charset="0"/>
              </a:rPr>
              <a:t>: Includes regional dialects and lesser-known languages.</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User-Friendly Interface</a:t>
            </a:r>
            <a:r>
              <a:rPr lang="en-US" dirty="0">
                <a:latin typeface="Calibri" panose="020F0502020204030204" pitchFamily="34" charset="0"/>
                <a:ea typeface="Calibri" panose="020F0502020204030204" pitchFamily="34" charset="0"/>
                <a:cs typeface="Calibri" panose="020F0502020204030204" pitchFamily="34" charset="0"/>
              </a:rPr>
              <a:t>: Simple, intuitive design for easy navigation.</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Google Translate API Integration</a:t>
            </a:r>
            <a:r>
              <a:rPr lang="en-US" dirty="0">
                <a:latin typeface="Calibri" panose="020F0502020204030204" pitchFamily="34" charset="0"/>
                <a:ea typeface="Calibri" panose="020F0502020204030204" pitchFamily="34" charset="0"/>
                <a:cs typeface="Calibri" panose="020F0502020204030204" pitchFamily="34" charset="0"/>
              </a:rPr>
              <a:t>: High-accuracy translations.</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Cross-Platform Accessibility</a:t>
            </a:r>
            <a:r>
              <a:rPr lang="en-US" dirty="0">
                <a:latin typeface="Calibri" panose="020F0502020204030204" pitchFamily="34" charset="0"/>
                <a:ea typeface="Calibri" panose="020F0502020204030204" pitchFamily="34" charset="0"/>
                <a:cs typeface="Calibri" panose="020F0502020204030204" pitchFamily="34" charset="0"/>
              </a:rPr>
              <a:t>: Seamless experience across devices</a:t>
            </a:r>
            <a:r>
              <a:rPr lang="en-US" dirty="0">
                <a:latin typeface="Verdana"/>
                <a:ea typeface="Verdana"/>
              </a:rPr>
              <a:t>.</a:t>
            </a:r>
          </a:p>
          <a:p>
            <a:endParaRPr lang="en-US" dirty="0"/>
          </a:p>
        </p:txBody>
      </p:sp>
    </p:spTree>
    <p:extLst>
      <p:ext uri="{BB962C8B-B14F-4D97-AF65-F5344CB8AC3E}">
        <p14:creationId xmlns:p14="http://schemas.microsoft.com/office/powerpoint/2010/main" val="367733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94DD-9944-1D04-7FCD-C0D8F01A6E58}"/>
              </a:ext>
            </a:extLst>
          </p:cNvPr>
          <p:cNvSpPr>
            <a:spLocks noGrp="1"/>
          </p:cNvSpPr>
          <p:nvPr>
            <p:ph type="title"/>
          </p:nvPr>
        </p:nvSpPr>
        <p:spPr/>
        <p:txBody>
          <a:bodyPr/>
          <a:lstStyle/>
          <a:p>
            <a:r>
              <a:rPr lang="en-US" dirty="0">
                <a:latin typeface="Verdana"/>
                <a:ea typeface="Verdana"/>
              </a:rPr>
              <a:t>Results</a:t>
            </a:r>
            <a:endParaRPr lang="en-US" dirty="0"/>
          </a:p>
        </p:txBody>
      </p:sp>
      <p:sp>
        <p:nvSpPr>
          <p:cNvPr id="3" name="Content Placeholder 2">
            <a:extLst>
              <a:ext uri="{FF2B5EF4-FFF2-40B4-BE49-F238E27FC236}">
                <a16:creationId xmlns:a16="http://schemas.microsoft.com/office/drawing/2014/main" id="{724BF5C8-C3E6-7D7E-3F7D-C19FD245C461}"/>
              </a:ext>
            </a:extLst>
          </p:cNvPr>
          <p:cNvSpPr>
            <a:spLocks noGrp="1"/>
          </p:cNvSpPr>
          <p:nvPr>
            <p:ph idx="1"/>
          </p:nvPr>
        </p:nvSpPr>
        <p:spPr/>
        <p:txBody>
          <a:bodyPr vert="horz" lIns="91440" tIns="45720" rIns="91440" bIns="45720" rtlCol="0" anchor="t">
            <a:normAutofit/>
          </a:bodyPr>
          <a:lstStyle/>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Accuracy</a:t>
            </a:r>
            <a:r>
              <a:rPr lang="en-US" dirty="0">
                <a:latin typeface="Calibri" panose="020F0502020204030204" pitchFamily="34" charset="0"/>
                <a:ea typeface="Calibri" panose="020F0502020204030204" pitchFamily="34" charset="0"/>
                <a:cs typeface="Calibri" panose="020F0502020204030204" pitchFamily="34" charset="0"/>
              </a:rPr>
              <a:t>: High across major languages, but slight variation occurs due to regional accents and dialects. English, Spanish, and French generally have the highest accuracy, with languages like Arabic and Chinese having more challenges due to their complexity.</a:t>
            </a:r>
          </a:p>
          <a:p>
            <a:pPr>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Latency</a:t>
            </a:r>
            <a:r>
              <a:rPr lang="en-US" dirty="0">
                <a:latin typeface="Calibri" panose="020F0502020204030204" pitchFamily="34" charset="0"/>
                <a:ea typeface="Calibri" panose="020F0502020204030204" pitchFamily="34" charset="0"/>
                <a:cs typeface="Calibri" panose="020F0502020204030204" pitchFamily="34" charset="0"/>
              </a:rPr>
              <a:t>: Typically low (below 1 second) for most languages, with Mandarin and Cantonese having slightly higher latencies due to phonetic complexity. Cloud-based APIs ensure that most languages have near real-time processing times.</a:t>
            </a:r>
          </a:p>
          <a:p>
            <a:endParaRPr lang="en-US" dirty="0"/>
          </a:p>
        </p:txBody>
      </p:sp>
    </p:spTree>
    <p:extLst>
      <p:ext uri="{BB962C8B-B14F-4D97-AF65-F5344CB8AC3E}">
        <p14:creationId xmlns:p14="http://schemas.microsoft.com/office/powerpoint/2010/main" val="62016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B91E-74B3-23B4-DD83-23B78779B8E9}"/>
              </a:ext>
            </a:extLst>
          </p:cNvPr>
          <p:cNvSpPr>
            <a:spLocks noGrp="1"/>
          </p:cNvSpPr>
          <p:nvPr>
            <p:ph type="title"/>
          </p:nvPr>
        </p:nvSpPr>
        <p:spPr/>
        <p:txBody>
          <a:bodyPr/>
          <a:lstStyle/>
          <a:p>
            <a:r>
              <a:rPr lang="en-US" dirty="0">
                <a:latin typeface="Verdana"/>
                <a:ea typeface="Verdana"/>
              </a:rPr>
              <a:t>Results</a:t>
            </a:r>
            <a:endParaRPr lang="en-US" dirty="0"/>
          </a:p>
        </p:txBody>
      </p:sp>
      <p:graphicFrame>
        <p:nvGraphicFramePr>
          <p:cNvPr id="4" name="Content Placeholder 3">
            <a:extLst>
              <a:ext uri="{FF2B5EF4-FFF2-40B4-BE49-F238E27FC236}">
                <a16:creationId xmlns:a16="http://schemas.microsoft.com/office/drawing/2014/main" id="{1D8DF3BF-558C-4890-CC7A-6094906FD6FF}"/>
              </a:ext>
            </a:extLst>
          </p:cNvPr>
          <p:cNvGraphicFramePr>
            <a:graphicFrameLocks noGrp="1"/>
          </p:cNvGraphicFramePr>
          <p:nvPr>
            <p:ph idx="1"/>
            <p:extLst>
              <p:ext uri="{D42A27DB-BD31-4B8C-83A1-F6EECF244321}">
                <p14:modId xmlns:p14="http://schemas.microsoft.com/office/powerpoint/2010/main" val="2969235987"/>
              </p:ext>
            </p:extLst>
          </p:nvPr>
        </p:nvGraphicFramePr>
        <p:xfrm>
          <a:off x="812800" y="1531188"/>
          <a:ext cx="10668000" cy="3791676"/>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973011096"/>
                    </a:ext>
                  </a:extLst>
                </a:gridCol>
                <a:gridCol w="2667000">
                  <a:extLst>
                    <a:ext uri="{9D8B030D-6E8A-4147-A177-3AD203B41FA5}">
                      <a16:colId xmlns:a16="http://schemas.microsoft.com/office/drawing/2014/main" val="2027618104"/>
                    </a:ext>
                  </a:extLst>
                </a:gridCol>
                <a:gridCol w="2667000">
                  <a:extLst>
                    <a:ext uri="{9D8B030D-6E8A-4147-A177-3AD203B41FA5}">
                      <a16:colId xmlns:a16="http://schemas.microsoft.com/office/drawing/2014/main" val="1495365965"/>
                    </a:ext>
                  </a:extLst>
                </a:gridCol>
                <a:gridCol w="2667000">
                  <a:extLst>
                    <a:ext uri="{9D8B030D-6E8A-4147-A177-3AD203B41FA5}">
                      <a16:colId xmlns:a16="http://schemas.microsoft.com/office/drawing/2014/main" val="4255398913"/>
                    </a:ext>
                  </a:extLst>
                </a:gridCol>
              </a:tblGrid>
              <a:tr h="591276">
                <a:tc>
                  <a:txBody>
                    <a:bodyPr/>
                    <a:lstStyle/>
                    <a:p>
                      <a:pPr lvl="0">
                        <a:buNone/>
                      </a:pPr>
                      <a:r>
                        <a:rPr lang="en-US" sz="1800" b="0" i="0" u="none" strike="noStrike" noProof="0" dirty="0">
                          <a:latin typeface="Bookman Old Style"/>
                        </a:rPr>
                        <a:t>Language</a:t>
                      </a:r>
                      <a:endParaRPr lang="en-US" dirty="0"/>
                    </a:p>
                  </a:txBody>
                  <a:tcPr/>
                </a:tc>
                <a:tc>
                  <a:txBody>
                    <a:bodyPr/>
                    <a:lstStyle/>
                    <a:p>
                      <a:pPr lvl="0">
                        <a:buNone/>
                      </a:pPr>
                      <a:r>
                        <a:rPr lang="en-US" sz="1800" b="0" i="0" u="none" strike="noStrike" noProof="0" dirty="0">
                          <a:latin typeface="Bookman Old Style"/>
                        </a:rPr>
                        <a:t>Accuracy</a:t>
                      </a:r>
                      <a:endParaRPr lang="en-US" dirty="0"/>
                    </a:p>
                  </a:txBody>
                  <a:tcPr/>
                </a:tc>
                <a:tc>
                  <a:txBody>
                    <a:bodyPr/>
                    <a:lstStyle/>
                    <a:p>
                      <a:pPr lvl="0">
                        <a:buNone/>
                      </a:pPr>
                      <a:r>
                        <a:rPr lang="en-US" sz="1800" b="0" i="0" u="none" strike="noStrike" noProof="0" dirty="0">
                          <a:latin typeface="Bookman Old Style"/>
                        </a:rPr>
                        <a:t>Latency (STT)</a:t>
                      </a:r>
                      <a:endParaRPr lang="en-US" dirty="0"/>
                    </a:p>
                  </a:txBody>
                  <a:tcPr/>
                </a:tc>
                <a:tc>
                  <a:txBody>
                    <a:bodyPr/>
                    <a:lstStyle/>
                    <a:p>
                      <a:pPr lvl="0">
                        <a:buNone/>
                      </a:pPr>
                      <a:r>
                        <a:rPr lang="en-US" sz="1800" b="0" i="0" u="none" strike="noStrike" noProof="0" dirty="0">
                          <a:latin typeface="Bookman Old Style"/>
                        </a:rPr>
                        <a:t>Latency (TTS)</a:t>
                      </a:r>
                      <a:endParaRPr lang="en-US" dirty="0"/>
                    </a:p>
                  </a:txBody>
                  <a:tcPr/>
                </a:tc>
                <a:extLst>
                  <a:ext uri="{0D108BD9-81ED-4DB2-BD59-A6C34878D82A}">
                    <a16:rowId xmlns:a16="http://schemas.microsoft.com/office/drawing/2014/main" val="3798056403"/>
                  </a:ext>
                </a:extLst>
              </a:tr>
              <a:tr h="591276">
                <a:tc>
                  <a:txBody>
                    <a:bodyPr/>
                    <a:lstStyle/>
                    <a:p>
                      <a:pPr lvl="0">
                        <a:buNone/>
                      </a:pPr>
                      <a:r>
                        <a:rPr lang="en-US" sz="1800" b="0" i="0" u="none" strike="noStrike" noProof="0" dirty="0">
                          <a:latin typeface="Bookman Old Style"/>
                        </a:rPr>
                        <a:t>English (US/UK)</a:t>
                      </a: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Bookman Old Style"/>
                        </a:rPr>
                        <a:t>95-99%</a:t>
                      </a:r>
                      <a:endParaRPr lang="en-US" dirty="0"/>
                    </a:p>
                    <a:p>
                      <a:pPr lvl="0">
                        <a:buNone/>
                      </a:pPr>
                      <a:endParaRPr lang="en-US" dirty="0"/>
                    </a:p>
                  </a:txBody>
                  <a:tcPr/>
                </a:tc>
                <a:tc>
                  <a:txBody>
                    <a:bodyPr/>
                    <a:lstStyle/>
                    <a:p>
                      <a:pPr lvl="0">
                        <a:buNone/>
                      </a:pPr>
                      <a:r>
                        <a:rPr lang="en-US" sz="1800" b="0" i="0" u="none" strike="noStrike" noProof="0" dirty="0">
                          <a:latin typeface="Bookman Old Style"/>
                        </a:rPr>
                        <a:t>200-500 </a:t>
                      </a:r>
                      <a:r>
                        <a:rPr lang="en-US" sz="1800" b="0" i="0" u="none" strike="noStrike" noProof="0" dirty="0" err="1">
                          <a:latin typeface="Bookman Old Style"/>
                        </a:rPr>
                        <a:t>ms</a:t>
                      </a:r>
                      <a:endParaRPr lang="en-US" dirty="0" err="1"/>
                    </a:p>
                  </a:txBody>
                  <a:tcPr/>
                </a:tc>
                <a:tc>
                  <a:txBody>
                    <a:bodyPr/>
                    <a:lstStyle/>
                    <a:p>
                      <a:pPr lvl="0" algn="l">
                        <a:lnSpc>
                          <a:spcPct val="100000"/>
                        </a:lnSpc>
                        <a:spcBef>
                          <a:spcPts val="0"/>
                        </a:spcBef>
                        <a:spcAft>
                          <a:spcPts val="0"/>
                        </a:spcAft>
                        <a:buNone/>
                      </a:pPr>
                      <a:r>
                        <a:rPr lang="en-US" dirty="0"/>
                        <a:t>200-300 </a:t>
                      </a:r>
                      <a:r>
                        <a:rPr lang="en-US" dirty="0" err="1"/>
                        <a:t>ms</a:t>
                      </a:r>
                    </a:p>
                    <a:p>
                      <a:pPr lvl="0">
                        <a:buNone/>
                      </a:pPr>
                      <a:endParaRPr lang="en-US" dirty="0"/>
                    </a:p>
                  </a:txBody>
                  <a:tcPr/>
                </a:tc>
                <a:extLst>
                  <a:ext uri="{0D108BD9-81ED-4DB2-BD59-A6C34878D82A}">
                    <a16:rowId xmlns:a16="http://schemas.microsoft.com/office/drawing/2014/main" val="3548162850"/>
                  </a:ext>
                </a:extLst>
              </a:tr>
              <a:tr h="591276">
                <a:tc>
                  <a:txBody>
                    <a:bodyPr/>
                    <a:lstStyle/>
                    <a:p>
                      <a:pPr lvl="0">
                        <a:buNone/>
                      </a:pPr>
                      <a:r>
                        <a:rPr lang="en-US" sz="1800" b="0" i="0" u="none" strike="noStrike" noProof="0" dirty="0">
                          <a:latin typeface="Bookman Old Style"/>
                        </a:rPr>
                        <a:t>Hindi</a:t>
                      </a:r>
                      <a:endParaRPr lang="en-US" dirty="0"/>
                    </a:p>
                  </a:txBody>
                  <a:tcPr/>
                </a:tc>
                <a:tc>
                  <a:txBody>
                    <a:bodyPr/>
                    <a:lstStyle/>
                    <a:p>
                      <a:pPr lvl="0">
                        <a:buNone/>
                      </a:pPr>
                      <a:r>
                        <a:rPr lang="en-US" sz="1800" b="0" i="0" u="none" strike="noStrike" noProof="0" dirty="0">
                          <a:latin typeface="Bookman Old Style"/>
                        </a:rPr>
                        <a:t>85-90%</a:t>
                      </a:r>
                      <a:endParaRPr lang="en-US" dirty="0"/>
                    </a:p>
                  </a:txBody>
                  <a:tcPr/>
                </a:tc>
                <a:tc>
                  <a:txBody>
                    <a:bodyPr/>
                    <a:lstStyle/>
                    <a:p>
                      <a:pPr lvl="0" algn="l">
                        <a:lnSpc>
                          <a:spcPct val="100000"/>
                        </a:lnSpc>
                        <a:spcBef>
                          <a:spcPts val="0"/>
                        </a:spcBef>
                        <a:spcAft>
                          <a:spcPts val="0"/>
                        </a:spcAft>
                        <a:buNone/>
                      </a:pPr>
                      <a:r>
                        <a:rPr lang="en-US" dirty="0"/>
                        <a:t>400-600 </a:t>
                      </a:r>
                      <a:r>
                        <a:rPr lang="en-US" dirty="0" err="1"/>
                        <a:t>ms</a:t>
                      </a:r>
                    </a:p>
                    <a:p>
                      <a:pPr lvl="0">
                        <a:buNone/>
                      </a:pPr>
                      <a:endParaRPr lang="en-US" dirty="0"/>
                    </a:p>
                  </a:txBody>
                  <a:tcPr/>
                </a:tc>
                <a:tc>
                  <a:txBody>
                    <a:bodyPr/>
                    <a:lstStyle/>
                    <a:p>
                      <a:pPr lvl="0">
                        <a:buNone/>
                      </a:pPr>
                      <a:r>
                        <a:rPr lang="en-US" sz="1800" b="0" i="0" u="none" strike="noStrike" noProof="0" dirty="0">
                          <a:latin typeface="Bookman Old Style"/>
                        </a:rPr>
                        <a:t>300-400 </a:t>
                      </a:r>
                      <a:r>
                        <a:rPr lang="en-US" sz="1800" b="0" i="0" u="none" strike="noStrike" noProof="0" dirty="0" err="1">
                          <a:latin typeface="Bookman Old Style"/>
                        </a:rPr>
                        <a:t>ms</a:t>
                      </a:r>
                      <a:endParaRPr lang="en-US" dirty="0" err="1"/>
                    </a:p>
                  </a:txBody>
                  <a:tcPr/>
                </a:tc>
                <a:extLst>
                  <a:ext uri="{0D108BD9-81ED-4DB2-BD59-A6C34878D82A}">
                    <a16:rowId xmlns:a16="http://schemas.microsoft.com/office/drawing/2014/main" val="1056927152"/>
                  </a:ext>
                </a:extLst>
              </a:tr>
              <a:tr h="591276">
                <a:tc>
                  <a:txBody>
                    <a:bodyPr/>
                    <a:lstStyle/>
                    <a:p>
                      <a:pPr lvl="0">
                        <a:buNone/>
                      </a:pPr>
                      <a:r>
                        <a:rPr lang="en-US" sz="1800" b="0" i="0" u="none" strike="noStrike" noProof="0" dirty="0">
                          <a:latin typeface="Bookman Old Style"/>
                        </a:rPr>
                        <a:t>German</a:t>
                      </a:r>
                      <a:endParaRPr lang="en-US" dirty="0"/>
                    </a:p>
                  </a:txBody>
                  <a:tcPr/>
                </a:tc>
                <a:tc>
                  <a:txBody>
                    <a:bodyPr/>
                    <a:lstStyle/>
                    <a:p>
                      <a:pPr lvl="0">
                        <a:buNone/>
                      </a:pPr>
                      <a:r>
                        <a:rPr lang="en-US" sz="1800" b="0" i="0" u="none" strike="noStrike" noProof="0" dirty="0">
                          <a:latin typeface="Bookman Old Style"/>
                        </a:rPr>
                        <a:t>90-98%</a:t>
                      </a:r>
                      <a:endParaRPr lang="en-US" dirty="0"/>
                    </a:p>
                  </a:txBody>
                  <a:tcPr/>
                </a:tc>
                <a:tc>
                  <a:txBody>
                    <a:bodyPr/>
                    <a:lstStyle/>
                    <a:p>
                      <a:pPr lvl="0" algn="l">
                        <a:lnSpc>
                          <a:spcPct val="100000"/>
                        </a:lnSpc>
                        <a:spcBef>
                          <a:spcPts val="0"/>
                        </a:spcBef>
                        <a:spcAft>
                          <a:spcPts val="0"/>
                        </a:spcAft>
                        <a:buNone/>
                      </a:pPr>
                      <a:r>
                        <a:rPr lang="en-US" dirty="0"/>
                        <a:t>300-500 </a:t>
                      </a:r>
                      <a:r>
                        <a:rPr lang="en-US" dirty="0" err="1"/>
                        <a:t>ms</a:t>
                      </a:r>
                    </a:p>
                    <a:p>
                      <a:pPr lvl="0">
                        <a:buNone/>
                      </a:pPr>
                      <a:endParaRPr lang="en-US" dirty="0"/>
                    </a:p>
                  </a:txBody>
                  <a:tcPr/>
                </a:tc>
                <a:tc>
                  <a:txBody>
                    <a:bodyPr/>
                    <a:lstStyle/>
                    <a:p>
                      <a:pPr lvl="0">
                        <a:buNone/>
                      </a:pPr>
                      <a:r>
                        <a:rPr lang="en-US" sz="1800" b="0" i="0" u="none" strike="noStrike" noProof="0" dirty="0">
                          <a:latin typeface="Bookman Old Style"/>
                        </a:rPr>
                        <a:t>200-300 </a:t>
                      </a:r>
                      <a:r>
                        <a:rPr lang="en-US" sz="1800" b="0" i="0" u="none" strike="noStrike" noProof="0" dirty="0" err="1">
                          <a:latin typeface="Bookman Old Style"/>
                        </a:rPr>
                        <a:t>ms</a:t>
                      </a:r>
                      <a:endParaRPr lang="en-US" dirty="0" err="1"/>
                    </a:p>
                  </a:txBody>
                  <a:tcPr/>
                </a:tc>
                <a:extLst>
                  <a:ext uri="{0D108BD9-81ED-4DB2-BD59-A6C34878D82A}">
                    <a16:rowId xmlns:a16="http://schemas.microsoft.com/office/drawing/2014/main" val="4127112055"/>
                  </a:ext>
                </a:extLst>
              </a:tr>
              <a:tr h="591276">
                <a:tc>
                  <a:txBody>
                    <a:bodyPr/>
                    <a:lstStyle/>
                    <a:p>
                      <a:pPr lvl="0">
                        <a:buNone/>
                      </a:pPr>
                      <a:r>
                        <a:rPr lang="en-US" sz="1800" b="0" i="0" u="none" strike="noStrike" noProof="0" dirty="0">
                          <a:latin typeface="Bookman Old Style"/>
                        </a:rPr>
                        <a:t>Mandarin Chinese</a:t>
                      </a:r>
                      <a:endParaRPr lang="en-US" dirty="0"/>
                    </a:p>
                  </a:txBody>
                  <a:tcPr/>
                </a:tc>
                <a:tc>
                  <a:txBody>
                    <a:bodyPr/>
                    <a:lstStyle/>
                    <a:p>
                      <a:pPr lvl="0">
                        <a:buNone/>
                      </a:pPr>
                      <a:r>
                        <a:rPr lang="en-US" sz="1800" b="0" i="0" u="none" strike="noStrike" noProof="0" dirty="0">
                          <a:latin typeface="Bookman Old Style"/>
                        </a:rPr>
                        <a:t>85-95%</a:t>
                      </a:r>
                      <a:endParaRPr lang="en-US" dirty="0"/>
                    </a:p>
                  </a:txBody>
                  <a:tcPr/>
                </a:tc>
                <a:tc>
                  <a:txBody>
                    <a:bodyPr/>
                    <a:lstStyle/>
                    <a:p>
                      <a:pPr lvl="0" algn="l">
                        <a:lnSpc>
                          <a:spcPct val="100000"/>
                        </a:lnSpc>
                        <a:spcBef>
                          <a:spcPts val="0"/>
                        </a:spcBef>
                        <a:spcAft>
                          <a:spcPts val="0"/>
                        </a:spcAft>
                        <a:buNone/>
                      </a:pPr>
                      <a:r>
                        <a:rPr lang="en-US" dirty="0"/>
                        <a:t>400-800 </a:t>
                      </a:r>
                      <a:r>
                        <a:rPr lang="en-US" dirty="0" err="1"/>
                        <a:t>ms</a:t>
                      </a:r>
                    </a:p>
                    <a:p>
                      <a:pPr lvl="0">
                        <a:buNone/>
                      </a:pPr>
                      <a:endParaRPr lang="en-US" dirty="0"/>
                    </a:p>
                  </a:txBody>
                  <a:tcPr/>
                </a:tc>
                <a:tc>
                  <a:txBody>
                    <a:bodyPr/>
                    <a:lstStyle/>
                    <a:p>
                      <a:pPr lvl="0" algn="l">
                        <a:lnSpc>
                          <a:spcPct val="100000"/>
                        </a:lnSpc>
                        <a:spcBef>
                          <a:spcPts val="0"/>
                        </a:spcBef>
                        <a:spcAft>
                          <a:spcPts val="0"/>
                        </a:spcAft>
                        <a:buNone/>
                      </a:pPr>
                      <a:r>
                        <a:rPr lang="en-US" dirty="0"/>
                        <a:t>300-500 </a:t>
                      </a:r>
                      <a:r>
                        <a:rPr lang="en-US" dirty="0" err="1"/>
                        <a:t>ms</a:t>
                      </a:r>
                    </a:p>
                    <a:p>
                      <a:pPr lvl="0">
                        <a:buNone/>
                      </a:pPr>
                      <a:endParaRPr lang="en-US" dirty="0"/>
                    </a:p>
                  </a:txBody>
                  <a:tcPr/>
                </a:tc>
                <a:extLst>
                  <a:ext uri="{0D108BD9-81ED-4DB2-BD59-A6C34878D82A}">
                    <a16:rowId xmlns:a16="http://schemas.microsoft.com/office/drawing/2014/main" val="631270204"/>
                  </a:ext>
                </a:extLst>
              </a:tr>
              <a:tr h="591276">
                <a:tc>
                  <a:txBody>
                    <a:bodyPr/>
                    <a:lstStyle/>
                    <a:p>
                      <a:pPr lvl="0">
                        <a:buNone/>
                      </a:pPr>
                      <a:r>
                        <a:rPr lang="en-US" sz="1800" b="0" i="0" u="none" strike="noStrike" noProof="0" dirty="0">
                          <a:latin typeface="Bookman Old Style"/>
                        </a:rPr>
                        <a:t>French</a:t>
                      </a:r>
                      <a:endParaRPr lang="en-US" dirty="0"/>
                    </a:p>
                  </a:txBody>
                  <a:tcPr/>
                </a:tc>
                <a:tc>
                  <a:txBody>
                    <a:bodyPr/>
                    <a:lstStyle/>
                    <a:p>
                      <a:pPr lvl="0">
                        <a:buNone/>
                      </a:pPr>
                      <a:r>
                        <a:rPr lang="en-US" sz="1800" b="0" i="0" u="none" strike="noStrike" noProof="0" dirty="0">
                          <a:latin typeface="Bookman Old Style"/>
                        </a:rPr>
                        <a:t>90-95%</a:t>
                      </a:r>
                      <a:endParaRPr lang="en-US" dirty="0"/>
                    </a:p>
                  </a:txBody>
                  <a:tcPr/>
                </a:tc>
                <a:tc>
                  <a:txBody>
                    <a:bodyPr/>
                    <a:lstStyle/>
                    <a:p>
                      <a:pPr lvl="0">
                        <a:buNone/>
                      </a:pPr>
                      <a:r>
                        <a:rPr lang="en-US" sz="1800" b="0" i="0" u="none" strike="noStrike" noProof="0" dirty="0">
                          <a:latin typeface="Bookman Old Style"/>
                        </a:rPr>
                        <a:t>300-600 </a:t>
                      </a:r>
                      <a:r>
                        <a:rPr lang="en-US" sz="1800" b="0" i="0" u="none" strike="noStrike" noProof="0" dirty="0" err="1">
                          <a:latin typeface="Bookman Old Style"/>
                        </a:rPr>
                        <a:t>ms</a:t>
                      </a:r>
                      <a:endParaRPr lang="en-US" dirty="0" err="1"/>
                    </a:p>
                  </a:txBody>
                  <a:tcPr/>
                </a:tc>
                <a:tc>
                  <a:txBody>
                    <a:bodyPr/>
                    <a:lstStyle/>
                    <a:p>
                      <a:pPr lvl="0" algn="l">
                        <a:lnSpc>
                          <a:spcPct val="100000"/>
                        </a:lnSpc>
                        <a:spcBef>
                          <a:spcPts val="0"/>
                        </a:spcBef>
                        <a:spcAft>
                          <a:spcPts val="0"/>
                        </a:spcAft>
                        <a:buNone/>
                      </a:pPr>
                      <a:r>
                        <a:rPr lang="en-US" dirty="0"/>
                        <a:t>250-350 </a:t>
                      </a:r>
                      <a:r>
                        <a:rPr lang="en-US" dirty="0" err="1"/>
                        <a:t>ms</a:t>
                      </a:r>
                    </a:p>
                    <a:p>
                      <a:pPr lvl="0">
                        <a:buNone/>
                      </a:pPr>
                      <a:endParaRPr lang="en-US" dirty="0"/>
                    </a:p>
                  </a:txBody>
                  <a:tcPr/>
                </a:tc>
                <a:extLst>
                  <a:ext uri="{0D108BD9-81ED-4DB2-BD59-A6C34878D82A}">
                    <a16:rowId xmlns:a16="http://schemas.microsoft.com/office/drawing/2014/main" val="1051071270"/>
                  </a:ext>
                </a:extLst>
              </a:tr>
            </a:tbl>
          </a:graphicData>
        </a:graphic>
      </p:graphicFrame>
    </p:spTree>
    <p:extLst>
      <p:ext uri="{BB962C8B-B14F-4D97-AF65-F5344CB8AC3E}">
        <p14:creationId xmlns:p14="http://schemas.microsoft.com/office/powerpoint/2010/main" val="1310853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87A1-B66C-47AB-2FB9-4968A23A3BC7}"/>
              </a:ext>
            </a:extLst>
          </p:cNvPr>
          <p:cNvSpPr>
            <a:spLocks noGrp="1"/>
          </p:cNvSpPr>
          <p:nvPr>
            <p:ph type="title"/>
          </p:nvPr>
        </p:nvSpPr>
        <p:spPr/>
        <p:txBody>
          <a:bodyPr/>
          <a:lstStyle/>
          <a:p>
            <a:r>
              <a:rPr lang="en-US" dirty="0">
                <a:latin typeface="Verdana"/>
                <a:ea typeface="Verdana"/>
              </a:rPr>
              <a:t>Challenges</a:t>
            </a:r>
            <a:endParaRPr lang="en-US" dirty="0"/>
          </a:p>
        </p:txBody>
      </p:sp>
      <p:sp>
        <p:nvSpPr>
          <p:cNvPr id="3" name="Content Placeholder 2">
            <a:extLst>
              <a:ext uri="{FF2B5EF4-FFF2-40B4-BE49-F238E27FC236}">
                <a16:creationId xmlns:a16="http://schemas.microsoft.com/office/drawing/2014/main" id="{72AA8BCA-6571-4E37-1DC1-525E55ED753B}"/>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1.</a:t>
            </a:r>
            <a:r>
              <a:rPr lang="en-US" b="1" dirty="0">
                <a:latin typeface="Calibri" panose="020F0502020204030204" pitchFamily="34" charset="0"/>
                <a:ea typeface="Calibri" panose="020F0502020204030204" pitchFamily="34" charset="0"/>
                <a:cs typeface="Calibri" panose="020F0502020204030204" pitchFamily="34" charset="0"/>
              </a:rPr>
              <a:t> Speech Recognition Accuracy:</a:t>
            </a:r>
          </a:p>
          <a:p>
            <a:pPr>
              <a:buFont typeface="Arial"/>
              <a:buChar char="•"/>
            </a:pPr>
            <a:r>
              <a:rPr lang="en-US" sz="2000" b="1" dirty="0">
                <a:latin typeface="Calibri" panose="020F0502020204030204" pitchFamily="34" charset="0"/>
                <a:ea typeface="Calibri" panose="020F0502020204030204" pitchFamily="34" charset="0"/>
                <a:cs typeface="Calibri" panose="020F0502020204030204" pitchFamily="34" charset="0"/>
              </a:rPr>
              <a:t>Problem</a:t>
            </a:r>
            <a:r>
              <a:rPr lang="en-US" sz="2000" dirty="0">
                <a:latin typeface="Calibri" panose="020F0502020204030204" pitchFamily="34" charset="0"/>
                <a:ea typeface="Calibri" panose="020F0502020204030204" pitchFamily="34" charset="0"/>
                <a:cs typeface="Calibri" panose="020F0502020204030204" pitchFamily="34" charset="0"/>
              </a:rPr>
              <a:t>: The accuracy of converting speech to text can be affected by varying accents, background noise, and unclear pronunciation.</a:t>
            </a:r>
          </a:p>
          <a:p>
            <a:pPr>
              <a:buFont typeface="Arial"/>
              <a:buChar char="•"/>
            </a:pPr>
            <a:r>
              <a:rPr lang="en-US" sz="2000" b="1" dirty="0">
                <a:latin typeface="Calibri" panose="020F0502020204030204" pitchFamily="34" charset="0"/>
                <a:ea typeface="Calibri" panose="020F0502020204030204" pitchFamily="34" charset="0"/>
                <a:cs typeface="Calibri" panose="020F0502020204030204" pitchFamily="34" charset="0"/>
              </a:rPr>
              <a:t>How It Was Used</a:t>
            </a:r>
            <a:r>
              <a:rPr lang="en-US" sz="2000" dirty="0">
                <a:latin typeface="Calibri" panose="020F0502020204030204" pitchFamily="34" charset="0"/>
                <a:ea typeface="Calibri" panose="020F0502020204030204" pitchFamily="34" charset="0"/>
                <a:cs typeface="Calibri" panose="020F0502020204030204" pitchFamily="34" charset="0"/>
              </a:rPr>
              <a:t>: We leveraged the </a:t>
            </a:r>
            <a:r>
              <a:rPr lang="en-US" sz="2000" b="1" dirty="0">
                <a:latin typeface="Calibri" panose="020F0502020204030204" pitchFamily="34" charset="0"/>
                <a:ea typeface="Calibri" panose="020F0502020204030204" pitchFamily="34" charset="0"/>
                <a:cs typeface="Calibri" panose="020F0502020204030204" pitchFamily="34" charset="0"/>
              </a:rPr>
              <a:t>Google Speech-to-Text API</a:t>
            </a:r>
            <a:r>
              <a:rPr lang="en-US" sz="2000" dirty="0">
                <a:latin typeface="Calibri" panose="020F0502020204030204" pitchFamily="34" charset="0"/>
                <a:ea typeface="Calibri" panose="020F0502020204030204" pitchFamily="34" charset="0"/>
                <a:cs typeface="Calibri" panose="020F0502020204030204" pitchFamily="34" charset="0"/>
              </a:rPr>
              <a:t>, which is designed to handle different accents and noisy environments by offering automatic noise cancellation and better language models.</a:t>
            </a:r>
          </a:p>
          <a:p>
            <a:pPr>
              <a:buFont typeface="Arial"/>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2</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Multiple Language Support: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Problem</a:t>
            </a:r>
            <a:r>
              <a:rPr lang="en-US" sz="2000" dirty="0">
                <a:latin typeface="Calibri" panose="020F0502020204030204" pitchFamily="34" charset="0"/>
                <a:ea typeface="Calibri" panose="020F0502020204030204" pitchFamily="34" charset="0"/>
                <a:cs typeface="Calibri" panose="020F0502020204030204" pitchFamily="34" charset="0"/>
              </a:rPr>
              <a:t>: Supporting different languages and dialects for speech-to-text and text-to-speech conversions can be complex</a:t>
            </a:r>
            <a:r>
              <a:rPr lang="en-US" dirty="0">
                <a:latin typeface="Calibri" panose="020F0502020204030204" pitchFamily="34" charset="0"/>
                <a:ea typeface="Calibri" panose="020F0502020204030204" pitchFamily="34" charset="0"/>
                <a:cs typeface="Calibri" panose="020F0502020204030204" pitchFamily="34" charset="0"/>
              </a:rPr>
              <a:t>.</a:t>
            </a:r>
          </a:p>
          <a:p>
            <a:r>
              <a:rPr lang="en-US" sz="2000" b="1" dirty="0">
                <a:latin typeface="Calibri" panose="020F0502020204030204" pitchFamily="34" charset="0"/>
                <a:ea typeface="Calibri" panose="020F0502020204030204" pitchFamily="34" charset="0"/>
                <a:cs typeface="Calibri" panose="020F0502020204030204" pitchFamily="34" charset="0"/>
              </a:rPr>
              <a:t>How It Was Used</a:t>
            </a:r>
            <a:r>
              <a:rPr lang="en-US" sz="2000" dirty="0">
                <a:latin typeface="Calibri" panose="020F0502020204030204" pitchFamily="34" charset="0"/>
                <a:ea typeface="Calibri" panose="020F0502020204030204" pitchFamily="34" charset="0"/>
                <a:cs typeface="Calibri" panose="020F0502020204030204" pitchFamily="34" charset="0"/>
              </a:rPr>
              <a:t>: We made use of </a:t>
            </a:r>
            <a:r>
              <a:rPr lang="en-US" sz="2000" b="1" dirty="0">
                <a:latin typeface="Calibri" panose="020F0502020204030204" pitchFamily="34" charset="0"/>
                <a:ea typeface="Calibri" panose="020F0502020204030204" pitchFamily="34" charset="0"/>
                <a:cs typeface="Calibri" panose="020F0502020204030204" pitchFamily="34" charset="0"/>
              </a:rPr>
              <a:t>Google’s multi-language support</a:t>
            </a:r>
            <a:r>
              <a:rPr lang="en-US" sz="2000" dirty="0">
                <a:latin typeface="Calibri" panose="020F0502020204030204" pitchFamily="34" charset="0"/>
                <a:ea typeface="Calibri" panose="020F0502020204030204" pitchFamily="34" charset="0"/>
                <a:cs typeface="Calibri" panose="020F0502020204030204" pitchFamily="34" charset="0"/>
              </a:rPr>
              <a:t> for both speech-to-text and text-to-speech.</a:t>
            </a:r>
            <a:r>
              <a:rPr lang="en-US" dirty="0">
                <a:latin typeface="Calibri" panose="020F0502020204030204" pitchFamily="34" charset="0"/>
                <a:ea typeface="Calibri" panose="020F0502020204030204" pitchFamily="34" charset="0"/>
                <a:cs typeface="Calibri" panose="020F0502020204030204" pitchFamily="34" charset="0"/>
              </a:rPr>
              <a:t> </a:t>
            </a:r>
          </a:p>
          <a:p>
            <a:pPr>
              <a:buFont typeface="Arial"/>
              <a:buChar char="•"/>
            </a:pPr>
            <a:endParaRPr lang="en-US" dirty="0"/>
          </a:p>
          <a:p>
            <a:pPr marL="0" indent="0">
              <a:buNone/>
            </a:pPr>
            <a:endParaRPr lang="en-US" b="1" dirty="0"/>
          </a:p>
        </p:txBody>
      </p:sp>
    </p:spTree>
    <p:extLst>
      <p:ext uri="{BB962C8B-B14F-4D97-AF65-F5344CB8AC3E}">
        <p14:creationId xmlns:p14="http://schemas.microsoft.com/office/powerpoint/2010/main" val="4243120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24D1-893C-315D-2613-5192D336FE7B}"/>
              </a:ext>
            </a:extLst>
          </p:cNvPr>
          <p:cNvSpPr>
            <a:spLocks noGrp="1"/>
          </p:cNvSpPr>
          <p:nvPr>
            <p:ph type="title"/>
          </p:nvPr>
        </p:nvSpPr>
        <p:spPr/>
        <p:txBody>
          <a:bodyPr/>
          <a:lstStyle/>
          <a:p>
            <a:r>
              <a:rPr lang="en-US" dirty="0">
                <a:latin typeface="Verdana"/>
                <a:ea typeface="Verdana"/>
              </a:rPr>
              <a:t>Challenges</a:t>
            </a:r>
            <a:endParaRPr lang="en-US" dirty="0"/>
          </a:p>
        </p:txBody>
      </p:sp>
      <p:sp>
        <p:nvSpPr>
          <p:cNvPr id="3" name="Content Placeholder 2">
            <a:extLst>
              <a:ext uri="{FF2B5EF4-FFF2-40B4-BE49-F238E27FC236}">
                <a16:creationId xmlns:a16="http://schemas.microsoft.com/office/drawing/2014/main" id="{27A3359E-2CC1-D05E-C4DE-61D264747FDF}"/>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3. </a:t>
            </a:r>
            <a:r>
              <a:rPr lang="en-US" b="1" dirty="0">
                <a:latin typeface="Calibri" panose="020F0502020204030204" pitchFamily="34" charset="0"/>
                <a:ea typeface="Calibri" panose="020F0502020204030204" pitchFamily="34" charset="0"/>
                <a:cs typeface="Calibri" panose="020F0502020204030204" pitchFamily="34" charset="0"/>
              </a:rPr>
              <a:t> Real-Time Processing and Latency:</a:t>
            </a:r>
          </a:p>
          <a:p>
            <a:r>
              <a:rPr lang="en-US" sz="2000" b="1" dirty="0">
                <a:latin typeface="Calibri" panose="020F0502020204030204" pitchFamily="34" charset="0"/>
                <a:ea typeface="Calibri" panose="020F0502020204030204" pitchFamily="34" charset="0"/>
                <a:cs typeface="Calibri" panose="020F0502020204030204" pitchFamily="34" charset="0"/>
              </a:rPr>
              <a:t>Problem</a:t>
            </a:r>
            <a:r>
              <a:rPr lang="en-US" sz="2000" dirty="0">
                <a:latin typeface="Calibri" panose="020F0502020204030204" pitchFamily="34" charset="0"/>
                <a:ea typeface="Calibri" panose="020F0502020204030204" pitchFamily="34" charset="0"/>
                <a:cs typeface="Calibri" panose="020F0502020204030204" pitchFamily="34" charset="0"/>
              </a:rPr>
              <a:t>: Latency during real-time speech recognition and text-to-speech conversion can disrupt the user experience</a:t>
            </a:r>
            <a:r>
              <a:rPr lang="en-US" dirty="0">
                <a:latin typeface="Calibri" panose="020F0502020204030204" pitchFamily="34" charset="0"/>
                <a:ea typeface="Calibri" panose="020F0502020204030204" pitchFamily="34" charset="0"/>
                <a:cs typeface="Calibri" panose="020F0502020204030204" pitchFamily="34" charset="0"/>
              </a:rPr>
              <a:t>.</a:t>
            </a:r>
          </a:p>
          <a:p>
            <a:r>
              <a:rPr lang="en-US" sz="2000" b="1" dirty="0">
                <a:latin typeface="Calibri" panose="020F0502020204030204" pitchFamily="34" charset="0"/>
                <a:ea typeface="Calibri" panose="020F0502020204030204" pitchFamily="34" charset="0"/>
                <a:cs typeface="Calibri" panose="020F0502020204030204" pitchFamily="34" charset="0"/>
              </a:rPr>
              <a:t>How It Was Used</a:t>
            </a:r>
            <a:r>
              <a:rPr lang="en-US" sz="2000" dirty="0">
                <a:latin typeface="Calibri" panose="020F0502020204030204" pitchFamily="34" charset="0"/>
                <a:ea typeface="Calibri" panose="020F0502020204030204" pitchFamily="34" charset="0"/>
                <a:cs typeface="Calibri" panose="020F0502020204030204" pitchFamily="34" charset="0"/>
              </a:rPr>
              <a:t>: We used </a:t>
            </a:r>
            <a:r>
              <a:rPr lang="en-US" sz="2000" b="1" dirty="0">
                <a:latin typeface="Calibri" panose="020F0502020204030204" pitchFamily="34" charset="0"/>
                <a:ea typeface="Calibri" panose="020F0502020204030204" pitchFamily="34" charset="0"/>
                <a:cs typeface="Calibri" panose="020F0502020204030204" pitchFamily="34" charset="0"/>
              </a:rPr>
              <a:t>Google Cloud Speech-to-Text</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Text-to-Speech APIs</a:t>
            </a:r>
            <a:r>
              <a:rPr lang="en-US" sz="2000" dirty="0">
                <a:latin typeface="Calibri" panose="020F0502020204030204" pitchFamily="34" charset="0"/>
                <a:ea typeface="Calibri" panose="020F0502020204030204" pitchFamily="34" charset="0"/>
                <a:cs typeface="Calibri" panose="020F0502020204030204" pitchFamily="34" charset="0"/>
              </a:rPr>
              <a:t>, which are optimized for fast, low-latency responses. By leveraging the </a:t>
            </a:r>
            <a:r>
              <a:rPr lang="en-US" sz="2000" b="1" dirty="0">
                <a:latin typeface="Calibri" panose="020F0502020204030204" pitchFamily="34" charset="0"/>
                <a:ea typeface="Calibri" panose="020F0502020204030204" pitchFamily="34" charset="0"/>
                <a:cs typeface="Calibri" panose="020F0502020204030204" pitchFamily="34" charset="0"/>
              </a:rPr>
              <a:t>cloud infrastructure</a:t>
            </a:r>
            <a:r>
              <a:rPr lang="en-US" sz="2000" dirty="0">
                <a:latin typeface="Calibri" panose="020F0502020204030204" pitchFamily="34" charset="0"/>
                <a:ea typeface="Calibri" panose="020F0502020204030204" pitchFamily="34" charset="0"/>
                <a:cs typeface="Calibri" panose="020F0502020204030204" pitchFamily="34" charset="0"/>
              </a:rPr>
              <a:t>, the system processes speech and text almost instantly.</a:t>
            </a:r>
          </a:p>
          <a:p>
            <a:pPr marL="0" indent="0">
              <a:buNone/>
            </a:pPr>
            <a:endParaRPr lang="en-US" sz="2000" dirty="0">
              <a:latin typeface="Verdana"/>
              <a:ea typeface="Verdana"/>
            </a:endParaRPr>
          </a:p>
          <a:p>
            <a:pPr marL="0" indent="0">
              <a:buNone/>
            </a:pPr>
            <a:endParaRPr lang="en-US" sz="2000" dirty="0">
              <a:latin typeface="Verdana"/>
              <a:ea typeface="Verdana"/>
            </a:endParaRPr>
          </a:p>
        </p:txBody>
      </p:sp>
    </p:spTree>
    <p:extLst>
      <p:ext uri="{BB962C8B-B14F-4D97-AF65-F5344CB8AC3E}">
        <p14:creationId xmlns:p14="http://schemas.microsoft.com/office/powerpoint/2010/main" val="159797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Future Scope</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r>
              <a:rPr lang="en-GB" b="1" dirty="0">
                <a:latin typeface="Calibri" panose="020F0502020204030204" pitchFamily="34" charset="0"/>
                <a:ea typeface="Calibri" panose="020F0502020204030204" pitchFamily="34" charset="0"/>
                <a:cs typeface="Calibri" panose="020F0502020204030204" pitchFamily="34" charset="0"/>
              </a:rPr>
              <a:t>Multilingual Speech Recognition</a:t>
            </a:r>
            <a:r>
              <a:rPr lang="en-GB" dirty="0">
                <a:latin typeface="Calibri" panose="020F0502020204030204" pitchFamily="34" charset="0"/>
                <a:ea typeface="Calibri" panose="020F0502020204030204" pitchFamily="34" charset="0"/>
                <a:cs typeface="Calibri" panose="020F0502020204030204" pitchFamily="34" charset="0"/>
              </a:rPr>
              <a:t>: Expand support to recognize speech in multiple languages simultaneously, allowing seamless translation across different languages in a single session.</a:t>
            </a:r>
            <a:endParaRPr lang="en-US" dirty="0">
              <a:latin typeface="Calibri" panose="020F0502020204030204" pitchFamily="34" charset="0"/>
              <a:ea typeface="Calibri" panose="020F0502020204030204" pitchFamily="34" charset="0"/>
              <a:cs typeface="Calibri" panose="020F0502020204030204" pitchFamily="34" charset="0"/>
            </a:endParaRPr>
          </a:p>
          <a:p>
            <a:r>
              <a:rPr lang="en-GB" b="1" dirty="0">
                <a:latin typeface="Calibri" panose="020F0502020204030204" pitchFamily="34" charset="0"/>
                <a:ea typeface="Calibri" panose="020F0502020204030204" pitchFamily="34" charset="0"/>
                <a:cs typeface="Calibri" panose="020F0502020204030204" pitchFamily="34" charset="0"/>
              </a:rPr>
              <a:t>Offline Mode</a:t>
            </a:r>
            <a:r>
              <a:rPr lang="en-GB" dirty="0">
                <a:latin typeface="Calibri" panose="020F0502020204030204" pitchFamily="34" charset="0"/>
                <a:ea typeface="Calibri" panose="020F0502020204030204" pitchFamily="34" charset="0"/>
                <a:cs typeface="Calibri" panose="020F0502020204030204" pitchFamily="34" charset="0"/>
              </a:rPr>
              <a:t>: Allow users to use speech-to-text and text-to-speech functionalities without an internet connection for better accessibility in remote areas.</a:t>
            </a:r>
          </a:p>
          <a:p>
            <a:r>
              <a:rPr lang="en-GB" b="1" dirty="0">
                <a:latin typeface="Calibri" panose="020F0502020204030204" pitchFamily="34" charset="0"/>
                <a:ea typeface="Calibri" panose="020F0502020204030204" pitchFamily="34" charset="0"/>
                <a:cs typeface="Calibri" panose="020F0502020204030204" pitchFamily="34" charset="0"/>
              </a:rPr>
              <a:t>Contextual Translation</a:t>
            </a:r>
            <a:r>
              <a:rPr lang="en-GB" dirty="0">
                <a:latin typeface="Calibri" panose="020F0502020204030204" pitchFamily="34" charset="0"/>
                <a:ea typeface="Calibri" panose="020F0502020204030204" pitchFamily="34" charset="0"/>
                <a:cs typeface="Calibri" panose="020F0502020204030204" pitchFamily="34" charset="0"/>
              </a:rPr>
              <a:t>: Improve the accuracy of translations with AI-based context awareness, handling idiomatic expressions, slang, and regional variations.</a:t>
            </a:r>
          </a:p>
          <a:p>
            <a:r>
              <a:rPr lang="en-GB" b="1" dirty="0">
                <a:latin typeface="Calibri" panose="020F0502020204030204" pitchFamily="34" charset="0"/>
                <a:ea typeface="Calibri" panose="020F0502020204030204" pitchFamily="34" charset="0"/>
                <a:cs typeface="Calibri" panose="020F0502020204030204" pitchFamily="34" charset="0"/>
              </a:rPr>
              <a:t>Cross-Platform Integration</a:t>
            </a:r>
            <a:r>
              <a:rPr lang="en-GB" dirty="0">
                <a:latin typeface="Calibri" panose="020F0502020204030204" pitchFamily="34" charset="0"/>
                <a:ea typeface="Calibri" panose="020F0502020204030204" pitchFamily="34" charset="0"/>
                <a:cs typeface="Calibri" panose="020F0502020204030204" pitchFamily="34" charset="0"/>
              </a:rPr>
              <a:t>: Implement integration with popular platforms like mobile apps and web browsers to extend the usability of your system</a:t>
            </a:r>
          </a:p>
          <a:p>
            <a:pPr>
              <a:buNone/>
            </a:pPr>
            <a:r>
              <a:rPr lang="en-GB"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923928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154F-D6A4-B56F-5163-EAC2EBA5706C}"/>
              </a:ext>
            </a:extLst>
          </p:cNvPr>
          <p:cNvSpPr>
            <a:spLocks noGrp="1"/>
          </p:cNvSpPr>
          <p:nvPr>
            <p:ph type="title"/>
          </p:nvPr>
        </p:nvSpPr>
        <p:spPr/>
        <p:txBody>
          <a:bodyPr/>
          <a:lstStyle/>
          <a:p>
            <a:r>
              <a:rPr lang="en-US" dirty="0">
                <a:latin typeface="Verdana"/>
                <a:ea typeface="Verdana"/>
              </a:rPr>
              <a:t>Github Link</a:t>
            </a:r>
            <a:endParaRPr lang="en-US" dirty="0"/>
          </a:p>
        </p:txBody>
      </p:sp>
      <p:sp>
        <p:nvSpPr>
          <p:cNvPr id="3" name="Content Placeholder 2">
            <a:extLst>
              <a:ext uri="{FF2B5EF4-FFF2-40B4-BE49-F238E27FC236}">
                <a16:creationId xmlns:a16="http://schemas.microsoft.com/office/drawing/2014/main" id="{C855FDA8-DE03-6E9D-5668-5601D15CCD4C}"/>
              </a:ext>
            </a:extLst>
          </p:cNvPr>
          <p:cNvSpPr>
            <a:spLocks noGrp="1"/>
          </p:cNvSpPr>
          <p:nvPr>
            <p:ph idx="1"/>
          </p:nvPr>
        </p:nvSpPr>
        <p:spPr/>
        <p:txBody>
          <a:bodyPr vert="horz" lIns="91440" tIns="45720" rIns="91440" bIns="45720" rtlCol="0" anchor="t">
            <a:normAutofit/>
          </a:bodyPr>
          <a:lstStyle/>
          <a:p>
            <a:pPr marL="0" indent="0">
              <a:buNone/>
            </a:pPr>
            <a:endParaRPr lang="en-US" sz="3600" u="sng" dirty="0">
              <a:latin typeface="Verdana"/>
              <a:ea typeface="Verdana"/>
            </a:endParaRPr>
          </a:p>
          <a:p>
            <a:pPr marL="0" indent="0">
              <a:buNone/>
            </a:pPr>
            <a:endParaRPr lang="en-US" sz="3600" u="sng" dirty="0">
              <a:latin typeface="Verdana"/>
              <a:ea typeface="Verdana"/>
            </a:endParaRPr>
          </a:p>
          <a:p>
            <a:pPr marL="0" indent="0">
              <a:buNone/>
            </a:pPr>
            <a:r>
              <a:rPr lang="en-US" sz="3600" u="sng" dirty="0">
                <a:latin typeface="Verdana"/>
                <a:ea typeface="Verdana"/>
              </a:rPr>
              <a:t>https://github.com/chetnasuthar12/CAPSTONE_PROJECT</a:t>
            </a:r>
            <a:endParaRPr lang="en-US" dirty="0"/>
          </a:p>
        </p:txBody>
      </p:sp>
    </p:spTree>
    <p:extLst>
      <p:ext uri="{BB962C8B-B14F-4D97-AF65-F5344CB8AC3E}">
        <p14:creationId xmlns:p14="http://schemas.microsoft.com/office/powerpoint/2010/main" val="440823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F024-8511-1F4E-F789-E68CCA52151C}"/>
              </a:ext>
            </a:extLst>
          </p:cNvPr>
          <p:cNvSpPr>
            <a:spLocks noGrp="1"/>
          </p:cNvSpPr>
          <p:nvPr>
            <p:ph type="title"/>
          </p:nvPr>
        </p:nvSpPr>
        <p:spPr/>
        <p:txBody>
          <a:bodyPr/>
          <a:lstStyle/>
          <a:p>
            <a:r>
              <a:rPr lang="en-US" dirty="0"/>
              <a:t>Timeline of the Project</a:t>
            </a:r>
            <a:endParaRPr lang="en-IN" dirty="0"/>
          </a:p>
        </p:txBody>
      </p:sp>
      <p:graphicFrame>
        <p:nvGraphicFramePr>
          <p:cNvPr id="4" name="Content Placeholder 3">
            <a:extLst>
              <a:ext uri="{FF2B5EF4-FFF2-40B4-BE49-F238E27FC236}">
                <a16:creationId xmlns:a16="http://schemas.microsoft.com/office/drawing/2014/main" id="{A18E01C6-6CCF-291F-79BF-2A059B539496}"/>
              </a:ext>
            </a:extLst>
          </p:cNvPr>
          <p:cNvGraphicFramePr>
            <a:graphicFrameLocks noGrp="1"/>
          </p:cNvGraphicFramePr>
          <p:nvPr>
            <p:ph idx="1"/>
            <p:extLst>
              <p:ext uri="{D42A27DB-BD31-4B8C-83A1-F6EECF244321}">
                <p14:modId xmlns:p14="http://schemas.microsoft.com/office/powerpoint/2010/main" val="2437053713"/>
              </p:ext>
            </p:extLst>
          </p:nvPr>
        </p:nvGraphicFramePr>
        <p:xfrm>
          <a:off x="812800" y="1143000"/>
          <a:ext cx="10668000" cy="4781337"/>
        </p:xfrm>
        <a:graphic>
          <a:graphicData uri="http://schemas.openxmlformats.org/drawingml/2006/table">
            <a:tbl>
              <a:tblPr firstRow="1" bandRow="1">
                <a:tableStyleId>{5C22544A-7EE6-4342-B048-85BDC9FD1C3A}</a:tableStyleId>
              </a:tblPr>
              <a:tblGrid>
                <a:gridCol w="1560530">
                  <a:extLst>
                    <a:ext uri="{9D8B030D-6E8A-4147-A177-3AD203B41FA5}">
                      <a16:colId xmlns:a16="http://schemas.microsoft.com/office/drawing/2014/main" val="3520802917"/>
                    </a:ext>
                  </a:extLst>
                </a:gridCol>
                <a:gridCol w="3708971">
                  <a:extLst>
                    <a:ext uri="{9D8B030D-6E8A-4147-A177-3AD203B41FA5}">
                      <a16:colId xmlns:a16="http://schemas.microsoft.com/office/drawing/2014/main" val="3161145785"/>
                    </a:ext>
                  </a:extLst>
                </a:gridCol>
                <a:gridCol w="5398499">
                  <a:extLst>
                    <a:ext uri="{9D8B030D-6E8A-4147-A177-3AD203B41FA5}">
                      <a16:colId xmlns:a16="http://schemas.microsoft.com/office/drawing/2014/main" val="2386316431"/>
                    </a:ext>
                  </a:extLst>
                </a:gridCol>
              </a:tblGrid>
              <a:tr h="679379">
                <a:tc>
                  <a:txBody>
                    <a:bodyPr/>
                    <a:lstStyle/>
                    <a:p>
                      <a:r>
                        <a:rPr lang="en-US" dirty="0"/>
                        <a:t>Review</a:t>
                      </a:r>
                      <a:endParaRPr lang="en-IN" dirty="0"/>
                    </a:p>
                  </a:txBody>
                  <a:tcPr/>
                </a:tc>
                <a:tc>
                  <a:txBody>
                    <a:bodyPr/>
                    <a:lstStyle/>
                    <a:p>
                      <a:r>
                        <a:rPr lang="en-US" dirty="0"/>
                        <a:t>Dates</a:t>
                      </a:r>
                      <a:endParaRPr lang="en-IN" dirty="0"/>
                    </a:p>
                  </a:txBody>
                  <a:tcPr/>
                </a:tc>
                <a:tc>
                  <a:txBody>
                    <a:bodyPr/>
                    <a:lstStyle/>
                    <a:p>
                      <a:r>
                        <a:rPr lang="en-US" dirty="0"/>
                        <a:t>Key Deliverables</a:t>
                      </a:r>
                      <a:endParaRPr lang="en-IN" dirty="0"/>
                    </a:p>
                  </a:txBody>
                  <a:tcPr/>
                </a:tc>
                <a:extLst>
                  <a:ext uri="{0D108BD9-81ED-4DB2-BD59-A6C34878D82A}">
                    <a16:rowId xmlns:a16="http://schemas.microsoft.com/office/drawing/2014/main" val="275103863"/>
                  </a:ext>
                </a:extLst>
              </a:tr>
              <a:tr h="679379">
                <a:tc>
                  <a:txBody>
                    <a:bodyPr/>
                    <a:lstStyle/>
                    <a:p>
                      <a:r>
                        <a:rPr lang="en-US" dirty="0"/>
                        <a:t>Review-0</a:t>
                      </a:r>
                      <a:endParaRPr lang="en-IN" dirty="0"/>
                    </a:p>
                  </a:txBody>
                  <a:tcPr/>
                </a:tc>
                <a:tc>
                  <a:txBody>
                    <a:bodyPr/>
                    <a:lstStyle/>
                    <a:p>
                      <a:r>
                        <a:rPr lang="en-IN" dirty="0"/>
                        <a:t>12-Sep-2024 to 18-Sep-2024</a:t>
                      </a:r>
                    </a:p>
                  </a:txBody>
                  <a:tcPr/>
                </a:tc>
                <a:tc>
                  <a:txBody>
                    <a:bodyPr/>
                    <a:lstStyle/>
                    <a:p>
                      <a:r>
                        <a:rPr lang="en-US" dirty="0"/>
                        <a:t>Title, Literature Survey, Objectives, Methodology</a:t>
                      </a:r>
                      <a:endParaRPr lang="en-IN" dirty="0"/>
                    </a:p>
                  </a:txBody>
                  <a:tcPr/>
                </a:tc>
                <a:extLst>
                  <a:ext uri="{0D108BD9-81ED-4DB2-BD59-A6C34878D82A}">
                    <a16:rowId xmlns:a16="http://schemas.microsoft.com/office/drawing/2014/main" val="2795073926"/>
                  </a:ext>
                </a:extLst>
              </a:tr>
              <a:tr h="679379">
                <a:tc>
                  <a:txBody>
                    <a:bodyPr/>
                    <a:lstStyle/>
                    <a:p>
                      <a:r>
                        <a:rPr lang="en-US" dirty="0"/>
                        <a:t>Review-1</a:t>
                      </a:r>
                      <a:endParaRPr lang="en-IN" dirty="0"/>
                    </a:p>
                  </a:txBody>
                  <a:tcPr/>
                </a:tc>
                <a:tc>
                  <a:txBody>
                    <a:bodyPr/>
                    <a:lstStyle/>
                    <a:p>
                      <a:r>
                        <a:rPr lang="en-IN" dirty="0"/>
                        <a:t>15-Oct-2024 to 21-Oct-2024</a:t>
                      </a:r>
                    </a:p>
                  </a:txBody>
                  <a:tcPr/>
                </a:tc>
                <a:tc>
                  <a:txBody>
                    <a:bodyPr/>
                    <a:lstStyle/>
                    <a:p>
                      <a:r>
                        <a:rPr lang="en-US" dirty="0"/>
                        <a:t>Abstract, Literature Survey (10 papers), Objectives, Proposed Method, Architecture, Gantt Chart, Report</a:t>
                      </a:r>
                      <a:endParaRPr lang="en-IN" dirty="0"/>
                    </a:p>
                  </a:txBody>
                  <a:tcPr/>
                </a:tc>
                <a:extLst>
                  <a:ext uri="{0D108BD9-81ED-4DB2-BD59-A6C34878D82A}">
                    <a16:rowId xmlns:a16="http://schemas.microsoft.com/office/drawing/2014/main" val="1353157083"/>
                  </a:ext>
                </a:extLst>
              </a:tr>
              <a:tr h="679379">
                <a:tc>
                  <a:txBody>
                    <a:bodyPr/>
                    <a:lstStyle/>
                    <a:p>
                      <a:r>
                        <a:rPr lang="en-US" dirty="0"/>
                        <a:t>Review-2</a:t>
                      </a:r>
                      <a:endParaRPr lang="en-IN" dirty="0"/>
                    </a:p>
                  </a:txBody>
                  <a:tcPr/>
                </a:tc>
                <a:tc>
                  <a:txBody>
                    <a:bodyPr/>
                    <a:lstStyle/>
                    <a:p>
                      <a:r>
                        <a:rPr lang="en-IN" dirty="0"/>
                        <a:t>19-Nov-2024 to 22-Nov-2024</a:t>
                      </a:r>
                    </a:p>
                  </a:txBody>
                  <a:tcPr/>
                </a:tc>
                <a:tc>
                  <a:txBody>
                    <a:bodyPr/>
                    <a:lstStyle/>
                    <a:p>
                      <a:r>
                        <a:rPr lang="fr-FR" dirty="0"/>
                        <a:t>Algorithm, Source Code, 50% Implementation (Demo), Partial Report Submission (Softcopy)</a:t>
                      </a:r>
                      <a:endParaRPr lang="en-IN" dirty="0"/>
                    </a:p>
                  </a:txBody>
                  <a:tcPr/>
                </a:tc>
                <a:extLst>
                  <a:ext uri="{0D108BD9-81ED-4DB2-BD59-A6C34878D82A}">
                    <a16:rowId xmlns:a16="http://schemas.microsoft.com/office/drawing/2014/main" val="1324511718"/>
                  </a:ext>
                </a:extLst>
              </a:tr>
              <a:tr h="679379">
                <a:tc>
                  <a:txBody>
                    <a:bodyPr/>
                    <a:lstStyle/>
                    <a:p>
                      <a:r>
                        <a:rPr lang="en-US" dirty="0"/>
                        <a:t>Review-3</a:t>
                      </a:r>
                      <a:endParaRPr lang="en-IN" dirty="0"/>
                    </a:p>
                  </a:txBody>
                  <a:tcPr/>
                </a:tc>
                <a:tc>
                  <a:txBody>
                    <a:bodyPr/>
                    <a:lstStyle/>
                    <a:p>
                      <a:r>
                        <a:rPr lang="en-IN" dirty="0"/>
                        <a:t>19-Nov-2024 to 22-Nov-2024</a:t>
                      </a:r>
                    </a:p>
                  </a:txBody>
                  <a:tcPr/>
                </a:tc>
                <a:tc>
                  <a:txBody>
                    <a:bodyPr/>
                    <a:lstStyle/>
                    <a:p>
                      <a:r>
                        <a:rPr lang="en-IN" dirty="0"/>
                        <a:t>Algorithm, 100% Implementation (Demo), Final Report Submission (Softcopy &amp; Hardcopy)</a:t>
                      </a:r>
                    </a:p>
                  </a:txBody>
                  <a:tcPr/>
                </a:tc>
                <a:extLst>
                  <a:ext uri="{0D108BD9-81ED-4DB2-BD59-A6C34878D82A}">
                    <a16:rowId xmlns:a16="http://schemas.microsoft.com/office/drawing/2014/main" val="1125707713"/>
                  </a:ext>
                </a:extLst>
              </a:tr>
              <a:tr h="679379">
                <a:tc>
                  <a:txBody>
                    <a:bodyPr/>
                    <a:lstStyle/>
                    <a:p>
                      <a:r>
                        <a:rPr lang="en-US" dirty="0"/>
                        <a:t>Final Viva </a:t>
                      </a:r>
                      <a:endParaRPr lang="en-IN" dirty="0"/>
                    </a:p>
                  </a:txBody>
                  <a:tcPr/>
                </a:tc>
                <a:tc>
                  <a:txBody>
                    <a:bodyPr/>
                    <a:lstStyle/>
                    <a:p>
                      <a:r>
                        <a:rPr lang="en-IN" dirty="0"/>
                        <a:t>10-Jan-2025 to 17-Jan-2025</a:t>
                      </a:r>
                    </a:p>
                  </a:txBody>
                  <a:tcPr/>
                </a:tc>
                <a:tc>
                  <a:txBody>
                    <a:bodyPr/>
                    <a:lstStyle/>
                    <a:p>
                      <a:r>
                        <a:rPr lang="en-IN" dirty="0"/>
                        <a:t>100% Implementation (Demo), Report Submission, Plagiarism Report, Publication Copy</a:t>
                      </a:r>
                    </a:p>
                  </a:txBody>
                  <a:tcPr/>
                </a:tc>
                <a:extLst>
                  <a:ext uri="{0D108BD9-81ED-4DB2-BD59-A6C34878D82A}">
                    <a16:rowId xmlns:a16="http://schemas.microsoft.com/office/drawing/2014/main" val="2917482397"/>
                  </a:ext>
                </a:extLst>
              </a:tr>
            </a:tbl>
          </a:graphicData>
        </a:graphic>
      </p:graphicFrame>
    </p:spTree>
    <p:extLst>
      <p:ext uri="{BB962C8B-B14F-4D97-AF65-F5344CB8AC3E}">
        <p14:creationId xmlns:p14="http://schemas.microsoft.com/office/powerpoint/2010/main" val="327230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668000" cy="5024884"/>
          </a:xfrm>
        </p:spPr>
        <p:txBody>
          <a:bodyPr vert="horz" lIns="91440" tIns="45720" rIns="91440" bIns="45720" rtlCol="0" anchor="t">
            <a:normAutofit fontScale="77500" lnSpcReduction="20000"/>
          </a:bodyPr>
          <a:lstStyle/>
          <a:p>
            <a:pPr>
              <a:buNone/>
            </a:pPr>
            <a:r>
              <a:rPr lang="en-GB" sz="2000">
                <a:latin typeface="Verdana"/>
                <a:ea typeface="Verdana"/>
              </a:rPr>
              <a:t>1. Zhang, Y., &amp; Wu, Z. (2023). Transfer of Linguistic Representations in Accent Conversion</a:t>
            </a:r>
            <a:endParaRPr lang="en-US" sz="2000"/>
          </a:p>
          <a:p>
            <a:pPr>
              <a:buNone/>
            </a:pPr>
            <a:r>
              <a:rPr lang="en-GB" sz="2000" dirty="0">
                <a:latin typeface="Verdana"/>
                <a:ea typeface="Verdana"/>
              </a:rPr>
              <a:t>Using Deep Neural Networks. Journal of Speech Technology, 45(2), 192-207.</a:t>
            </a:r>
            <a:endParaRPr lang="en-GB" sz="2000" dirty="0"/>
          </a:p>
          <a:p>
            <a:pPr>
              <a:buNone/>
            </a:pPr>
            <a:endParaRPr lang="en-GB" sz="2000" dirty="0"/>
          </a:p>
          <a:p>
            <a:pPr>
              <a:buNone/>
            </a:pPr>
            <a:r>
              <a:rPr lang="en-GB" sz="2000" dirty="0">
                <a:latin typeface="Verdana"/>
                <a:ea typeface="Verdana"/>
              </a:rPr>
              <a:t>2. Hsu, W., &amp; Lee, C. (2022). Voice Conversion Using Artificial Neural Networks: A</a:t>
            </a:r>
            <a:endParaRPr lang="en-GB" sz="2000" dirty="0"/>
          </a:p>
          <a:p>
            <a:pPr>
              <a:buNone/>
            </a:pPr>
            <a:r>
              <a:rPr lang="en-GB" sz="2000" dirty="0">
                <a:latin typeface="Verdana"/>
                <a:ea typeface="Verdana"/>
              </a:rPr>
              <a:t>Comparative Study. IEEE Transactions on Audio, Speech, and Language Processing,</a:t>
            </a:r>
            <a:endParaRPr lang="en-GB" sz="2000" dirty="0"/>
          </a:p>
          <a:p>
            <a:pPr>
              <a:buNone/>
            </a:pPr>
            <a:r>
              <a:rPr lang="en-GB" sz="2000" dirty="0">
                <a:latin typeface="Verdana"/>
                <a:ea typeface="Verdana"/>
              </a:rPr>
              <a:t>30(6), 1125-1139.</a:t>
            </a:r>
            <a:endParaRPr lang="en-GB" sz="2000" dirty="0"/>
          </a:p>
          <a:p>
            <a:pPr>
              <a:buNone/>
            </a:pPr>
            <a:endParaRPr lang="en-GB" sz="2000" dirty="0">
              <a:latin typeface="Verdana"/>
              <a:ea typeface="Verdana"/>
            </a:endParaRPr>
          </a:p>
          <a:p>
            <a:pPr>
              <a:buNone/>
            </a:pPr>
            <a:r>
              <a:rPr lang="en-GB" sz="2000" dirty="0">
                <a:latin typeface="Verdana"/>
                <a:ea typeface="Verdana"/>
              </a:rPr>
              <a:t>3. Liu, X., &amp; Chen, J. (2023). Accent Conversion Using Recurrent Neural Networks and</a:t>
            </a:r>
            <a:endParaRPr lang="en-GB" sz="2000" dirty="0"/>
          </a:p>
          <a:p>
            <a:pPr>
              <a:buNone/>
            </a:pPr>
            <a:r>
              <a:rPr lang="en-GB" sz="2000" dirty="0">
                <a:latin typeface="Verdana"/>
                <a:ea typeface="Verdana"/>
              </a:rPr>
              <a:t>Generative Adversarial Networks (GANs). Speech Communication, 130, 55-67.</a:t>
            </a:r>
            <a:endParaRPr lang="en-GB" sz="2000" dirty="0"/>
          </a:p>
          <a:p>
            <a:pPr>
              <a:buNone/>
            </a:pPr>
            <a:endParaRPr lang="en-GB" sz="2000" dirty="0">
              <a:latin typeface="Verdana"/>
              <a:ea typeface="Verdana"/>
            </a:endParaRPr>
          </a:p>
          <a:p>
            <a:pPr>
              <a:buNone/>
            </a:pPr>
            <a:r>
              <a:rPr lang="en-GB" sz="2000" dirty="0">
                <a:latin typeface="Verdana"/>
                <a:ea typeface="Verdana"/>
              </a:rPr>
              <a:t>4. Hassan, R., &amp; Zhang, P. (2021). Real-time Speech Accent Recognition for Cross-lingual</a:t>
            </a:r>
            <a:endParaRPr lang="en-GB" sz="2000" dirty="0"/>
          </a:p>
          <a:p>
            <a:pPr>
              <a:buNone/>
            </a:pPr>
            <a:r>
              <a:rPr lang="en-GB" sz="2000" dirty="0">
                <a:latin typeface="Verdana"/>
                <a:ea typeface="Verdana"/>
              </a:rPr>
              <a:t>Applications. Journal of Artificial Intelligence Research, 59(4), 225-240.</a:t>
            </a:r>
            <a:endParaRPr lang="en-GB" sz="2000" dirty="0"/>
          </a:p>
          <a:p>
            <a:pPr>
              <a:buNone/>
            </a:pPr>
            <a:endParaRPr lang="en-GB" sz="2000" dirty="0"/>
          </a:p>
          <a:p>
            <a:pPr>
              <a:buNone/>
            </a:pPr>
            <a:r>
              <a:rPr lang="en-GB" sz="2000" dirty="0">
                <a:latin typeface="Verdana"/>
                <a:ea typeface="Verdana"/>
              </a:rPr>
              <a:t>5. Nguyen, D., &amp; Lin, Y. (2023). Deep Learning Approaches to Multi-accent Speech</a:t>
            </a:r>
            <a:endParaRPr lang="en-GB" sz="2000" dirty="0"/>
          </a:p>
          <a:p>
            <a:pPr>
              <a:buNone/>
            </a:pPr>
            <a:r>
              <a:rPr lang="en-GB" sz="2000" dirty="0">
                <a:latin typeface="Verdana"/>
                <a:ea typeface="Verdana"/>
              </a:rPr>
              <a:t>Recognition. IEEE Transactions on Neural Networks and Learning Systems, 34(9), 1598-</a:t>
            </a:r>
            <a:endParaRPr lang="en-GB" sz="2000" dirty="0"/>
          </a:p>
          <a:p>
            <a:pPr>
              <a:buNone/>
            </a:pPr>
            <a:r>
              <a:rPr lang="en-GB" sz="2000">
                <a:latin typeface="Verdana"/>
                <a:ea typeface="Verdana"/>
              </a:rPr>
              <a:t>1608.</a:t>
            </a:r>
            <a:endParaRPr lang="en-GB" sz="2000"/>
          </a:p>
          <a:p>
            <a:pPr>
              <a:buNone/>
            </a:pPr>
            <a:endParaRPr lang="en-GB" sz="2000" dirty="0"/>
          </a:p>
          <a:p>
            <a:pPr>
              <a:buNone/>
            </a:pPr>
            <a:r>
              <a:rPr lang="en-GB" sz="2000" dirty="0">
                <a:latin typeface="Verdana"/>
                <a:ea typeface="Verdana"/>
              </a:rPr>
              <a:t>   </a:t>
            </a:r>
          </a:p>
          <a:p>
            <a:pPr>
              <a:buNone/>
            </a:pPr>
            <a:endParaRPr lang="en-GB"/>
          </a:p>
          <a:p>
            <a:pPr marL="0" indent="0">
              <a:buNone/>
            </a:pPr>
            <a:r>
              <a:rPr lang="en-GB" dirty="0">
                <a:latin typeface="Verdana"/>
                <a:ea typeface="Verdana"/>
              </a:rPr>
              <a:t>.</a:t>
            </a:r>
          </a:p>
        </p:txBody>
      </p:sp>
    </p:spTree>
    <p:extLst>
      <p:ext uri="{BB962C8B-B14F-4D97-AF65-F5344CB8AC3E}">
        <p14:creationId xmlns:p14="http://schemas.microsoft.com/office/powerpoint/2010/main" val="3613863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DCB8-257C-5F9D-6A99-EEFF67F07364}"/>
              </a:ext>
            </a:extLst>
          </p:cNvPr>
          <p:cNvSpPr>
            <a:spLocks noGrp="1"/>
          </p:cNvSpPr>
          <p:nvPr>
            <p:ph type="title"/>
          </p:nvPr>
        </p:nvSpPr>
        <p:spPr/>
        <p:txBody>
          <a:bodyPr/>
          <a:lstStyle/>
          <a:p>
            <a:r>
              <a:rPr lang="en-GB" dirty="0"/>
              <a:t>References</a:t>
            </a:r>
            <a:endParaRPr lang="en-US" dirty="0"/>
          </a:p>
        </p:txBody>
      </p:sp>
      <p:sp>
        <p:nvSpPr>
          <p:cNvPr id="3" name="Content Placeholder 2">
            <a:extLst>
              <a:ext uri="{FF2B5EF4-FFF2-40B4-BE49-F238E27FC236}">
                <a16:creationId xmlns:a16="http://schemas.microsoft.com/office/drawing/2014/main" id="{4FA1B0B9-5BF7-52AA-1834-EEFB513903E6}"/>
              </a:ext>
            </a:extLst>
          </p:cNvPr>
          <p:cNvSpPr>
            <a:spLocks noGrp="1"/>
          </p:cNvSpPr>
          <p:nvPr>
            <p:ph idx="1"/>
          </p:nvPr>
        </p:nvSpPr>
        <p:spPr/>
        <p:txBody>
          <a:bodyPr vert="horz" lIns="91440" tIns="45720" rIns="91440" bIns="45720" rtlCol="0" anchor="t">
            <a:noAutofit/>
          </a:bodyPr>
          <a:lstStyle/>
          <a:p>
            <a:pPr marL="0" indent="0">
              <a:buNone/>
            </a:pPr>
            <a:r>
              <a:rPr lang="en-GB" sz="1800" dirty="0">
                <a:latin typeface="Verdana"/>
                <a:ea typeface="Verdana"/>
              </a:rPr>
              <a:t>6. Kim, H., &amp; Park, S. (2022). Accent Identification Using Deep Neural Networks and Long</a:t>
            </a:r>
            <a:endParaRPr lang="en-US" sz="1800" dirty="0">
              <a:latin typeface="Verdana"/>
              <a:ea typeface="Verdana"/>
            </a:endParaRPr>
          </a:p>
          <a:p>
            <a:pPr>
              <a:buNone/>
            </a:pPr>
            <a:r>
              <a:rPr lang="en-GB" sz="1800" dirty="0">
                <a:latin typeface="Verdana"/>
                <a:ea typeface="Verdana"/>
              </a:rPr>
              <a:t>Short-Term Memory (LSTM) Networks. Speech Communication, 102, 38-49.</a:t>
            </a:r>
            <a:endParaRPr lang="en-GB" sz="1800" dirty="0"/>
          </a:p>
          <a:p>
            <a:pPr>
              <a:buNone/>
            </a:pPr>
            <a:endParaRPr lang="en-GB" sz="1800" dirty="0">
              <a:latin typeface="Verdana"/>
              <a:ea typeface="Verdana"/>
            </a:endParaRPr>
          </a:p>
          <a:p>
            <a:pPr>
              <a:buNone/>
            </a:pPr>
            <a:r>
              <a:rPr lang="en-GB" sz="1800" dirty="0">
                <a:latin typeface="Verdana"/>
                <a:ea typeface="Verdana"/>
              </a:rPr>
              <a:t>7. Parker, T., &amp; Liu, Z. (2021). Real-Time Accent Translation Using Multi-modal Neural</a:t>
            </a:r>
            <a:endParaRPr lang="en-GB" sz="1800" dirty="0"/>
          </a:p>
          <a:p>
            <a:pPr>
              <a:buNone/>
            </a:pPr>
            <a:endParaRPr lang="en-GB" sz="1800" dirty="0"/>
          </a:p>
          <a:p>
            <a:pPr>
              <a:buNone/>
            </a:pPr>
            <a:r>
              <a:rPr lang="en-GB" sz="1800" dirty="0">
                <a:latin typeface="Verdana"/>
                <a:ea typeface="Verdana"/>
              </a:rPr>
              <a:t>8. Singh, A., &amp; Sharma, R. (2020). Accent-Independent Speech Recognition Using Deep</a:t>
            </a:r>
            <a:endParaRPr lang="en-GB" sz="1800" dirty="0"/>
          </a:p>
          <a:p>
            <a:pPr>
              <a:buNone/>
            </a:pPr>
            <a:r>
              <a:rPr lang="en-GB" sz="1800" dirty="0">
                <a:latin typeface="Verdana"/>
                <a:ea typeface="Verdana"/>
              </a:rPr>
              <a:t>Learning Models. Speech and Audio Processing, 28(4), 370-381.</a:t>
            </a:r>
            <a:endParaRPr lang="en-GB" sz="1800" dirty="0"/>
          </a:p>
          <a:p>
            <a:pPr>
              <a:buNone/>
            </a:pPr>
            <a:endParaRPr lang="en-GB" sz="1800" dirty="0"/>
          </a:p>
          <a:p>
            <a:pPr>
              <a:buNone/>
            </a:pPr>
            <a:r>
              <a:rPr lang="en-GB" sz="1800" dirty="0">
                <a:latin typeface="Verdana"/>
                <a:ea typeface="Verdana"/>
              </a:rPr>
              <a:t>9. Wang, L., &amp; Li, X. (2023). A Hybrid Framework for Accent Conversion Based on</a:t>
            </a:r>
            <a:endParaRPr lang="en-US" sz="1800" dirty="0"/>
          </a:p>
          <a:p>
            <a:pPr>
              <a:buNone/>
            </a:pPr>
            <a:r>
              <a:rPr lang="en-GB" sz="1800" dirty="0">
                <a:latin typeface="Verdana"/>
                <a:ea typeface="Verdana"/>
              </a:rPr>
              <a:t>Variational Autoencoders and GANs. Journal of Signal Processing, 15(3), 275-288</a:t>
            </a:r>
            <a:r>
              <a:rPr lang="en-GB" dirty="0">
                <a:latin typeface="Verdana"/>
                <a:ea typeface="Verdana"/>
              </a:rPr>
              <a:t>.</a:t>
            </a:r>
            <a:endParaRPr lang="en-GB" dirty="0"/>
          </a:p>
          <a:p>
            <a:pPr>
              <a:buNone/>
            </a:pPr>
            <a:endParaRPr lang="en-GB" dirty="0"/>
          </a:p>
          <a:p>
            <a:pPr>
              <a:buNone/>
            </a:pPr>
            <a:endParaRPr lang="en-GB" dirty="0"/>
          </a:p>
          <a:p>
            <a:pPr marL="0" indent="0">
              <a:buNone/>
            </a:pPr>
            <a:endParaRPr lang="en-GB" dirty="0"/>
          </a:p>
          <a:p>
            <a:endParaRPr lang="en-US" dirty="0"/>
          </a:p>
        </p:txBody>
      </p:sp>
    </p:spTree>
    <p:extLst>
      <p:ext uri="{BB962C8B-B14F-4D97-AF65-F5344CB8AC3E}">
        <p14:creationId xmlns:p14="http://schemas.microsoft.com/office/powerpoint/2010/main" val="222786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Problem Statement</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3600" b="1" u="sng" dirty="0">
                <a:latin typeface="Calibri" panose="020F0502020204030204" pitchFamily="34" charset="0"/>
                <a:ea typeface="Calibri" panose="020F0502020204030204" pitchFamily="34" charset="0"/>
                <a:cs typeface="Calibri" panose="020F0502020204030204" pitchFamily="34" charset="0"/>
              </a:rPr>
              <a:t>REAL TIME ACCENT TRANSLATOR</a:t>
            </a:r>
          </a:p>
          <a:p>
            <a:pPr>
              <a:buNone/>
            </a:pPr>
            <a:r>
              <a:rPr lang="en-GB" dirty="0">
                <a:latin typeface="Calibri" panose="020F0502020204030204" pitchFamily="34" charset="0"/>
                <a:ea typeface="Calibri" panose="020F0502020204030204" pitchFamily="34" charset="0"/>
                <a:cs typeface="Calibri" panose="020F0502020204030204" pitchFamily="34" charset="0"/>
              </a:rPr>
              <a:t>In a multilingual world, effective communication faces challenges due to:</a:t>
            </a:r>
          </a:p>
          <a:p>
            <a:pPr>
              <a:buNone/>
            </a:pPr>
            <a:r>
              <a:rPr lang="en-GB" dirty="0">
                <a:latin typeface="Calibri" panose="020F0502020204030204" pitchFamily="34" charset="0"/>
                <a:ea typeface="Calibri" panose="020F0502020204030204" pitchFamily="34" charset="0"/>
                <a:cs typeface="Calibri" panose="020F0502020204030204" pitchFamily="34" charset="0"/>
              </a:rPr>
              <a:t>• Language barriers that hinder understanding.</a:t>
            </a:r>
          </a:p>
          <a:p>
            <a:pPr>
              <a:buNone/>
            </a:pPr>
            <a:r>
              <a:rPr lang="en-GB" dirty="0">
                <a:latin typeface="Calibri" panose="020F0502020204030204" pitchFamily="34" charset="0"/>
                <a:ea typeface="Calibri" panose="020F0502020204030204" pitchFamily="34" charset="0"/>
                <a:cs typeface="Calibri" panose="020F0502020204030204" pitchFamily="34" charset="0"/>
              </a:rPr>
              <a:t>•Lack of accessible tools for real-time translation and speech synthesis.</a:t>
            </a:r>
          </a:p>
          <a:p>
            <a:pPr>
              <a:buNone/>
            </a:pPr>
            <a:r>
              <a:rPr lang="en-GB" dirty="0">
                <a:latin typeface="Calibri" panose="020F0502020204030204" pitchFamily="34" charset="0"/>
                <a:ea typeface="Calibri" panose="020F0502020204030204" pitchFamily="34" charset="0"/>
                <a:cs typeface="Calibri" panose="020F0502020204030204" pitchFamily="34" charset="0"/>
              </a:rPr>
              <a:t>•Limited support for diverse accents in text-to-speech systems.</a:t>
            </a:r>
          </a:p>
          <a:p>
            <a:pPr>
              <a:buNone/>
            </a:pPr>
            <a:r>
              <a:rPr lang="en-GB" dirty="0">
                <a:latin typeface="Calibri" panose="020F0502020204030204" pitchFamily="34" charset="0"/>
                <a:ea typeface="Calibri" panose="020F0502020204030204" pitchFamily="34" charset="0"/>
                <a:cs typeface="Calibri" panose="020F0502020204030204" pitchFamily="34" charset="0"/>
              </a:rPr>
              <a:t>•This project addresses these challenges with an integrated translation and TTS solution.</a:t>
            </a:r>
          </a:p>
          <a:p>
            <a:pPr marL="0" indent="0">
              <a:buNone/>
            </a:pPr>
            <a:endParaRPr lang="en-GB" sz="2000" b="1" u="sng" dirty="0">
              <a:latin typeface="Calibri"/>
              <a:ea typeface="Verdana"/>
            </a:endParaRPr>
          </a:p>
        </p:txBody>
      </p:sp>
    </p:spTree>
    <p:extLst>
      <p:ext uri="{BB962C8B-B14F-4D97-AF65-F5344CB8AC3E}">
        <p14:creationId xmlns:p14="http://schemas.microsoft.com/office/powerpoint/2010/main" val="3633487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01BE-D71C-7044-6F03-01D9C2423804}"/>
              </a:ext>
            </a:extLst>
          </p:cNvPr>
          <p:cNvSpPr>
            <a:spLocks noGrp="1"/>
          </p:cNvSpPr>
          <p:nvPr>
            <p:ph type="title"/>
          </p:nvPr>
        </p:nvSpPr>
        <p:spPr/>
        <p:txBody>
          <a:bodyPr/>
          <a:lstStyle/>
          <a:p>
            <a:r>
              <a:rPr lang="en-US" dirty="0"/>
              <a:t>Proof of Publication</a:t>
            </a:r>
            <a:endParaRPr lang="en-IN" dirty="0"/>
          </a:p>
        </p:txBody>
      </p:sp>
      <p:pic>
        <p:nvPicPr>
          <p:cNvPr id="5" name="Content Placeholder 4">
            <a:extLst>
              <a:ext uri="{FF2B5EF4-FFF2-40B4-BE49-F238E27FC236}">
                <a16:creationId xmlns:a16="http://schemas.microsoft.com/office/drawing/2014/main" id="{EDD79AF0-B40A-0396-6F30-A27A55F8A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4413" y="1143000"/>
            <a:ext cx="8846050" cy="4953000"/>
          </a:xfrm>
        </p:spPr>
      </p:pic>
    </p:spTree>
    <p:extLst>
      <p:ext uri="{BB962C8B-B14F-4D97-AF65-F5344CB8AC3E}">
        <p14:creationId xmlns:p14="http://schemas.microsoft.com/office/powerpoint/2010/main" val="241820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B580-5372-0274-F0E7-F9D05F8B733A}"/>
              </a:ext>
            </a:extLst>
          </p:cNvPr>
          <p:cNvSpPr>
            <a:spLocks noGrp="1"/>
          </p:cNvSpPr>
          <p:nvPr>
            <p:ph type="title"/>
          </p:nvPr>
        </p:nvSpPr>
        <p:spPr/>
        <p:txBody>
          <a:bodyPr/>
          <a:lstStyle/>
          <a:p>
            <a:r>
              <a:rPr lang="en-US" dirty="0"/>
              <a:t>Proof of Publication</a:t>
            </a:r>
            <a:endParaRPr lang="en-IN" dirty="0"/>
          </a:p>
        </p:txBody>
      </p:sp>
      <p:pic>
        <p:nvPicPr>
          <p:cNvPr id="5" name="Content Placeholder 4">
            <a:extLst>
              <a:ext uri="{FF2B5EF4-FFF2-40B4-BE49-F238E27FC236}">
                <a16:creationId xmlns:a16="http://schemas.microsoft.com/office/drawing/2014/main" id="{56675BC0-AA59-68D6-E7B0-6CFD38B49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881" y="1143000"/>
            <a:ext cx="8753582" cy="4953000"/>
          </a:xfrm>
        </p:spPr>
      </p:pic>
    </p:spTree>
    <p:extLst>
      <p:ext uri="{BB962C8B-B14F-4D97-AF65-F5344CB8AC3E}">
        <p14:creationId xmlns:p14="http://schemas.microsoft.com/office/powerpoint/2010/main" val="3215123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06BF-2B56-15D3-A237-012A46DBE4C1}"/>
              </a:ext>
            </a:extLst>
          </p:cNvPr>
          <p:cNvSpPr>
            <a:spLocks noGrp="1"/>
          </p:cNvSpPr>
          <p:nvPr>
            <p:ph type="title"/>
          </p:nvPr>
        </p:nvSpPr>
        <p:spPr/>
        <p:txBody>
          <a:bodyPr/>
          <a:lstStyle/>
          <a:p>
            <a:r>
              <a:rPr lang="en-US" dirty="0"/>
              <a:t>Proof of Publication</a:t>
            </a:r>
            <a:endParaRPr lang="en-IN" dirty="0"/>
          </a:p>
        </p:txBody>
      </p:sp>
      <p:pic>
        <p:nvPicPr>
          <p:cNvPr id="5" name="Content Placeholder 4">
            <a:extLst>
              <a:ext uri="{FF2B5EF4-FFF2-40B4-BE49-F238E27FC236}">
                <a16:creationId xmlns:a16="http://schemas.microsoft.com/office/drawing/2014/main" id="{99FAB34D-2313-0884-F8B4-F274E98D5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703" y="1143000"/>
            <a:ext cx="8681664" cy="4953000"/>
          </a:xfrm>
        </p:spPr>
      </p:pic>
    </p:spTree>
    <p:extLst>
      <p:ext uri="{BB962C8B-B14F-4D97-AF65-F5344CB8AC3E}">
        <p14:creationId xmlns:p14="http://schemas.microsoft.com/office/powerpoint/2010/main" val="1347582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85F7-B3A5-636D-DDF1-227B895CD50A}"/>
              </a:ext>
            </a:extLst>
          </p:cNvPr>
          <p:cNvSpPr>
            <a:spLocks noGrp="1"/>
          </p:cNvSpPr>
          <p:nvPr>
            <p:ph type="title"/>
          </p:nvPr>
        </p:nvSpPr>
        <p:spPr/>
        <p:txBody>
          <a:bodyPr/>
          <a:lstStyle/>
          <a:p>
            <a:r>
              <a:rPr lang="en-US" dirty="0"/>
              <a:t>Proof of Publication</a:t>
            </a:r>
            <a:endParaRPr lang="en-IN" dirty="0"/>
          </a:p>
        </p:txBody>
      </p:sp>
      <p:pic>
        <p:nvPicPr>
          <p:cNvPr id="13" name="Content Placeholder 12">
            <a:extLst>
              <a:ext uri="{FF2B5EF4-FFF2-40B4-BE49-F238E27FC236}">
                <a16:creationId xmlns:a16="http://schemas.microsoft.com/office/drawing/2014/main" id="{9607693B-A148-9035-C0DB-064BF5F8D7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428" y="1143000"/>
            <a:ext cx="8640567" cy="4953000"/>
          </a:xfrm>
        </p:spPr>
      </p:pic>
    </p:spTree>
    <p:extLst>
      <p:ext uri="{BB962C8B-B14F-4D97-AF65-F5344CB8AC3E}">
        <p14:creationId xmlns:p14="http://schemas.microsoft.com/office/powerpoint/2010/main" val="831514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5A58-E3F0-DA5F-1737-476D5301F52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66606EF-1729-2A98-DA00-09256528CF6B}"/>
              </a:ext>
            </a:extLst>
          </p:cNvPr>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Accents play a significant role in communication, influencing how speech is understood across diverse linguistic and cultural boundaries. With the increasing globalization of technology and interaction, real-time accent translation systems have become critical tools for breaking down language barriers. These systems address challenges such as accent comprehension, speech naturalness, and latency in multilingual communication.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This project, </a:t>
            </a:r>
            <a:r>
              <a:rPr lang="en-US" b="1" dirty="0">
                <a:latin typeface="Calibri" panose="020F0502020204030204" pitchFamily="34" charset="0"/>
                <a:ea typeface="Calibri" panose="020F0502020204030204" pitchFamily="34" charset="0"/>
                <a:cs typeface="Calibri" panose="020F0502020204030204" pitchFamily="34" charset="0"/>
              </a:rPr>
              <a:t>Real Time Accent Translator</a:t>
            </a:r>
            <a:r>
              <a:rPr lang="en-US" dirty="0">
                <a:latin typeface="Calibri" panose="020F0502020204030204" pitchFamily="34" charset="0"/>
                <a:ea typeface="Calibri" panose="020F0502020204030204" pitchFamily="34" charset="0"/>
                <a:cs typeface="Calibri" panose="020F0502020204030204" pitchFamily="34" charset="0"/>
              </a:rPr>
              <a:t>, aims to provide a real-time solution that not only translates spoken content between languages but also adapts the accent for better comprehension. Leveraging state-of-the-art tools such as Flask for backend development, Google Translate API for accurate translations, and gTTS (Google Text-to-Speech) for speech synthesis, this system ensures seamless and natural communication. The incorporation of user-defined accents further enhances the personalization and clarity of translations.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413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CA4B-1D57-102C-4318-AEDF720CF34E}"/>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1617ABCB-AD3F-ECBF-DEEE-2BB3079400EF}"/>
              </a:ext>
            </a:extLst>
          </p:cNvPr>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"Real-Time Accent Translator"</a:t>
            </a:r>
            <a:r>
              <a:rPr lang="en-US" dirty="0">
                <a:latin typeface="Calibri" panose="020F0502020204030204" pitchFamily="34" charset="0"/>
                <a:ea typeface="Calibri" panose="020F0502020204030204" pitchFamily="34" charset="0"/>
                <a:cs typeface="Calibri" panose="020F0502020204030204" pitchFamily="34" charset="0"/>
              </a:rPr>
              <a:t> project is part of the evolving field of automatic speech recognition (ASR) and language translation, emphasizing accent adaptation and real-time processing. Current systems like </a:t>
            </a:r>
            <a:r>
              <a:rPr lang="en-US" b="1" dirty="0">
                <a:latin typeface="Calibri" panose="020F0502020204030204" pitchFamily="34" charset="0"/>
                <a:ea typeface="Calibri" panose="020F0502020204030204" pitchFamily="34" charset="0"/>
                <a:cs typeface="Calibri" panose="020F0502020204030204" pitchFamily="34" charset="0"/>
              </a:rPr>
              <a:t>Google Translate</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gTTS (Google Text-to-Speech)</a:t>
            </a:r>
            <a:r>
              <a:rPr lang="en-US" dirty="0">
                <a:latin typeface="Calibri" panose="020F0502020204030204" pitchFamily="34" charset="0"/>
                <a:ea typeface="Calibri" panose="020F0502020204030204" pitchFamily="34" charset="0"/>
                <a:cs typeface="Calibri" panose="020F0502020204030204" pitchFamily="34" charset="0"/>
              </a:rPr>
              <a:t> serve as foundational tools for speech-to-speech translation, offering seamless multilingual communication.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Projects such as </a:t>
            </a:r>
            <a:r>
              <a:rPr lang="en-US" b="1" dirty="0">
                <a:latin typeface="Calibri" panose="020F0502020204030204" pitchFamily="34" charset="0"/>
                <a:ea typeface="Calibri" panose="020F0502020204030204" pitchFamily="34" charset="0"/>
                <a:cs typeface="Calibri" panose="020F0502020204030204" pitchFamily="34" charset="0"/>
              </a:rPr>
              <a:t>Real-Time Voice Translator</a:t>
            </a:r>
            <a:r>
              <a:rPr lang="en-US" dirty="0">
                <a:latin typeface="Calibri" panose="020F0502020204030204" pitchFamily="34" charset="0"/>
                <a:ea typeface="Calibri" panose="020F0502020204030204" pitchFamily="34" charset="0"/>
                <a:cs typeface="Calibri" panose="020F0502020204030204" pitchFamily="34" charset="0"/>
              </a:rPr>
              <a:t> utilize </a:t>
            </a:r>
            <a:r>
              <a:rPr lang="en-US" b="1" dirty="0">
                <a:latin typeface="Calibri" panose="020F0502020204030204" pitchFamily="34" charset="0"/>
                <a:ea typeface="Calibri" panose="020F0502020204030204" pitchFamily="34" charset="0"/>
                <a:cs typeface="Calibri" panose="020F0502020204030204" pitchFamily="34" charset="0"/>
              </a:rPr>
              <a:t>Whisper API</a:t>
            </a:r>
            <a:r>
              <a:rPr lang="en-US" dirty="0">
                <a:latin typeface="Calibri" panose="020F0502020204030204" pitchFamily="34" charset="0"/>
                <a:ea typeface="Calibri" panose="020F0502020204030204" pitchFamily="34" charset="0"/>
                <a:cs typeface="Calibri" panose="020F0502020204030204" pitchFamily="34" charset="0"/>
              </a:rPr>
              <a:t> for audio transcription, machine translation, and synthesized playback, demonstrating an integrated workflow for real-time multilingual interaction. Similarly, </a:t>
            </a:r>
            <a:r>
              <a:rPr lang="en-US" b="1" dirty="0" err="1">
                <a:latin typeface="Calibri" panose="020F0502020204030204" pitchFamily="34" charset="0"/>
                <a:ea typeface="Calibri" panose="020F0502020204030204" pitchFamily="34" charset="0"/>
                <a:cs typeface="Calibri" panose="020F0502020204030204" pitchFamily="34" charset="0"/>
              </a:rPr>
              <a:t>CoCalc</a:t>
            </a:r>
            <a:r>
              <a:rPr lang="en-US" b="1" dirty="0">
                <a:latin typeface="Calibri" panose="020F0502020204030204" pitchFamily="34" charset="0"/>
                <a:ea typeface="Calibri" panose="020F0502020204030204" pitchFamily="34" charset="0"/>
                <a:cs typeface="Calibri" panose="020F0502020204030204" pitchFamily="34" charset="0"/>
              </a:rPr>
              <a:t> Real-Time Voice Translator</a:t>
            </a:r>
            <a:r>
              <a:rPr lang="en-US" dirty="0">
                <a:latin typeface="Calibri" panose="020F0502020204030204" pitchFamily="34" charset="0"/>
                <a:ea typeface="Calibri" panose="020F0502020204030204" pitchFamily="34" charset="0"/>
                <a:cs typeface="Calibri" panose="020F0502020204030204" pitchFamily="34" charset="0"/>
              </a:rPr>
              <a:t> employs </a:t>
            </a:r>
            <a:r>
              <a:rPr lang="en-US" b="1" dirty="0">
                <a:latin typeface="Calibri" panose="020F0502020204030204" pitchFamily="34" charset="0"/>
                <a:ea typeface="Calibri" panose="020F0502020204030204" pitchFamily="34" charset="0"/>
                <a:cs typeface="Calibri" panose="020F0502020204030204" pitchFamily="34" charset="0"/>
              </a:rPr>
              <a:t>speech recognition</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Google Translate</a:t>
            </a:r>
            <a:r>
              <a:rPr lang="en-US" dirty="0">
                <a:latin typeface="Calibri" panose="020F0502020204030204" pitchFamily="34" charset="0"/>
                <a:ea typeface="Calibri" panose="020F0502020204030204" pitchFamily="34" charset="0"/>
                <a:cs typeface="Calibri" panose="020F0502020204030204" pitchFamily="34" charset="0"/>
              </a:rPr>
              <a:t>, combining transcription, translation, and accent control for user-centered, voice-based translation interfaces.</a:t>
            </a:r>
          </a:p>
          <a:p>
            <a:endParaRPr lang="en-IN" dirty="0"/>
          </a:p>
        </p:txBody>
      </p:sp>
    </p:spTree>
    <p:extLst>
      <p:ext uri="{BB962C8B-B14F-4D97-AF65-F5344CB8AC3E}">
        <p14:creationId xmlns:p14="http://schemas.microsoft.com/office/powerpoint/2010/main" val="222830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Existing Methods and drawbacks</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b="1" dirty="0">
                <a:latin typeface="Calibri"/>
                <a:ea typeface="Verdana"/>
              </a:rPr>
              <a:t>1.Manual Translation:</a:t>
            </a:r>
            <a:endParaRPr lang="en-GB" dirty="0">
              <a:latin typeface="Calibri"/>
              <a:ea typeface="Verdana"/>
            </a:endParaRPr>
          </a:p>
          <a:p>
            <a:pPr marL="400050" lvl="1" indent="0">
              <a:buNone/>
            </a:pPr>
            <a:r>
              <a:rPr lang="en-GB" dirty="0">
                <a:latin typeface="Calibri"/>
                <a:ea typeface="Verdana"/>
              </a:rPr>
              <a:t>Accurate but time-consuming and expensive.</a:t>
            </a:r>
            <a:endParaRPr lang="en-GB" dirty="0">
              <a:latin typeface="Calibri"/>
            </a:endParaRPr>
          </a:p>
          <a:p>
            <a:pPr marL="0" indent="0">
              <a:buNone/>
            </a:pPr>
            <a:r>
              <a:rPr lang="en-GB" b="1" dirty="0">
                <a:latin typeface="Calibri"/>
                <a:ea typeface="Verdana"/>
              </a:rPr>
              <a:t>2.Online Text Translators:</a:t>
            </a:r>
          </a:p>
          <a:p>
            <a:pPr marL="400050" lvl="1" indent="0">
              <a:buNone/>
            </a:pPr>
            <a:r>
              <a:rPr lang="en-GB" dirty="0">
                <a:latin typeface="Calibri"/>
                <a:ea typeface="Verdana"/>
              </a:rPr>
              <a:t>Translate text efficiently but lack integrated audio output.</a:t>
            </a:r>
            <a:endParaRPr lang="en-GB" dirty="0">
              <a:latin typeface="Calibri"/>
            </a:endParaRPr>
          </a:p>
          <a:p>
            <a:pPr marL="0" indent="0">
              <a:buNone/>
            </a:pPr>
            <a:r>
              <a:rPr lang="en-GB" b="1" dirty="0">
                <a:latin typeface="Calibri"/>
                <a:ea typeface="Verdana"/>
              </a:rPr>
              <a:t>3.Text-to-Speech (TTS) Software:</a:t>
            </a:r>
            <a:endParaRPr lang="en-GB" dirty="0">
              <a:latin typeface="Calibri"/>
            </a:endParaRPr>
          </a:p>
          <a:p>
            <a:pPr marL="400050" lvl="1" indent="0">
              <a:buNone/>
            </a:pPr>
            <a:r>
              <a:rPr lang="en-GB" dirty="0">
                <a:latin typeface="Calibri"/>
                <a:ea typeface="Verdana"/>
              </a:rPr>
              <a:t>Limited support for diverse accents and real-time processing.</a:t>
            </a:r>
            <a:endParaRPr lang="en-GB" dirty="0">
              <a:latin typeface="Calibri"/>
            </a:endParaRPr>
          </a:p>
          <a:p>
            <a:pPr marL="0" indent="0">
              <a:buNone/>
            </a:pPr>
            <a:r>
              <a:rPr lang="en-GB" b="1" dirty="0">
                <a:latin typeface="Calibri"/>
                <a:ea typeface="Verdana"/>
              </a:rPr>
              <a:t>4.API-Dependent Solutions:</a:t>
            </a:r>
            <a:endParaRPr lang="en-GB" dirty="0">
              <a:latin typeface="Calibri"/>
            </a:endParaRPr>
          </a:p>
          <a:p>
            <a:pPr marL="400050" lvl="1" indent="0">
              <a:buNone/>
            </a:pPr>
            <a:r>
              <a:rPr lang="en-GB" dirty="0">
                <a:latin typeface="Calibri"/>
                <a:ea typeface="Verdana"/>
              </a:rPr>
              <a:t>Require separate configurations for speech, translation, and synthesis, leading to latency.</a:t>
            </a:r>
            <a:endParaRPr lang="en-GB" dirty="0">
              <a:latin typeface="Calibri"/>
            </a:endParaRPr>
          </a:p>
          <a:p>
            <a:pPr marL="0" indent="0">
              <a:buNone/>
            </a:pPr>
            <a:r>
              <a:rPr lang="en-GB" b="1" dirty="0">
                <a:latin typeface="Calibri"/>
                <a:ea typeface="Verdana"/>
              </a:rPr>
              <a:t>5.Mobile Applications:</a:t>
            </a:r>
            <a:endParaRPr lang="en-GB" dirty="0">
              <a:latin typeface="Calibri"/>
            </a:endParaRPr>
          </a:p>
          <a:p>
            <a:pPr marL="400050" lvl="1" indent="0">
              <a:buNone/>
            </a:pPr>
            <a:r>
              <a:rPr lang="en-GB" dirty="0">
                <a:latin typeface="Calibri"/>
                <a:ea typeface="Verdana"/>
              </a:rPr>
              <a:t>Apps like Google Translate offer basic speech output but lack real-time accent customization.</a:t>
            </a:r>
            <a:endParaRPr lang="en-GB" dirty="0">
              <a:latin typeface="Calibri"/>
            </a:endParaRPr>
          </a:p>
          <a:p>
            <a:endParaRPr lang="en-GB" dirty="0">
              <a:latin typeface="Calibri"/>
              <a:ea typeface="Verdana"/>
            </a:endParaRPr>
          </a:p>
        </p:txBody>
      </p:sp>
    </p:spTree>
    <p:extLst>
      <p:ext uri="{BB962C8B-B14F-4D97-AF65-F5344CB8AC3E}">
        <p14:creationId xmlns:p14="http://schemas.microsoft.com/office/powerpoint/2010/main" val="37677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2C6E-9941-B64C-9EBF-0F08FB246CE6}"/>
              </a:ext>
            </a:extLst>
          </p:cNvPr>
          <p:cNvSpPr>
            <a:spLocks noGrp="1"/>
          </p:cNvSpPr>
          <p:nvPr>
            <p:ph type="title"/>
          </p:nvPr>
        </p:nvSpPr>
        <p:spPr/>
        <p:txBody>
          <a:bodyPr/>
          <a:lstStyle/>
          <a:p>
            <a:r>
              <a:rPr lang="en-US" dirty="0">
                <a:latin typeface="Verdana"/>
                <a:ea typeface="Verdana"/>
              </a:rPr>
              <a:t>Proposed Method</a:t>
            </a:r>
            <a:endParaRPr lang="en-US" dirty="0"/>
          </a:p>
        </p:txBody>
      </p:sp>
      <p:sp>
        <p:nvSpPr>
          <p:cNvPr id="3" name="Content Placeholder 2">
            <a:extLst>
              <a:ext uri="{FF2B5EF4-FFF2-40B4-BE49-F238E27FC236}">
                <a16:creationId xmlns:a16="http://schemas.microsoft.com/office/drawing/2014/main" id="{6648E0FE-D4C8-F40F-B7AB-63BF85FACDD9}"/>
              </a:ext>
            </a:extLst>
          </p:cNvPr>
          <p:cNvSpPr>
            <a:spLocks noGrp="1"/>
          </p:cNvSpPr>
          <p:nvPr>
            <p:ph idx="1"/>
          </p:nvPr>
        </p:nvSpPr>
        <p:spPr>
          <a:xfrm>
            <a:off x="467743" y="1358661"/>
            <a:ext cx="10668000" cy="4952997"/>
          </a:xfrm>
        </p:spPr>
        <p:txBody>
          <a:bodyPr vert="horz" lIns="91440" tIns="45720" rIns="91440" bIns="45720" rtlCol="0" anchor="t">
            <a:normAutofit/>
          </a:bodyPr>
          <a:lstStyle/>
          <a:p>
            <a:pPr marL="0" indent="0">
              <a:buNone/>
            </a:pPr>
            <a:r>
              <a:rPr lang="en-US" sz="2800" b="1" dirty="0">
                <a:latin typeface="Calibri"/>
                <a:ea typeface="Verdana"/>
              </a:rPr>
              <a:t>1.Speech-to-Text Conversion:</a:t>
            </a:r>
            <a:endParaRPr lang="en-US" sz="2800" dirty="0">
              <a:latin typeface="Calibri"/>
            </a:endParaRPr>
          </a:p>
          <a:p>
            <a:pPr marL="400050" lvl="1" indent="0">
              <a:buNone/>
            </a:pPr>
            <a:r>
              <a:rPr lang="en-US" sz="2400" dirty="0">
                <a:latin typeface="Calibri"/>
                <a:ea typeface="Verdana"/>
              </a:rPr>
              <a:t>Capture user speech in real-time using the </a:t>
            </a:r>
            <a:r>
              <a:rPr lang="en-US" sz="2400" b="1" dirty="0">
                <a:latin typeface="Calibri"/>
                <a:ea typeface="Verdana"/>
              </a:rPr>
              <a:t>Web Speech API</a:t>
            </a:r>
            <a:r>
              <a:rPr lang="en-US" sz="2400" dirty="0">
                <a:latin typeface="Calibri"/>
                <a:ea typeface="Verdana"/>
              </a:rPr>
              <a:t>.</a:t>
            </a:r>
          </a:p>
          <a:p>
            <a:pPr marL="0" indent="0">
              <a:buNone/>
            </a:pPr>
            <a:r>
              <a:rPr lang="en-US" sz="2800" b="1" dirty="0">
                <a:latin typeface="Calibri"/>
                <a:ea typeface="Verdana"/>
              </a:rPr>
              <a:t>2.Language Translation:</a:t>
            </a:r>
          </a:p>
          <a:p>
            <a:pPr marL="400050" lvl="1" indent="0">
              <a:buNone/>
            </a:pPr>
            <a:r>
              <a:rPr lang="en-US" sz="2400" dirty="0">
                <a:latin typeface="Calibri"/>
                <a:ea typeface="Verdana"/>
              </a:rPr>
              <a:t>Utilize the </a:t>
            </a:r>
            <a:r>
              <a:rPr lang="en-US" sz="2400" b="1" dirty="0">
                <a:latin typeface="Calibri"/>
                <a:ea typeface="Verdana"/>
              </a:rPr>
              <a:t>Google Translate API</a:t>
            </a:r>
            <a:r>
              <a:rPr lang="en-US" sz="2400" dirty="0">
                <a:latin typeface="Calibri"/>
                <a:ea typeface="Verdana"/>
              </a:rPr>
              <a:t> for efficient text translation between source and target languages.</a:t>
            </a:r>
          </a:p>
          <a:p>
            <a:pPr marL="0" indent="0">
              <a:buNone/>
            </a:pPr>
            <a:r>
              <a:rPr lang="en-US" sz="2800" b="1" dirty="0">
                <a:latin typeface="Calibri"/>
                <a:ea typeface="Verdana"/>
              </a:rPr>
              <a:t>3.Accent-Specific Text-to-Speech (TTS):</a:t>
            </a:r>
            <a:endParaRPr lang="en-US" sz="2800" dirty="0">
              <a:latin typeface="Calibri"/>
            </a:endParaRPr>
          </a:p>
          <a:p>
            <a:pPr marL="400050" lvl="1" indent="0">
              <a:buNone/>
            </a:pPr>
            <a:r>
              <a:rPr lang="en-US" sz="2400" dirty="0">
                <a:latin typeface="Calibri"/>
                <a:ea typeface="Verdana"/>
              </a:rPr>
              <a:t>Generate audio output with </a:t>
            </a:r>
            <a:r>
              <a:rPr lang="en-US" sz="2400" b="1" dirty="0">
                <a:latin typeface="Calibri"/>
                <a:ea typeface="Verdana"/>
              </a:rPr>
              <a:t>gTTS</a:t>
            </a:r>
            <a:r>
              <a:rPr lang="en-US" sz="2400" dirty="0">
                <a:latin typeface="Calibri"/>
                <a:ea typeface="Verdana"/>
              </a:rPr>
              <a:t> (Google Text-to-Speech) using accents tailored through the </a:t>
            </a:r>
            <a:r>
              <a:rPr lang="en-US" sz="2400" b="1" dirty="0">
                <a:latin typeface="Calibri"/>
                <a:ea typeface="Verdana"/>
              </a:rPr>
              <a:t>Top-Level Domain (TLD)</a:t>
            </a:r>
            <a:r>
              <a:rPr lang="en-US" sz="2400" dirty="0">
                <a:latin typeface="Calibri"/>
                <a:ea typeface="Verdana"/>
              </a:rPr>
              <a:t> parameter.</a:t>
            </a:r>
          </a:p>
          <a:p>
            <a:pPr marL="400050" lvl="1" indent="0">
              <a:buNone/>
            </a:pPr>
            <a:endParaRPr lang="en-US" b="1" dirty="0">
              <a:latin typeface="Calibri"/>
            </a:endParaRPr>
          </a:p>
          <a:p>
            <a:pPr>
              <a:buNone/>
            </a:pPr>
            <a:endParaRPr lang="en-US" dirty="0">
              <a:latin typeface="Verdana"/>
              <a:ea typeface="Verdana"/>
            </a:endParaRPr>
          </a:p>
        </p:txBody>
      </p:sp>
    </p:spTree>
    <p:extLst>
      <p:ext uri="{BB962C8B-B14F-4D97-AF65-F5344CB8AC3E}">
        <p14:creationId xmlns:p14="http://schemas.microsoft.com/office/powerpoint/2010/main" val="240095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1E7F-3D95-F681-E1CF-E2AFB2295F94}"/>
              </a:ext>
            </a:extLst>
          </p:cNvPr>
          <p:cNvSpPr>
            <a:spLocks noGrp="1"/>
          </p:cNvSpPr>
          <p:nvPr>
            <p:ph type="title"/>
          </p:nvPr>
        </p:nvSpPr>
        <p:spPr/>
        <p:txBody>
          <a:bodyPr/>
          <a:lstStyle/>
          <a:p>
            <a:r>
              <a:rPr lang="en-US" dirty="0"/>
              <a:t>Proposed Method</a:t>
            </a:r>
          </a:p>
        </p:txBody>
      </p:sp>
      <p:sp>
        <p:nvSpPr>
          <p:cNvPr id="3" name="Content Placeholder 2">
            <a:extLst>
              <a:ext uri="{FF2B5EF4-FFF2-40B4-BE49-F238E27FC236}">
                <a16:creationId xmlns:a16="http://schemas.microsoft.com/office/drawing/2014/main" id="{AA51AFCE-2046-CE59-EAE0-A9DBB77D3150}"/>
              </a:ext>
            </a:extLst>
          </p:cNvPr>
          <p:cNvSpPr>
            <a:spLocks noGrp="1"/>
          </p:cNvSpPr>
          <p:nvPr>
            <p:ph idx="1"/>
          </p:nvPr>
        </p:nvSpPr>
        <p:spPr>
          <a:xfrm>
            <a:off x="597140" y="1631831"/>
            <a:ext cx="10668000" cy="4952997"/>
          </a:xfrm>
        </p:spPr>
        <p:txBody>
          <a:bodyPr vert="horz" lIns="91440" tIns="45720" rIns="91440" bIns="45720" rtlCol="0" anchor="t">
            <a:normAutofit/>
          </a:bodyPr>
          <a:lstStyle/>
          <a:p>
            <a:pPr marL="0" indent="0">
              <a:buNone/>
            </a:pPr>
            <a:r>
              <a:rPr lang="en-US" sz="2800" b="1" dirty="0">
                <a:latin typeface="Calibri"/>
                <a:ea typeface="Calibri"/>
                <a:cs typeface="Calibri"/>
              </a:rPr>
              <a:t>4.Dynamic User Interface:</a:t>
            </a:r>
            <a:endParaRPr lang="en-US" sz="2800" dirty="0">
              <a:latin typeface="Calibri"/>
              <a:ea typeface="Calibri"/>
              <a:cs typeface="Calibri"/>
            </a:endParaRPr>
          </a:p>
          <a:p>
            <a:pPr marL="400050" lvl="1" indent="0">
              <a:buNone/>
            </a:pPr>
            <a:r>
              <a:rPr lang="en-US" sz="2400" dirty="0">
                <a:latin typeface="Calibri"/>
                <a:ea typeface="Calibri"/>
                <a:cs typeface="Calibri"/>
              </a:rPr>
              <a:t>Provide an intuitive and responsive interface for language, accent      selection, and playback of translated audio.</a:t>
            </a:r>
          </a:p>
          <a:p>
            <a:pPr marL="0" indent="0">
              <a:buNone/>
            </a:pPr>
            <a:r>
              <a:rPr lang="en-US" sz="2800" b="1" dirty="0">
                <a:latin typeface="Calibri"/>
                <a:ea typeface="Calibri"/>
                <a:cs typeface="Calibri"/>
              </a:rPr>
              <a:t>5.Efficient File Handling:</a:t>
            </a:r>
            <a:endParaRPr lang="en-US" sz="2800" dirty="0">
              <a:latin typeface="Calibri"/>
              <a:ea typeface="Calibri"/>
              <a:cs typeface="Calibri"/>
            </a:endParaRPr>
          </a:p>
          <a:p>
            <a:pPr marL="400050" lvl="1" indent="0">
              <a:buNone/>
            </a:pPr>
            <a:r>
              <a:rPr lang="en-US" sz="2400" dirty="0">
                <a:latin typeface="Calibri"/>
                <a:ea typeface="Calibri"/>
                <a:cs typeface="Calibri"/>
              </a:rPr>
              <a:t>Store temporary audio files dynamically with </a:t>
            </a:r>
            <a:r>
              <a:rPr lang="en-US" sz="2400" b="1" dirty="0">
                <a:latin typeface="Calibri"/>
                <a:ea typeface="Calibri"/>
                <a:cs typeface="Calibri"/>
              </a:rPr>
              <a:t>UUID-based unique naming</a:t>
            </a:r>
            <a:r>
              <a:rPr lang="en-US" sz="2400" dirty="0">
                <a:latin typeface="Calibri"/>
                <a:ea typeface="Calibri"/>
                <a:cs typeface="Calibri"/>
              </a:rPr>
              <a:t> for real-time audio playback.</a:t>
            </a:r>
          </a:p>
          <a:p>
            <a:endParaRPr lang="en-US" dirty="0"/>
          </a:p>
        </p:txBody>
      </p:sp>
    </p:spTree>
    <p:extLst>
      <p:ext uri="{BB962C8B-B14F-4D97-AF65-F5344CB8AC3E}">
        <p14:creationId xmlns:p14="http://schemas.microsoft.com/office/powerpoint/2010/main" val="251667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8CB7-19E4-231B-CBCB-015C791D90B5}"/>
              </a:ext>
            </a:extLst>
          </p:cNvPr>
          <p:cNvSpPr>
            <a:spLocks noGrp="1"/>
          </p:cNvSpPr>
          <p:nvPr>
            <p:ph type="title"/>
          </p:nvPr>
        </p:nvSpPr>
        <p:spPr/>
        <p:txBody>
          <a:bodyPr/>
          <a:lstStyle/>
          <a:p>
            <a:r>
              <a:rPr lang="en-US" dirty="0">
                <a:latin typeface="Verdana"/>
                <a:ea typeface="Verdana"/>
              </a:rPr>
              <a:t>Project Overview</a:t>
            </a:r>
            <a:endParaRPr lang="en-US" dirty="0"/>
          </a:p>
        </p:txBody>
      </p:sp>
      <p:sp>
        <p:nvSpPr>
          <p:cNvPr id="3" name="Content Placeholder 2">
            <a:extLst>
              <a:ext uri="{FF2B5EF4-FFF2-40B4-BE49-F238E27FC236}">
                <a16:creationId xmlns:a16="http://schemas.microsoft.com/office/drawing/2014/main" id="{FACB8E8D-BDEB-E6E2-896A-DC5FC371C710}"/>
              </a:ext>
            </a:extLst>
          </p:cNvPr>
          <p:cNvSpPr>
            <a:spLocks noGrp="1"/>
          </p:cNvSpPr>
          <p:nvPr>
            <p:ph idx="1"/>
          </p:nvPr>
        </p:nvSpPr>
        <p:spPr/>
        <p:txBody>
          <a:bodyPr vert="horz" lIns="91440" tIns="45720" rIns="91440" bIns="45720" rtlCol="0" anchor="t">
            <a:normAutofit/>
          </a:bodyPr>
          <a:lstStyle/>
          <a:p>
            <a:pPr>
              <a:buNone/>
            </a:pPr>
            <a:endParaRPr lang="en-GB" sz="3200" dirty="0">
              <a:latin typeface="Arial"/>
              <a:ea typeface="Verdana"/>
              <a:cs typeface="Arial"/>
            </a:endParaRPr>
          </a:p>
          <a:p>
            <a:pPr>
              <a:lnSpc>
                <a:spcPct val="150000"/>
              </a:lnSpc>
              <a:buNone/>
            </a:pPr>
            <a:r>
              <a:rPr lang="en-GB" sz="3200" dirty="0">
                <a:latin typeface="Arial"/>
                <a:ea typeface="Verdana"/>
                <a:cs typeface="Arial"/>
              </a:rPr>
              <a:t>•</a:t>
            </a:r>
            <a:r>
              <a:rPr lang="en-GB" sz="3200" dirty="0">
                <a:latin typeface="Calibri"/>
                <a:ea typeface="Calibri"/>
                <a:cs typeface="Calibri"/>
              </a:rPr>
              <a:t> </a:t>
            </a:r>
            <a:r>
              <a:rPr lang="en-GB" sz="2800" dirty="0">
                <a:latin typeface="Calibri" panose="020F0502020204030204" pitchFamily="34" charset="0"/>
                <a:ea typeface="Calibri" panose="020F0502020204030204" pitchFamily="34" charset="0"/>
                <a:cs typeface="Calibri" panose="020F0502020204030204" pitchFamily="34" charset="0"/>
              </a:rPr>
              <a:t>Flask-based web application.</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None/>
            </a:pPr>
            <a:r>
              <a:rPr lang="en-GB" sz="2800" dirty="0">
                <a:latin typeface="Calibri" panose="020F0502020204030204" pitchFamily="34" charset="0"/>
                <a:ea typeface="Calibri" panose="020F0502020204030204" pitchFamily="34" charset="0"/>
                <a:cs typeface="Calibri" panose="020F0502020204030204" pitchFamily="34" charset="0"/>
              </a:rPr>
              <a:t>• Provides text translation using Google Translate API.</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None/>
            </a:pPr>
            <a:r>
              <a:rPr lang="en-GB" sz="2800" dirty="0">
                <a:latin typeface="Calibri" panose="020F0502020204030204" pitchFamily="34" charset="0"/>
                <a:ea typeface="Calibri" panose="020F0502020204030204" pitchFamily="34" charset="0"/>
                <a:cs typeface="Calibri" panose="020F0502020204030204" pitchFamily="34" charset="0"/>
              </a:rPr>
              <a:t>• Converts text to speech using gTTS.</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None/>
            </a:pPr>
            <a:r>
              <a:rPr lang="en-GB" sz="2800" dirty="0">
                <a:latin typeface="Calibri" panose="020F0502020204030204" pitchFamily="34" charset="0"/>
                <a:ea typeface="Calibri" panose="020F0502020204030204" pitchFamily="34" charset="0"/>
                <a:cs typeface="Calibri" panose="020F0502020204030204" pitchFamily="34" charset="0"/>
              </a:rPr>
              <a:t>• Supports multilingual and accent-specific audio output.</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None/>
            </a:pPr>
            <a:r>
              <a:rPr lang="en-GB" sz="2800" dirty="0">
                <a:latin typeface="Calibri" panose="020F0502020204030204" pitchFamily="34" charset="0"/>
                <a:ea typeface="Calibri" panose="020F0502020204030204" pitchFamily="34" charset="0"/>
                <a:cs typeface="Calibri" panose="020F0502020204030204" pitchFamily="34" charset="0"/>
              </a:rPr>
              <a:t>• Handles user interactions via JSON-based API.</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1472991619"/>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115</TotalTime>
  <Words>2199</Words>
  <Application>Microsoft Office PowerPoint</Application>
  <PresentationFormat>Widescreen</PresentationFormat>
  <Paragraphs>294</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Bookman Old Style</vt:lpstr>
      <vt:lpstr>Calibri</vt:lpstr>
      <vt:lpstr>Cambria</vt:lpstr>
      <vt:lpstr>Verdana</vt:lpstr>
      <vt:lpstr>Wingdings</vt:lpstr>
      <vt:lpstr>Bioinformatics</vt:lpstr>
      <vt:lpstr>PROJECT TITLE:  REAL TIME ACCENT TRANSLATION</vt:lpstr>
      <vt:lpstr>Content</vt:lpstr>
      <vt:lpstr>Problem Statement</vt:lpstr>
      <vt:lpstr>Introduction</vt:lpstr>
      <vt:lpstr>Literature review</vt:lpstr>
      <vt:lpstr>Existing Methods and drawbacks</vt:lpstr>
      <vt:lpstr>Proposed Method</vt:lpstr>
      <vt:lpstr>Proposed Method</vt:lpstr>
      <vt:lpstr>Project Overview</vt:lpstr>
      <vt:lpstr>PowerPoint Presentation</vt:lpstr>
      <vt:lpstr>Workflow</vt:lpstr>
      <vt:lpstr>Workflow</vt:lpstr>
      <vt:lpstr>Workflow</vt:lpstr>
      <vt:lpstr>Features</vt:lpstr>
      <vt:lpstr>Technology stack</vt:lpstr>
      <vt:lpstr>Code Highlights</vt:lpstr>
      <vt:lpstr>Code Highlights</vt:lpstr>
      <vt:lpstr>Error Handling</vt:lpstr>
      <vt:lpstr>Error Handling</vt:lpstr>
      <vt:lpstr>Advantages </vt:lpstr>
      <vt:lpstr>Results</vt:lpstr>
      <vt:lpstr>Results</vt:lpstr>
      <vt:lpstr>Challenges</vt:lpstr>
      <vt:lpstr>Challenges</vt:lpstr>
      <vt:lpstr>Future Scope</vt:lpstr>
      <vt:lpstr>Github Link</vt:lpstr>
      <vt:lpstr>Timeline of the Project</vt:lpstr>
      <vt:lpstr>References</vt:lpstr>
      <vt:lpstr>References</vt:lpstr>
      <vt:lpstr>Proof of Publication</vt:lpstr>
      <vt:lpstr>Proof of Publication</vt:lpstr>
      <vt:lpstr>Proof of Publication</vt:lpstr>
      <vt:lpstr>Proof of Publication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Pavani Madhu</cp:lastModifiedBy>
  <cp:revision>700</cp:revision>
  <dcterms:created xsi:type="dcterms:W3CDTF">2023-03-16T03:26:27Z</dcterms:created>
  <dcterms:modified xsi:type="dcterms:W3CDTF">2025-01-20T06:26:27Z</dcterms:modified>
</cp:coreProperties>
</file>