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  <p:sldMasterId id="2147483696" r:id="rId5"/>
    <p:sldMasterId id="2147483712" r:id="rId6"/>
    <p:sldMasterId id="2147483728" r:id="rId7"/>
    <p:sldMasterId id="2147483744" r:id="rId8"/>
    <p:sldMasterId id="2147483760" r:id="rId9"/>
    <p:sldMasterId id="2147483776" r:id="rId10"/>
    <p:sldMasterId id="2147483792" r:id="rId11"/>
  </p:sldMasterIdLst>
  <p:notesMasterIdLst>
    <p:notesMasterId r:id="rId13"/>
  </p:notesMasterIdLst>
  <p:sldIdLst>
    <p:sldId id="256" r:id="rId12"/>
    <p:sldId id="339" r:id="rId14"/>
    <p:sldId id="35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CFF"/>
    <a:srgbClr val="FFFFCC"/>
    <a:srgbClr val="0285DE"/>
    <a:srgbClr val="0599FD"/>
    <a:srgbClr val="007AF4"/>
    <a:srgbClr val="0000CC"/>
    <a:srgbClr val="00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/>
    <p:restoredTop sz="97249"/>
  </p:normalViewPr>
  <p:slideViewPr>
    <p:cSldViewPr snapToObjects="1" showGuides="1"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Образец текста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Второй уровень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Третий уровень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Четвертый уровень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Пятый уровень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ru-RU" altLang="ru-RU" sz="1200" b="0" dirty="0"/>
            </a:fld>
            <a:endParaRPr lang="ru-RU" altLang="ru-RU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ru-RU" altLang="ru-RU" sz="1200" b="0" dirty="0"/>
            </a:fld>
            <a:endParaRPr lang="ru-RU" altLang="ru-RU" sz="1200" b="0" dirty="0"/>
          </a:p>
        </p:txBody>
      </p:sp>
      <p:sp>
        <p:nvSpPr>
          <p:cNvPr id="194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43.bin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49.bin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55.bin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9.bin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25.bin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31.bin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37.bin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7938"/>
            <a:ext cx="2052637" cy="65262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8"/>
            <a:ext cx="6005513" cy="65262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8"/>
            <a:ext cx="7840662" cy="11064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0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5" y="1268413"/>
            <a:ext cx="4029075" cy="2555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0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5" y="3976688"/>
            <a:ext cx="4029075" cy="25574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8"/>
            <a:ext cx="8210550" cy="6526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7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504950" imgH="4152900" progId="Paint.Picture">
                  <p:embed/>
                </p:oleObj>
              </mc:Choice>
              <mc:Fallback>
                <p:oleObj name="" r:id="rId2" imgW="1504950" imgH="4152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504950" imgH="4152900" progId="Paint.Picture">
                  <p:embed/>
                </p:oleObj>
              </mc:Choice>
              <mc:Fallback>
                <p:oleObj name="" r:id="rId4" imgW="1504950" imgH="4152900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04950" imgH="4152900" progId="Paint.Picture">
                  <p:embed/>
                </p:oleObj>
              </mc:Choice>
              <mc:Fallback>
                <p:oleObj name="" r:id="rId5" imgW="150495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sl_rus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0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1268413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0000"/>
              <a:buFontTx/>
              <a:buNone/>
              <a:defRPr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rgbClr val="009C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vmlDrawing" Target="../drawings/vmlDrawing2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oleObject6.bin"/><Relationship Id="rId18" Type="http://schemas.openxmlformats.org/officeDocument/2006/relationships/oleObject" Target="../embeddings/oleObject5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4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8.xml"/><Relationship Id="rId25" Type="http://schemas.openxmlformats.org/officeDocument/2006/relationships/theme" Target="../theme/theme10.xml"/><Relationship Id="rId24" Type="http://schemas.openxmlformats.org/officeDocument/2006/relationships/vmlDrawing" Target="../drawings/vmlDrawing20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137.xml"/><Relationship Id="rId19" Type="http://schemas.openxmlformats.org/officeDocument/2006/relationships/oleObject" Target="../embeddings/oleObject60.bin"/><Relationship Id="rId18" Type="http://schemas.openxmlformats.org/officeDocument/2006/relationships/oleObject" Target="../embeddings/oleObject59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58.bin"/><Relationship Id="rId15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9" Type="http://schemas.openxmlformats.org/officeDocument/2006/relationships/oleObject" Target="../embeddings/oleObject12.bin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10.bin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6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32.xml"/><Relationship Id="rId19" Type="http://schemas.openxmlformats.org/officeDocument/2006/relationships/oleObject" Target="../embeddings/oleObject18.bin"/><Relationship Id="rId18" Type="http://schemas.openxmlformats.org/officeDocument/2006/relationships/oleObject" Target="../embeddings/oleObject17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16.bin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5" Type="http://schemas.openxmlformats.org/officeDocument/2006/relationships/theme" Target="../theme/theme4.xml"/><Relationship Id="rId24" Type="http://schemas.openxmlformats.org/officeDocument/2006/relationships/vmlDrawing" Target="../drawings/vmlDrawing8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47.xml"/><Relationship Id="rId19" Type="http://schemas.openxmlformats.org/officeDocument/2006/relationships/oleObject" Target="../embeddings/oleObject24.bin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22.bin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5" Type="http://schemas.openxmlformats.org/officeDocument/2006/relationships/theme" Target="../theme/theme5.xml"/><Relationship Id="rId24" Type="http://schemas.openxmlformats.org/officeDocument/2006/relationships/vmlDrawing" Target="../drawings/vmlDrawing10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62.xml"/><Relationship Id="rId19" Type="http://schemas.openxmlformats.org/officeDocument/2006/relationships/oleObject" Target="../embeddings/oleObject30.bin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28.bin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8.xml"/><Relationship Id="rId25" Type="http://schemas.openxmlformats.org/officeDocument/2006/relationships/theme" Target="../theme/theme6.xml"/><Relationship Id="rId24" Type="http://schemas.openxmlformats.org/officeDocument/2006/relationships/vmlDrawing" Target="../drawings/vmlDrawing12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77.xml"/><Relationship Id="rId19" Type="http://schemas.openxmlformats.org/officeDocument/2006/relationships/oleObject" Target="../embeddings/oleObject36.bin"/><Relationship Id="rId18" Type="http://schemas.openxmlformats.org/officeDocument/2006/relationships/oleObject" Target="../embeddings/oleObject35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34.bin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5" Type="http://schemas.openxmlformats.org/officeDocument/2006/relationships/theme" Target="../theme/theme7.xml"/><Relationship Id="rId24" Type="http://schemas.openxmlformats.org/officeDocument/2006/relationships/vmlDrawing" Target="../drawings/vmlDrawing14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92.xml"/><Relationship Id="rId19" Type="http://schemas.openxmlformats.org/officeDocument/2006/relationships/oleObject" Target="../embeddings/oleObject42.bin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40.bin"/><Relationship Id="rId15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8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107.xml"/><Relationship Id="rId19" Type="http://schemas.openxmlformats.org/officeDocument/2006/relationships/oleObject" Target="../embeddings/oleObject48.bin"/><Relationship Id="rId18" Type="http://schemas.openxmlformats.org/officeDocument/2006/relationships/oleObject" Target="../embeddings/oleObject47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46.bin"/><Relationship Id="rId15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0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5" Type="http://schemas.openxmlformats.org/officeDocument/2006/relationships/theme" Target="../theme/theme9.xml"/><Relationship Id="rId24" Type="http://schemas.openxmlformats.org/officeDocument/2006/relationships/vmlDrawing" Target="../drawings/vmlDrawing18.vml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122.xml"/><Relationship Id="rId19" Type="http://schemas.openxmlformats.org/officeDocument/2006/relationships/oleObject" Target="../embeddings/oleObject54.bin"/><Relationship Id="rId18" Type="http://schemas.openxmlformats.org/officeDocument/2006/relationships/oleObject" Target="../embeddings/oleObject53.bin"/><Relationship Id="rId17" Type="http://schemas.openxmlformats.org/officeDocument/2006/relationships/image" Target="../media/image1.png"/><Relationship Id="rId16" Type="http://schemas.openxmlformats.org/officeDocument/2006/relationships/oleObject" Target="../embeddings/oleObject52.bin"/><Relationship Id="rId15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1588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1504950" imgH="4152900" progId="Paint.Picture">
                  <p:embed/>
                </p:oleObj>
              </mc:Choice>
              <mc:Fallback>
                <p:oleObj name="" r:id="rId16" imgW="1504950" imgH="41529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 userDrawn="1"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8" imgW="1504950" imgH="4152900" progId="Paint.Picture">
                  <p:embed/>
                </p:oleObj>
              </mc:Choice>
              <mc:Fallback>
                <p:oleObj name="" r:id="rId18" imgW="1504950" imgH="4152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 userDrawn="1"/>
        </p:nvGraphicFramePr>
        <p:xfrm>
          <a:off x="0" y="7938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1504950" imgH="4152900" progId="Paint.Picture">
                  <p:embed/>
                </p:oleObj>
              </mc:Choice>
              <mc:Fallback>
                <p:oleObj name="" r:id="rId19" imgW="1504950" imgH="41529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7938"/>
                        <a:ext cx="846138" cy="270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8" descr="sl_rus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748713" y="549275"/>
            <a:ext cx="160337" cy="327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3"/>
          <p:cNvSpPr>
            <a:spLocks noGrp="1"/>
          </p:cNvSpPr>
          <p:nvPr>
            <p:ph type="title"/>
          </p:nvPr>
        </p:nvSpPr>
        <p:spPr>
          <a:xfrm>
            <a:off x="846138" y="7938"/>
            <a:ext cx="7840662" cy="900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endParaRPr lang="ru-RU" altLang="ru-RU" dirty="0"/>
          </a:p>
        </p:txBody>
      </p:sp>
      <p:sp>
        <p:nvSpPr>
          <p:cNvPr id="1032" name="Rectangle 7"/>
          <p:cNvSpPr>
            <a:spLocks noGrp="1"/>
          </p:cNvSpPr>
          <p:nvPr>
            <p:ph type="body" idx="1"/>
          </p:nvPr>
        </p:nvSpPr>
        <p:spPr>
          <a:xfrm>
            <a:off x="476250" y="1268413"/>
            <a:ext cx="8210550" cy="5265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pic>
        <p:nvPicPr>
          <p:cNvPr id="1033" name="Picture 10"/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anose="020B0A040201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3200">
          <a:solidFill>
            <a:srgbClr val="009CFF"/>
          </a:solidFill>
          <a:latin typeface="Arial Black" panose="020B0A04020102020204" pitchFamily="34" charset="0"/>
          <a:ea typeface="+mn-ea"/>
          <a:cs typeface="+mn-cs"/>
        </a:defRPr>
      </a:lvl1pPr>
      <a:lvl2pPr marL="742950" indent="-28575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2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2" Type="http://schemas.openxmlformats.org/officeDocument/2006/relationships/image" Target="../media/image15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7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1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"/>
          <p:cNvSpPr/>
          <p:nvPr/>
        </p:nvSpPr>
        <p:spPr>
          <a:xfrm>
            <a:off x="8078788" y="304800"/>
            <a:ext cx="45243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en-US" altLang="ru-RU" dirty="0">
              <a:latin typeface="Arial" panose="020B0604020202020204" pitchFamily="34" charset="0"/>
            </a:endParaRPr>
          </a:p>
        </p:txBody>
      </p:sp>
      <p:sp>
        <p:nvSpPr>
          <p:cNvPr id="4099" name="Rectangle 12"/>
          <p:cNvSpPr/>
          <p:nvPr/>
        </p:nvSpPr>
        <p:spPr>
          <a:xfrm>
            <a:off x="454025" y="1606550"/>
            <a:ext cx="7904163" cy="1757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r>
              <a:rPr lang="ru-RU" altLang="ru-RU" sz="2800" b="0" dirty="0">
                <a:solidFill>
                  <a:srgbClr val="009CFF"/>
                </a:solidFill>
                <a:latin typeface="Arial Black" panose="020B0A04020102020204" pitchFamily="34" charset="0"/>
              </a:rPr>
              <a:t>Взаимодействие с</a:t>
            </a:r>
            <a:r>
              <a:rPr lang="en-US" altLang="ru-RU" sz="2800" b="0" dirty="0">
                <a:solidFill>
                  <a:srgbClr val="009CFF"/>
                </a:solidFill>
                <a:latin typeface="Arial Black" panose="020B0A04020102020204" pitchFamily="34" charset="0"/>
              </a:rPr>
              <a:t> ADC/DAC</a:t>
            </a:r>
            <a:endParaRPr lang="en-US" altLang="ru-RU" sz="2800" b="0" dirty="0">
              <a:solidFill>
                <a:srgbClr val="009C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100" name="Group 0"/>
          <p:cNvGrpSpPr/>
          <p:nvPr/>
        </p:nvGrpSpPr>
        <p:grpSpPr>
          <a:xfrm>
            <a:off x="395288" y="6157913"/>
            <a:ext cx="8205787" cy="661987"/>
            <a:chOff x="249" y="3879"/>
            <a:chExt cx="5169" cy="417"/>
          </a:xfrm>
        </p:grpSpPr>
        <p:sp>
          <p:nvSpPr>
            <p:cNvPr id="4102" name="Text Box 1"/>
            <p:cNvSpPr txBox="1"/>
            <p:nvPr/>
          </p:nvSpPr>
          <p:spPr>
            <a:xfrm>
              <a:off x="1633" y="3929"/>
              <a:ext cx="1374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r>
                <a:rPr lang="ru-RU" altLang="ru-RU" sz="1000" b="0" dirty="0">
                  <a:latin typeface="Arial" panose="020B0604020202020204" pitchFamily="34" charset="0"/>
                </a:rPr>
                <a:t>143000, г. Одинцово</a:t>
              </a:r>
              <a:endParaRPr lang="en-US" altLang="ru-RU" sz="1000" b="0" dirty="0">
                <a:latin typeface="Arial" panose="020B0604020202020204" pitchFamily="34" charset="0"/>
              </a:endParaRPr>
            </a:p>
            <a:p>
              <a:r>
                <a:rPr lang="ru-RU" altLang="ru-RU" sz="1000" b="0" dirty="0">
                  <a:latin typeface="Arial" panose="020B0604020202020204" pitchFamily="34" charset="0"/>
                </a:rPr>
                <a:t>Московская область</a:t>
              </a:r>
              <a:endParaRPr lang="ru-RU" altLang="ru-RU" sz="1000" b="0" dirty="0">
                <a:latin typeface="Arial" panose="020B0604020202020204" pitchFamily="34" charset="0"/>
              </a:endParaRPr>
            </a:p>
            <a:p>
              <a:r>
                <a:rPr lang="ru-RU" altLang="ru-RU" sz="1000" b="0" dirty="0">
                  <a:latin typeface="Arial" panose="020B0604020202020204" pitchFamily="34" charset="0"/>
                </a:rPr>
                <a:t>Можайское шоссе, 71, офис 3</a:t>
              </a:r>
              <a:endParaRPr lang="ru-RU" altLang="ru-RU" sz="1000" b="0" dirty="0">
                <a:latin typeface="Arial" panose="020B0604020202020204" pitchFamily="34" charset="0"/>
              </a:endParaRPr>
            </a:p>
          </p:txBody>
        </p:sp>
        <p:sp>
          <p:nvSpPr>
            <p:cNvPr id="4103" name="Text Box 2"/>
            <p:cNvSpPr txBox="1"/>
            <p:nvPr/>
          </p:nvSpPr>
          <p:spPr>
            <a:xfrm>
              <a:off x="4044" y="3936"/>
              <a:ext cx="1374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r"/>
              <a:r>
                <a:rPr lang="ru-RU" altLang="ru-RU" sz="1000" b="0" dirty="0">
                  <a:latin typeface="Arial" panose="020B0604020202020204" pitchFamily="34" charset="0"/>
                </a:rPr>
                <a:t>Тел</a:t>
              </a:r>
              <a:r>
                <a:rPr lang="en-US" altLang="ru-RU" sz="1000" b="0" dirty="0">
                  <a:latin typeface="Arial" panose="020B0604020202020204" pitchFamily="34" charset="0"/>
                </a:rPr>
                <a:t>.: </a:t>
              </a:r>
              <a:r>
                <a:rPr lang="ru-RU" altLang="ru-RU" sz="1000" b="0" dirty="0">
                  <a:latin typeface="Arial" panose="020B0604020202020204" pitchFamily="34" charset="0"/>
                </a:rPr>
                <a:t>8 </a:t>
              </a:r>
              <a:r>
                <a:rPr lang="en-US" altLang="ru-RU" sz="1000" b="0" dirty="0">
                  <a:latin typeface="Arial" panose="020B0604020202020204" pitchFamily="34" charset="0"/>
                </a:rPr>
                <a:t>(495) 991-88-97 </a:t>
              </a:r>
              <a:endParaRPr lang="en-US" altLang="ru-RU" sz="1000" b="0" dirty="0">
                <a:latin typeface="Arial" panose="020B0604020202020204" pitchFamily="34" charset="0"/>
              </a:endParaRPr>
            </a:p>
            <a:p>
              <a:pPr algn="r"/>
              <a:r>
                <a:rPr lang="ru-RU" altLang="ru-RU" sz="1000" b="0" dirty="0">
                  <a:latin typeface="Arial" panose="020B0604020202020204" pitchFamily="34" charset="0"/>
                </a:rPr>
                <a:t>8 </a:t>
              </a:r>
              <a:r>
                <a:rPr lang="en-US" altLang="ru-RU" sz="1000" b="0" dirty="0">
                  <a:latin typeface="Arial" panose="020B0604020202020204" pitchFamily="34" charset="0"/>
                </a:rPr>
                <a:t>(8482) 51-09-84</a:t>
              </a:r>
              <a:endParaRPr lang="en-US" altLang="ru-RU" sz="1000" b="0" dirty="0">
                <a:latin typeface="Arial" panose="020B0604020202020204" pitchFamily="34" charset="0"/>
              </a:endParaRPr>
            </a:p>
            <a:p>
              <a:pPr algn="r"/>
              <a:r>
                <a:rPr lang="ru-RU" altLang="ru-RU" sz="1000" b="0" dirty="0">
                  <a:latin typeface="Arial" panose="020B0604020202020204" pitchFamily="34" charset="0"/>
                </a:rPr>
                <a:t>Факс: 8 </a:t>
              </a:r>
              <a:r>
                <a:rPr lang="en-US" altLang="ru-RU" sz="1000" b="0" dirty="0">
                  <a:latin typeface="Arial" panose="020B0604020202020204" pitchFamily="34" charset="0"/>
                </a:rPr>
                <a:t>(8482) 51-09-84</a:t>
              </a:r>
              <a:endParaRPr lang="ru-RU" altLang="ru-RU" sz="1000" b="0" dirty="0">
                <a:latin typeface="Arial" panose="020B0604020202020204" pitchFamily="34" charset="0"/>
              </a:endParaRPr>
            </a:p>
          </p:txBody>
        </p:sp>
        <p:pic>
          <p:nvPicPr>
            <p:cNvPr id="4104" name="Picture 3" descr="line_colo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48" y="3879"/>
              <a:ext cx="5021" cy="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5" name="Text Box 4"/>
            <p:cNvSpPr txBox="1"/>
            <p:nvPr/>
          </p:nvSpPr>
          <p:spPr>
            <a:xfrm>
              <a:off x="3057" y="3929"/>
              <a:ext cx="1374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r>
                <a:rPr lang="en-US" altLang="ru-RU" sz="1000" b="0" dirty="0">
                  <a:latin typeface="Arial" panose="020B0604020202020204" pitchFamily="34" charset="0"/>
                </a:rPr>
                <a:t>http://www.laduga.ru </a:t>
              </a:r>
              <a:endParaRPr lang="en-US" altLang="ru-RU" sz="1000" b="0" dirty="0">
                <a:latin typeface="Arial" panose="020B0604020202020204" pitchFamily="34" charset="0"/>
              </a:endParaRPr>
            </a:p>
            <a:p>
              <a:r>
                <a:rPr lang="en-US" altLang="ru-RU" sz="1000" b="0" dirty="0">
                  <a:latin typeface="Arial" panose="020B0604020202020204" pitchFamily="34" charset="0"/>
                </a:rPr>
                <a:t>E-mail:laduga@laduga.com</a:t>
              </a:r>
              <a:endParaRPr lang="ru-RU" altLang="ru-RU" sz="1000" b="0" dirty="0">
                <a:latin typeface="Arial" panose="020B0604020202020204" pitchFamily="34" charset="0"/>
              </a:endParaRPr>
            </a:p>
          </p:txBody>
        </p:sp>
        <p:sp>
          <p:nvSpPr>
            <p:cNvPr id="4106" name="Text Box 5"/>
            <p:cNvSpPr txBox="1"/>
            <p:nvPr/>
          </p:nvSpPr>
          <p:spPr>
            <a:xfrm>
              <a:off x="249" y="3929"/>
              <a:ext cx="1374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r>
                <a:rPr lang="en-US" altLang="ru-RU" sz="1000" b="0" dirty="0">
                  <a:latin typeface="Arial" panose="020B0604020202020204" pitchFamily="34" charset="0"/>
                </a:rPr>
                <a:t>445037</a:t>
              </a:r>
              <a:r>
                <a:rPr lang="ru-RU" altLang="ru-RU" sz="1000" b="0" dirty="0">
                  <a:latin typeface="Arial" panose="020B0604020202020204" pitchFamily="34" charset="0"/>
                </a:rPr>
                <a:t>, г. Тольятти</a:t>
              </a:r>
              <a:endParaRPr lang="en-US" altLang="ru-RU" sz="1000" b="0" dirty="0">
                <a:latin typeface="Arial" panose="020B0604020202020204" pitchFamily="34" charset="0"/>
              </a:endParaRPr>
            </a:p>
            <a:p>
              <a:r>
                <a:rPr lang="ru-RU" altLang="ru-RU" sz="1000" b="0" dirty="0">
                  <a:latin typeface="Arial" panose="020B0604020202020204" pitchFamily="34" charset="0"/>
                </a:rPr>
                <a:t>Самарская область</a:t>
              </a:r>
              <a:endParaRPr lang="ru-RU" altLang="ru-RU" sz="1000" b="0" dirty="0">
                <a:latin typeface="Arial" panose="020B0604020202020204" pitchFamily="34" charset="0"/>
              </a:endParaRPr>
            </a:p>
            <a:p>
              <a:r>
                <a:rPr lang="ru-RU" altLang="ru-RU" sz="1000" b="0" dirty="0">
                  <a:latin typeface="Arial" panose="020B0604020202020204" pitchFamily="34" charset="0"/>
                </a:rPr>
                <a:t>ул.Фрунзе, д14-Б, офис </a:t>
              </a:r>
              <a:r>
                <a:rPr lang="en-US" altLang="ru-RU" sz="1000" b="0" dirty="0">
                  <a:latin typeface="Arial" panose="020B0604020202020204" pitchFamily="34" charset="0"/>
                </a:rPr>
                <a:t>21</a:t>
              </a:r>
              <a:r>
                <a:rPr lang="ru-RU" altLang="ru-RU" sz="1000" b="0" dirty="0">
                  <a:latin typeface="Arial" panose="020B0604020202020204" pitchFamily="34" charset="0"/>
                </a:rPr>
                <a:t>1</a:t>
              </a:r>
              <a:endParaRPr lang="ru-RU" altLang="ru-RU" sz="10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4101" name="TextBox 10"/>
          <p:cNvSpPr txBox="1"/>
          <p:nvPr/>
        </p:nvSpPr>
        <p:spPr>
          <a:xfrm>
            <a:off x="552450" y="3363913"/>
            <a:ext cx="491966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ru-RU" altLang="ru-RU" sz="1800" b="0" dirty="0">
                <a:latin typeface="Arial" panose="020B0604020202020204" pitchFamily="34" charset="0"/>
              </a:rPr>
              <a:t>Версия: 		</a:t>
            </a:r>
            <a:r>
              <a:rPr lang="en-US" altLang="ru-RU" sz="1800" b="0" dirty="0">
                <a:latin typeface="Arial" panose="020B0604020202020204" pitchFamily="34" charset="0"/>
              </a:rPr>
              <a:t>R</a:t>
            </a:r>
            <a:r>
              <a:rPr lang="ru-RU" altLang="ru-RU" sz="1800" b="0" dirty="0">
                <a:latin typeface="Arial" panose="020B0604020202020204" pitchFamily="34" charset="0"/>
              </a:rPr>
              <a:t>1</a:t>
            </a:r>
            <a:endParaRPr lang="en-US" altLang="ru-RU" sz="1800" b="0" dirty="0">
              <a:latin typeface="Arial" panose="020B0604020202020204" pitchFamily="34" charset="0"/>
            </a:endParaRPr>
          </a:p>
          <a:p>
            <a:r>
              <a:rPr lang="ru-RU" altLang="ru-RU" sz="1800" b="0" dirty="0">
                <a:latin typeface="Arial" panose="020B0604020202020204" pitchFamily="34" charset="0"/>
              </a:rPr>
              <a:t>Дата: 		</a:t>
            </a:r>
            <a:r>
              <a:rPr lang="en-US" altLang="ru-RU" sz="1800" b="0" dirty="0">
                <a:latin typeface="Arial" panose="020B0604020202020204" pitchFamily="34" charset="0"/>
              </a:rPr>
              <a:t>14</a:t>
            </a:r>
            <a:r>
              <a:rPr lang="ru-RU" altLang="ru-RU" sz="1800" b="0" dirty="0">
                <a:latin typeface="Arial" panose="020B0604020202020204" pitchFamily="34" charset="0"/>
              </a:rPr>
              <a:t>.0</a:t>
            </a:r>
            <a:r>
              <a:rPr lang="en-US" altLang="ru-RU" sz="1800" b="0" dirty="0">
                <a:latin typeface="Arial" panose="020B0604020202020204" pitchFamily="34" charset="0"/>
              </a:rPr>
              <a:t>6</a:t>
            </a:r>
            <a:r>
              <a:rPr lang="ru-RU" altLang="ru-RU" sz="1800" b="0" dirty="0">
                <a:latin typeface="Arial" panose="020B0604020202020204" pitchFamily="34" charset="0"/>
              </a:rPr>
              <a:t>.20</a:t>
            </a:r>
            <a:r>
              <a:rPr lang="en-US" altLang="ru-RU" sz="1800" b="0" dirty="0">
                <a:latin typeface="Arial" panose="020B0604020202020204" pitchFamily="34" charset="0"/>
              </a:rPr>
              <a:t>24</a:t>
            </a:r>
            <a:endParaRPr lang="ru-RU" altLang="ru-RU" sz="1800" b="0" dirty="0">
              <a:latin typeface="Arial" panose="020B0604020202020204" pitchFamily="34" charset="0"/>
            </a:endParaRPr>
          </a:p>
          <a:p>
            <a:r>
              <a:rPr lang="ru-RU" altLang="ru-RU" sz="1800" b="0" dirty="0">
                <a:latin typeface="Arial" panose="020B0604020202020204" pitchFamily="34" charset="0"/>
              </a:rPr>
              <a:t>Исполнители: 	Лещуков А.А.</a:t>
            </a:r>
            <a:endParaRPr lang="ru-RU" altLang="ru-RU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6605" y="1358265"/>
            <a:ext cx="5050790" cy="459359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</p:spPr>
        <p:txBody>
          <a:bodyPr vert="horz" wrap="square" lIns="91440" tIns="45720" rIns="91440" bIns="45720" anchor="t" anchorCtr="0"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Ниже показан пример возможной итоговой схемы. Её можно запускать на моделирование.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1625" y="2033270"/>
            <a:ext cx="6000750" cy="38671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</p:spPr>
        <p:txBody>
          <a:bodyPr vert="horz" wrap="square" lIns="91440" tIns="45720" rIns="91440" bIns="45720" anchor="t" anchorCtr="0"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Ещё один пример тестовой схемы.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6445" y="2033270"/>
            <a:ext cx="5114925" cy="37433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1"/>
          <a:p>
            <a:r>
              <a:rPr lang="ru-RU" altLang="ru-RU" dirty="0"/>
              <a:t>ЦЕЛИ ЭТАПА</a:t>
            </a:r>
            <a:br>
              <a:rPr lang="ru-RU" altLang="ru-RU" dirty="0"/>
            </a:br>
            <a:endParaRPr lang="ru-RU" altLang="ru-RU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552450" y="939800"/>
            <a:ext cx="797560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ru-RU" altLang="ru-RU" sz="1400" kern="1200" cap="none" spc="0" normalizeH="0" baseline="0" noProof="0" dirty="0">
                <a:solidFill>
                  <a:srgbClr val="009CFF"/>
                </a:solidFill>
                <a:latin typeface="Arial" panose="020B0604020202020204" pitchFamily="34" charset="0"/>
                <a:ea typeface="+mn-ea"/>
                <a:cs typeface="+mn-cs"/>
              </a:rPr>
              <a:t>КЛЮЧЕВАЯ ЦЕЛЬ</a:t>
            </a:r>
            <a:endParaRPr kumimoji="0" lang="ru-RU" altLang="ru-RU" sz="1800" kern="1200" cap="none" spc="0" normalizeH="0" baseline="0" noProof="0" dirty="0">
              <a:solidFill>
                <a:srgbClr val="009C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 typeface="+mj-lt"/>
              <a:buAutoNum type="arabicPeriod"/>
              <a:defRPr/>
            </a:pP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Создать и запустить на </a:t>
            </a:r>
            <a:r>
              <a:rPr kumimoji="0" lang="ru-RU" altLang="ru-RU" sz="1400" b="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моделирование </a:t>
            </a:r>
            <a:r>
              <a:rPr kumimoji="0" lang="en-US" altLang="ru-RU" sz="1400" b="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ADC/DAC </a:t>
            </a: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модели</a:t>
            </a:r>
            <a:r>
              <a:rPr kumimoji="0" lang="ru-RU" altLang="ru-RU" sz="1400" b="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altLang="ru-RU" sz="1400" b="0" kern="1200" cap="none" spc="0" normalizeH="0" baseline="0" noProof="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endParaRPr kumimoji="0" lang="ru-RU" altLang="ru-RU" sz="1400" b="0" kern="1200" cap="none" spc="0" normalizeH="0" baseline="0" noProof="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ru-RU" altLang="ru-RU" sz="1400" kern="1200" cap="none" spc="0" normalizeH="0" baseline="0" noProof="0" dirty="0">
                <a:solidFill>
                  <a:srgbClr val="009CFF"/>
                </a:solidFill>
                <a:latin typeface="Arial" panose="020B0604020202020204" pitchFamily="34" charset="0"/>
                <a:ea typeface="+mn-ea"/>
                <a:cs typeface="+mn-cs"/>
              </a:rPr>
              <a:t>ДОПОЛНИТЕЛЬНЫЕ ЦЕЛИ</a:t>
            </a:r>
            <a:endParaRPr kumimoji="0" lang="ru-RU" altLang="ru-RU" sz="1400" kern="1200" cap="none" spc="0" normalizeH="0" baseline="0" noProof="0" dirty="0">
              <a:solidFill>
                <a:srgbClr val="009C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 typeface="+mj-lt"/>
              <a:buAutoNum type="arabicPeriod"/>
              <a:defRPr/>
            </a:pP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Указать корректные параметры для </a:t>
            </a:r>
            <a:r>
              <a:rPr kumimoji="0" lang="en-US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ADC/DAC </a:t>
            </a:r>
            <a:r>
              <a:rPr kumimoji="0" lang="ru-RU" altLang="en-US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моделей</a:t>
            </a: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ru-RU" altLang="ru-RU" sz="1400" b="0" kern="1200" cap="none" spc="0" normalizeH="0" baseline="0" noProof="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 typeface="+mj-lt"/>
              <a:buAutoNum type="arabicPeriod"/>
              <a:defRPr/>
            </a:pPr>
            <a:r>
              <a:rPr kumimoji="0" lang="ru-RU" altLang="ru-RU" sz="1400" b="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Собрать </a:t>
            </a: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итоговую схему</a:t>
            </a:r>
            <a:r>
              <a:rPr kumimoji="0" lang="ru-RU" altLang="ru-RU" sz="1400" b="0" kern="1200" cap="none" spc="0" normalizeH="0" baseline="0" noProof="0" dirty="0"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ru-RU" altLang="ru-RU" sz="1400" b="0" kern="1200" cap="none" spc="0" normalizeH="0" baseline="0" noProof="0" dirty="0" smtClean="0">
                <a:latin typeface="Arial" panose="020B0604020202020204" pitchFamily="34" charset="0"/>
                <a:ea typeface="+mn-ea"/>
                <a:cs typeface="+mn-cs"/>
              </a:rPr>
              <a:t>готовую для процесса моделирования.</a:t>
            </a:r>
            <a:endParaRPr kumimoji="0" lang="ru-RU" altLang="ru-RU" sz="1400" b="0" kern="1200" cap="none" spc="0" normalizeH="0" baseline="0" noProof="0" dirty="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  <a:ln/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  <a:ln/>
        </p:spPr>
        <p:txBody>
          <a:bodyPr vert="horz" wrap="square" lIns="91440" tIns="45720" rIns="91440" bIns="45720" anchor="t" anchorCtr="0"/>
          <a:p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Создайте новую схему, добавьте объект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ADC.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Пояснения по параметрам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AdcSensorType: Analog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или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Digital. Analog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читает значения сигнала с АЦП канала.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Digital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 чтении сигнала интерпретирует его как логические ноль или единица.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BooleanHighValue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значение напряжения, которому соответствует логическая единица. При значении сигнала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больше или равным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этому параметру сигнал интерпретируется как логическая единица. Используется только если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AdcSensorType = Digital.</a:t>
            </a:r>
            <a:endParaRPr lang="en-US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Channel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номер АЦП канала, с которой считывается сигнал.</a:t>
            </a:r>
            <a:endParaRPr lang="en-US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ControllerParameters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параметр, которому присваивается объект используемого контроллера. В случае с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L-Card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модулем это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LCardParameters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объект.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7985" y="4688840"/>
            <a:ext cx="1457960" cy="14097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8840" y="1403350"/>
            <a:ext cx="7385685" cy="460946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</p:spPr>
        <p:txBody>
          <a:bodyPr vert="horz" wrap="square" lIns="91440" tIns="45720" rIns="91440" bIns="45720" anchor="t" anchorCtr="0"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обавьте объект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DAC.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Пояснения по параметрам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DacGeneratorType: Analog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или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Digital. Analog -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записывает на ЦАП канал значения, которые получает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Digital -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получает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сигнал в виде логических единицы и нуля и отправляет на ЦАП канал значения соответствующие логическим единице и нулю (нуля всегда соотвествует 0 В).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BooleanHighValue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значение напряжения, которому соответствует логическая единица. Если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DAC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объект читает сигнал в виде логической единицы, то на ЦАП отправляется это значение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 Используется только если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DacGeneratorType = Digital.</a:t>
            </a:r>
            <a:endParaRPr lang="en-US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Channel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номер ЦАП канала, на который отправляется сигнал.</a:t>
            </a:r>
            <a:endParaRPr lang="en-US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ControllerParameters -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(наподобие с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ADC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объектом)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параметр, которому присваивается объект используемого контроллера. В случае с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L-Card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модулем это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LCardParameters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объект.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14825" y="5003800"/>
            <a:ext cx="1224280" cy="122428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145" y="1178560"/>
            <a:ext cx="7585710" cy="49434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</p:spPr>
        <p:txBody>
          <a:bodyPr vert="horz" wrap="square" lIns="91440" tIns="45720" rIns="91440" bIns="45720" anchor="t" anchorCtr="0"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Теперь надо добавить 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контроллера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нашем случае 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LCardParameters.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Пояснения по параметрам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ModuleType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тип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L-Card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модуля, который используется (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E154, E140M, E502).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InputRange -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диапазон измерения напряжения входного сигнала на АЦП канале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Эта характеристика может быть разной у разных АЦП каналов, поэтому в таком случае для каждого АЦП канала нужен свой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LCardParameters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объект.</a:t>
            </a:r>
            <a:endParaRPr lang="en-US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TechnicalParameters -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список технических параметров контроллера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 В случае с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L-Card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E-154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модулем, это список параметров в порядке, указанном в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ADC_PARS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структуре. В целом, этот список парамтеров может быть разного формата у разных контроллеров, потому что интерпретация этих параметров происходит в реализации конкретного класса контроллера (внутри динамической библиотеки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ADCDAC.dll)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55390" y="4913630"/>
            <a:ext cx="2343150" cy="10191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760" y="1358265"/>
            <a:ext cx="7680960" cy="421703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6475" y="188913"/>
            <a:ext cx="7840663" cy="900112"/>
          </a:xfrm>
        </p:spPr>
        <p:txBody>
          <a:bodyPr vert="horz" wrap="square" lIns="91440" tIns="45720" rIns="91440" bIns="45720" anchor="ctr" anchorCtr="1"/>
          <a:p>
            <a:r>
              <a:rPr dirty="0"/>
              <a:t>Собираем схему</a:t>
            </a:r>
            <a:br>
              <a:rPr dirty="0"/>
            </a:br>
            <a:endParaRPr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88950" y="1089025"/>
            <a:ext cx="8210550" cy="4495800"/>
          </a:xfrm>
        </p:spPr>
        <p:txBody>
          <a:bodyPr vert="horz" wrap="square" lIns="91440" tIns="45720" rIns="91440" bIns="45720" anchor="t" anchorCtr="0"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финальном шаге добавьте модель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с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читает время, прошедшее с начала моделирования.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Пояснения по параметрам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Stub - </a:t>
            </a:r>
            <a:r>
              <a:rPr lang="ru-RU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параметр-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заглушка, так как без какого-либо параметра модель в </a:t>
            </a:r>
            <a:r>
              <a:rPr lang="en-US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PRADIS </a:t>
            </a:r>
            <a:r>
              <a:rPr lang="ru-RU" altLang="x-none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не может быть вызвана (решатель выбросит ошибку).</a:t>
            </a:r>
            <a:endParaRPr lang="ru-RU" altLang="x-none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4680" y="3878580"/>
            <a:ext cx="1003935" cy="8318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Шаблон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Presentation</Application>
  <PresentationFormat>Экран (4:3)</PresentationFormat>
  <Paragraphs>84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12</vt:i4>
      </vt:variant>
    </vt:vector>
  </HeadingPairs>
  <TitlesOfParts>
    <vt:vector size="88" baseType="lpstr">
      <vt:lpstr>Arial</vt:lpstr>
      <vt:lpstr>SimSun</vt:lpstr>
      <vt:lpstr>Wingdings</vt:lpstr>
      <vt:lpstr>Arial Black</vt:lpstr>
      <vt:lpstr>Microsoft YaHei</vt:lpstr>
      <vt:lpstr>Arial Unicode MS</vt:lpstr>
      <vt:lpstr>Шаблон</vt:lpstr>
      <vt:lpstr>1_Шаблон</vt:lpstr>
      <vt:lpstr>2_Шаблон</vt:lpstr>
      <vt:lpstr>3_Шаблон</vt:lpstr>
      <vt:lpstr>4_Шаблон</vt:lpstr>
      <vt:lpstr>5_Шаблон</vt:lpstr>
      <vt:lpstr>6_Шаблон</vt:lpstr>
      <vt:lpstr>7_Шаблон</vt:lpstr>
      <vt:lpstr>8_Шаблон</vt:lpstr>
      <vt:lpstr>9_Шаблон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Собираем схему </vt:lpstr>
      <vt:lpstr>Собираем схему </vt:lpstr>
      <vt:lpstr>Собираем схему </vt:lpstr>
      <vt:lpstr>Собираем схему </vt:lpstr>
      <vt:lpstr>Собираем схему </vt:lpstr>
      <vt:lpstr>Собираем схему </vt:lpstr>
      <vt:lpstr>Собираем схему </vt:lpstr>
      <vt:lpstr>Собираем схему </vt:lpstr>
      <vt:lpstr>Собираем схему </vt:lpstr>
    </vt:vector>
  </TitlesOfParts>
  <Company>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Компания Ладуга</dc:title>
  <dc:creator>vl</dc:creator>
  <cp:lastModifiedBy>artem</cp:lastModifiedBy>
  <cp:revision>1304</cp:revision>
  <dcterms:created xsi:type="dcterms:W3CDTF">2006-06-10T04:56:06Z</dcterms:created>
  <dcterms:modified xsi:type="dcterms:W3CDTF">2024-06-17T07:01:41Z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FDF73CED22184626915ACF1626B4F6B3_12</vt:lpwstr>
  </property>
  <property fmtid="{D5CDD505-2E9C-101B-9397-08002B2CF9AE}" pid="3" name="KSOProductBuildVer">
    <vt:lpwstr>1033-12.2.0.17119</vt:lpwstr>
  </property>
</Properties>
</file>