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5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9"/>
  </p:notesMasterIdLst>
  <p:handoutMasterIdLst>
    <p:handoutMasterId r:id="rId15"/>
  </p:handoutMasterIdLst>
  <p:sldIdLst>
    <p:sldId id="256" r:id="rId8"/>
    <p:sldId id="557" r:id="rId10"/>
    <p:sldId id="570" r:id="rId11"/>
    <p:sldId id="571" r:id="rId12"/>
    <p:sldId id="572" r:id="rId13"/>
    <p:sldId id="573" r:id="rId1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CFF"/>
    <a:srgbClr val="3399FF"/>
    <a:srgbClr val="0285DE"/>
    <a:srgbClr val="0599FD"/>
    <a:srgbClr val="007AF4"/>
    <a:srgbClr val="00006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3" autoAdjust="0"/>
    <p:restoredTop sz="93827" autoAdjust="0"/>
  </p:normalViewPr>
  <p:slideViewPr>
    <p:cSldViewPr snapToObjects="1" showGuides="1">
      <p:cViewPr varScale="1">
        <p:scale>
          <a:sx n="103" d="100"/>
          <a:sy n="103" d="100"/>
        </p:scale>
        <p:origin x="-84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1752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44F52-6D6A-42A3-B045-20FEBCD1F616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B3990-051C-4C2D-8C31-71AEF73AD83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/>
            <a:r>
              <a:rPr lang="ru-RU" noProof="0" smtClean="0"/>
              <a:t>Пятый уровень</a:t>
            </a:r>
            <a:endParaRPr lang="ru-RU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9AA0B5-FE3D-41A5-99F0-4129D6508319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76379A-FAE8-41C5-9049-31674822FBA8}" type="slidenum">
              <a:rPr lang="ru-RU" smtClean="0">
                <a:latin typeface="Arial" panose="020B0604020202020204" pitchFamily="34" charset="0"/>
              </a:rPr>
            </a:fld>
            <a:endParaRPr lang="ru-RU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7" Type="http://schemas.openxmlformats.org/officeDocument/2006/relationships/image" Target="../media/image4.png"/><Relationship Id="rId16" Type="http://schemas.openxmlformats.org/officeDocument/2006/relationships/image" Target="../media/image3.jpeg"/><Relationship Id="rId15" Type="http://schemas.openxmlformats.org/officeDocument/2006/relationships/image" Target="../media/image2.jpeg"/><Relationship Id="rId14" Type="http://schemas.openxmlformats.org/officeDocument/2006/relationships/oleObject" Target="../embeddings/oleObject2.bin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vmlDrawing" Target="../drawings/vmlDrawing2.vml"/><Relationship Id="rId17" Type="http://schemas.openxmlformats.org/officeDocument/2006/relationships/image" Target="../media/image4.png"/><Relationship Id="rId16" Type="http://schemas.openxmlformats.org/officeDocument/2006/relationships/image" Target="../media/image3.jpeg"/><Relationship Id="rId15" Type="http://schemas.openxmlformats.org/officeDocument/2006/relationships/image" Target="../media/image2.jpeg"/><Relationship Id="rId14" Type="http://schemas.openxmlformats.org/officeDocument/2006/relationships/oleObject" Target="../embeddings/oleObject4.bin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3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9" Type="http://schemas.openxmlformats.org/officeDocument/2006/relationships/theme" Target="../theme/theme3.xml"/><Relationship Id="rId18" Type="http://schemas.openxmlformats.org/officeDocument/2006/relationships/vmlDrawing" Target="../drawings/vmlDrawing3.vml"/><Relationship Id="rId17" Type="http://schemas.openxmlformats.org/officeDocument/2006/relationships/image" Target="../media/image4.png"/><Relationship Id="rId16" Type="http://schemas.openxmlformats.org/officeDocument/2006/relationships/image" Target="../media/image3.jpeg"/><Relationship Id="rId15" Type="http://schemas.openxmlformats.org/officeDocument/2006/relationships/image" Target="../media/image2.jpeg"/><Relationship Id="rId14" Type="http://schemas.openxmlformats.org/officeDocument/2006/relationships/oleObject" Target="../embeddings/oleObject6.bin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5.bin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18" Type="http://schemas.openxmlformats.org/officeDocument/2006/relationships/vmlDrawing" Target="../drawings/vmlDrawing4.vml"/><Relationship Id="rId17" Type="http://schemas.openxmlformats.org/officeDocument/2006/relationships/image" Target="../media/image4.png"/><Relationship Id="rId16" Type="http://schemas.openxmlformats.org/officeDocument/2006/relationships/image" Target="../media/image3.jpeg"/><Relationship Id="rId15" Type="http://schemas.openxmlformats.org/officeDocument/2006/relationships/image" Target="../media/image2.jpeg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7.bin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18" Type="http://schemas.openxmlformats.org/officeDocument/2006/relationships/vmlDrawing" Target="../drawings/vmlDrawing5.vml"/><Relationship Id="rId17" Type="http://schemas.openxmlformats.org/officeDocument/2006/relationships/image" Target="../media/image4.png"/><Relationship Id="rId16" Type="http://schemas.openxmlformats.org/officeDocument/2006/relationships/image" Target="../media/image3.jpeg"/><Relationship Id="rId15" Type="http://schemas.openxmlformats.org/officeDocument/2006/relationships/image" Target="../media/image2.jpeg"/><Relationship Id="rId14" Type="http://schemas.openxmlformats.org/officeDocument/2006/relationships/oleObject" Target="../embeddings/oleObject10.bin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9.bin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9" Type="http://schemas.openxmlformats.org/officeDocument/2006/relationships/theme" Target="../theme/theme6.xml"/><Relationship Id="rId18" Type="http://schemas.openxmlformats.org/officeDocument/2006/relationships/vmlDrawing" Target="../drawings/vmlDrawing6.vml"/><Relationship Id="rId17" Type="http://schemas.openxmlformats.org/officeDocument/2006/relationships/image" Target="../media/image4.png"/><Relationship Id="rId16" Type="http://schemas.openxmlformats.org/officeDocument/2006/relationships/image" Target="../media/image3.jpeg"/><Relationship Id="rId15" Type="http://schemas.openxmlformats.org/officeDocument/2006/relationships/image" Target="../media/image2.jpeg"/><Relationship Id="rId14" Type="http://schemas.openxmlformats.org/officeDocument/2006/relationships/oleObject" Target="../embeddings/oleObject12.bin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11.bin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88" y="0"/>
          <a:ext cx="1062037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Точечный рисунок" r:id="rId12" imgW="1504950" imgH="4152900" progId="PBrush">
                  <p:embed/>
                </p:oleObj>
              </mc:Choice>
              <mc:Fallback>
                <p:oleObj name="Точечный рисунок" r:id="rId12" imgW="1504950" imgH="41529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1062037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Точечный рисунок" r:id="rId14" imgW="1504950" imgH="4152900" progId="PBrush">
                  <p:embed/>
                </p:oleObj>
              </mc:Choice>
              <mc:Fallback>
                <p:oleObj name="Точечный рисунок" r:id="rId14" imgW="1504950" imgH="41529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7" descr="left-sid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88" y="7938"/>
            <a:ext cx="1331912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 descr="sl_rus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46138" y="7938"/>
            <a:ext cx="7840662" cy="1106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ru-RU" smtClean="0"/>
              <a:t>Образец заголовка</a:t>
            </a:r>
            <a:br>
              <a:rPr lang="en-US" smtClean="0"/>
            </a:br>
            <a:endParaRPr lang="ru-RU" smtClean="0"/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88" y="0"/>
          <a:ext cx="1062037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Точечный рисунок" r:id="rId12" imgW="1504950" imgH="4152900" progId="PBrush">
                  <p:embed/>
                </p:oleObj>
              </mc:Choice>
              <mc:Fallback>
                <p:oleObj name="Точечный рисунок" r:id="rId12" imgW="1504950" imgH="41529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1062037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Точечный рисунок" r:id="rId14" imgW="1504950" imgH="4152900" progId="PBrush">
                  <p:embed/>
                </p:oleObj>
              </mc:Choice>
              <mc:Fallback>
                <p:oleObj name="Точечный рисунок" r:id="rId14" imgW="1504950" imgH="41529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7" descr="left-sid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88" y="7938"/>
            <a:ext cx="1331912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 descr="sl_rus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46138" y="7938"/>
            <a:ext cx="7840662" cy="1106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ru-RU" smtClean="0"/>
              <a:t>Образец заголовка</a:t>
            </a:r>
            <a:br>
              <a:rPr lang="en-US" smtClean="0"/>
            </a:br>
            <a:endParaRPr lang="ru-RU" smtClean="0"/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88" y="0"/>
          <a:ext cx="1062037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Точечный рисунок" r:id="rId12" imgW="1504950" imgH="4152900" progId="PBrush">
                  <p:embed/>
                </p:oleObj>
              </mc:Choice>
              <mc:Fallback>
                <p:oleObj name="Точечный рисунок" r:id="rId12" imgW="1504950" imgH="41529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1062037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Точечный рисунок" r:id="rId14" imgW="1504950" imgH="4152900" progId="PBrush">
                  <p:embed/>
                </p:oleObj>
              </mc:Choice>
              <mc:Fallback>
                <p:oleObj name="Точечный рисунок" r:id="rId14" imgW="1504950" imgH="41529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7" descr="left-sid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88" y="7938"/>
            <a:ext cx="1331912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 descr="sl_rus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46138" y="7938"/>
            <a:ext cx="7840662" cy="1106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ru-RU" smtClean="0"/>
              <a:t>Образец заголовка</a:t>
            </a:r>
            <a:br>
              <a:rPr lang="en-US" smtClean="0"/>
            </a:br>
            <a:endParaRPr lang="ru-RU" smtClean="0"/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88" y="0"/>
          <a:ext cx="1062037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Точечный рисунок" r:id="rId12" imgW="1504950" imgH="4152900" progId="PBrush">
                  <p:embed/>
                </p:oleObj>
              </mc:Choice>
              <mc:Fallback>
                <p:oleObj name="Точечный рисунок" r:id="rId12" imgW="1504950" imgH="41529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1062037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Точечный рисунок" r:id="rId14" imgW="1504950" imgH="4152900" progId="PBrush">
                  <p:embed/>
                </p:oleObj>
              </mc:Choice>
              <mc:Fallback>
                <p:oleObj name="Точечный рисунок" r:id="rId14" imgW="1504950" imgH="41529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7" descr="left-sid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88" y="7938"/>
            <a:ext cx="1331912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 descr="sl_rus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46138" y="7938"/>
            <a:ext cx="7840662" cy="1106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ru-RU" smtClean="0"/>
              <a:t>Образец заголовка</a:t>
            </a:r>
            <a:br>
              <a:rPr lang="en-US" smtClean="0"/>
            </a:br>
            <a:endParaRPr lang="ru-RU" smtClean="0"/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88" y="0"/>
          <a:ext cx="1062037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Точечный рисунок" r:id="rId12" imgW="1504950" imgH="4152900" progId="PBrush">
                  <p:embed/>
                </p:oleObj>
              </mc:Choice>
              <mc:Fallback>
                <p:oleObj name="Точечный рисунок" r:id="rId12" imgW="1504950" imgH="41529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1062037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Точечный рисунок" r:id="rId14" imgW="1504950" imgH="4152900" progId="PBrush">
                  <p:embed/>
                </p:oleObj>
              </mc:Choice>
              <mc:Fallback>
                <p:oleObj name="Точечный рисунок" r:id="rId14" imgW="1504950" imgH="41529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7" descr="left-sid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88" y="7938"/>
            <a:ext cx="1331912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 descr="sl_rus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46138" y="7938"/>
            <a:ext cx="7840662" cy="1106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ru-RU" smtClean="0"/>
              <a:t>Образец заголовка</a:t>
            </a:r>
            <a:br>
              <a:rPr lang="en-US" smtClean="0"/>
            </a:br>
            <a:endParaRPr lang="ru-RU" smtClean="0"/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88" y="0"/>
          <a:ext cx="1062037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Точечный рисунок" r:id="rId12" imgW="1504950" imgH="4152900" progId="PBrush">
                  <p:embed/>
                </p:oleObj>
              </mc:Choice>
              <mc:Fallback>
                <p:oleObj name="Точечный рисунок" r:id="rId12" imgW="1504950" imgH="41529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1062037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Точечный рисунок" r:id="rId14" imgW="1504950" imgH="4152900" progId="PBrush">
                  <p:embed/>
                </p:oleObj>
              </mc:Choice>
              <mc:Fallback>
                <p:oleObj name="Точечный рисунок" r:id="rId14" imgW="1504950" imgH="41529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7" descr="left-sid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88" y="7938"/>
            <a:ext cx="1331912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 descr="sl_rus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46138" y="7938"/>
            <a:ext cx="7840662" cy="1106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ru-RU" smtClean="0"/>
              <a:t>Образец заголовка</a:t>
            </a:r>
            <a:br>
              <a:rPr lang="en-US" smtClean="0"/>
            </a:br>
            <a:endParaRPr lang="ru-RU" smtClean="0"/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17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8078788" y="304800"/>
            <a:ext cx="452437" cy="460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83113" y="4191000"/>
            <a:ext cx="3495675" cy="757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br>
              <a:rPr lang="ru-RU" sz="1600" b="0">
                <a:solidFill>
                  <a:srgbClr val="3399FF"/>
                </a:solidFill>
              </a:rPr>
            </a:br>
            <a:endParaRPr lang="ru-RU" sz="1600" b="0">
              <a:solidFill>
                <a:srgbClr val="3399FF"/>
              </a:solidFill>
            </a:endParaRPr>
          </a:p>
        </p:txBody>
      </p:sp>
      <p:pic>
        <p:nvPicPr>
          <p:cNvPr id="4100" name="Picture 6" descr="line_color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2450" y="6157913"/>
            <a:ext cx="7970838" cy="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476250" y="2209800"/>
            <a:ext cx="7904163" cy="175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r>
              <a:rPr lang="ru-RU" sz="2800" dirty="0" smtClean="0">
                <a:solidFill>
                  <a:srgbClr val="009CFF"/>
                </a:solidFill>
                <a:sym typeface="+mn-ea"/>
              </a:rPr>
              <a:t>ПОЯСНЕНИЕ ПО </a:t>
            </a:r>
            <a:r>
              <a:rPr lang="en-US" sz="2800" dirty="0" smtClean="0">
                <a:solidFill>
                  <a:srgbClr val="009CFF"/>
                </a:solidFill>
                <a:sym typeface="+mn-ea"/>
              </a:rPr>
              <a:t>LCARD </a:t>
            </a:r>
            <a:r>
              <a:rPr lang="ru-RU" sz="2800" dirty="0" smtClean="0">
                <a:solidFill>
                  <a:srgbClr val="009CFF"/>
                </a:solidFill>
                <a:sym typeface="+mn-ea"/>
              </a:rPr>
              <a:t>МОДЕЛЯМ И ОБЪЕКТАМ</a:t>
            </a:r>
            <a:endParaRPr lang="ru-RU" sz="3200" b="0" dirty="0">
              <a:solidFill>
                <a:srgbClr val="009CFF"/>
              </a:solidFill>
              <a:latin typeface="+mj-lt"/>
            </a:endParaRPr>
          </a:p>
        </p:txBody>
      </p:sp>
      <p:pic>
        <p:nvPicPr>
          <p:cNvPr id="4102" name="Picture 0" descr="line_color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6157913"/>
            <a:ext cx="7970838" cy="1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Text Box 1"/>
          <p:cNvSpPr txBox="1">
            <a:spLocks noChangeArrowheads="1"/>
          </p:cNvSpPr>
          <p:nvPr/>
        </p:nvSpPr>
        <p:spPr bwMode="auto">
          <a:xfrm>
            <a:off x="2592388" y="6237288"/>
            <a:ext cx="2181225" cy="571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r>
              <a:rPr lang="ru-RU" sz="1000" b="0"/>
              <a:t>143000, г. Одинцово</a:t>
            </a:r>
            <a:endParaRPr lang="en-US" sz="1000" b="0"/>
          </a:p>
          <a:p>
            <a:r>
              <a:rPr lang="ru-RU" sz="1000" b="0"/>
              <a:t>Московская область</a:t>
            </a:r>
            <a:endParaRPr lang="ru-RU" sz="1000" b="0"/>
          </a:p>
          <a:p>
            <a:r>
              <a:rPr lang="ru-RU" sz="1000" b="0"/>
              <a:t>Ул.Говорова, д.30, офис 257</a:t>
            </a:r>
            <a:endParaRPr lang="ru-RU" sz="1000" b="0"/>
          </a:p>
        </p:txBody>
      </p:sp>
      <p:sp>
        <p:nvSpPr>
          <p:cNvPr id="4104" name="Text Box 2"/>
          <p:cNvSpPr txBox="1">
            <a:spLocks noChangeArrowheads="1"/>
          </p:cNvSpPr>
          <p:nvPr/>
        </p:nvSpPr>
        <p:spPr bwMode="auto">
          <a:xfrm>
            <a:off x="6419850" y="6248400"/>
            <a:ext cx="2181225" cy="571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ru-RU" sz="1000" b="0"/>
              <a:t>Тел</a:t>
            </a:r>
            <a:r>
              <a:rPr lang="en-US" sz="1000" b="0"/>
              <a:t>.: </a:t>
            </a:r>
            <a:r>
              <a:rPr lang="ru-RU" sz="1000" b="0"/>
              <a:t>8 </a:t>
            </a:r>
            <a:r>
              <a:rPr lang="en-US" sz="1000" b="0"/>
              <a:t>(495) 991-88-97 </a:t>
            </a:r>
            <a:endParaRPr lang="en-US" sz="1000" b="0"/>
          </a:p>
          <a:p>
            <a:pPr algn="r"/>
            <a:r>
              <a:rPr lang="ru-RU" sz="1000" b="0"/>
              <a:t>8 </a:t>
            </a:r>
            <a:r>
              <a:rPr lang="en-US" sz="1000" b="0"/>
              <a:t>(8482) 51-09-84</a:t>
            </a:r>
            <a:endParaRPr lang="en-US" sz="1000" b="0"/>
          </a:p>
          <a:p>
            <a:pPr algn="r"/>
            <a:r>
              <a:rPr lang="ru-RU" sz="1000" b="0"/>
              <a:t>Факс: 8 </a:t>
            </a:r>
            <a:r>
              <a:rPr lang="en-US" sz="1000" b="0"/>
              <a:t>(8482) 51-09-84</a:t>
            </a:r>
            <a:endParaRPr lang="ru-RU" sz="1000" b="0"/>
          </a:p>
        </p:txBody>
      </p:sp>
      <p:sp>
        <p:nvSpPr>
          <p:cNvPr id="4105" name="Text Box 4"/>
          <p:cNvSpPr txBox="1">
            <a:spLocks noChangeArrowheads="1"/>
          </p:cNvSpPr>
          <p:nvPr/>
        </p:nvSpPr>
        <p:spPr bwMode="auto">
          <a:xfrm>
            <a:off x="4852988" y="6237288"/>
            <a:ext cx="2181225" cy="571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r>
              <a:rPr lang="en-US" sz="1000" b="0"/>
              <a:t>http://www.laduga.ru </a:t>
            </a:r>
            <a:endParaRPr lang="en-US" sz="1000" b="0"/>
          </a:p>
          <a:p>
            <a:r>
              <a:rPr lang="en-US" sz="1000" b="0"/>
              <a:t>E-mail:laduga@laduga.com</a:t>
            </a:r>
            <a:endParaRPr lang="ru-RU" sz="1000" b="0"/>
          </a:p>
        </p:txBody>
      </p:sp>
      <p:sp>
        <p:nvSpPr>
          <p:cNvPr id="4106" name="Text Box 5"/>
          <p:cNvSpPr txBox="1">
            <a:spLocks noChangeArrowheads="1"/>
          </p:cNvSpPr>
          <p:nvPr/>
        </p:nvSpPr>
        <p:spPr bwMode="auto">
          <a:xfrm>
            <a:off x="395288" y="6237288"/>
            <a:ext cx="2181225" cy="571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r>
              <a:rPr lang="en-US" sz="1000" b="0"/>
              <a:t>445037</a:t>
            </a:r>
            <a:r>
              <a:rPr lang="ru-RU" sz="1000" b="0"/>
              <a:t>, г. Тольятти</a:t>
            </a:r>
            <a:endParaRPr lang="en-US" sz="1000" b="0"/>
          </a:p>
          <a:p>
            <a:r>
              <a:rPr lang="ru-RU" sz="1000" b="0"/>
              <a:t>Самарская область</a:t>
            </a:r>
            <a:endParaRPr lang="ru-RU" sz="1000" b="0"/>
          </a:p>
          <a:p>
            <a:r>
              <a:rPr lang="ru-RU" sz="1000" b="0"/>
              <a:t>ул.Фрунзе, д14-Б, офис </a:t>
            </a:r>
            <a:r>
              <a:rPr lang="en-US" sz="1000" b="0"/>
              <a:t>21</a:t>
            </a:r>
            <a:r>
              <a:rPr lang="ru-RU" sz="1000" b="0"/>
              <a:t>1</a:t>
            </a:r>
            <a:endParaRPr lang="ru-RU" sz="1000" b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70403"/>
            <a:ext cx="7840663" cy="699535"/>
          </a:xfrm>
        </p:spPr>
        <p:txBody>
          <a:bodyPr anchor="t"/>
          <a:lstStyle/>
          <a:p>
            <a:pPr>
              <a:defRPr/>
            </a:pPr>
            <a:r>
              <a:rPr lang="ru-RU" sz="2000" dirty="0" smtClean="0">
                <a:latin typeface="Arial Black" panose="020B0A04020102020204" pitchFamily="34" charset="0"/>
              </a:rPr>
              <a:t>Общий вид тестовой схемы</a:t>
            </a:r>
            <a:endParaRPr lang="ru-RU" sz="2000" cap="all" dirty="0" smtClean="0">
              <a:solidFill>
                <a:srgbClr val="3399FF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7245" y="953780"/>
            <a:ext cx="8505945" cy="1383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just" eaLnBrk="1" hangingPunct="1">
              <a:tabLst>
                <a:tab pos="539750" algn="l"/>
              </a:tabLst>
            </a:pPr>
            <a:r>
              <a:rPr lang="en-US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ADC1 - </a:t>
            </a:r>
            <a:r>
              <a:rPr lang="ru-RU" altLang="en-US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считываем сигнал с АЦП</a:t>
            </a:r>
            <a:endParaRPr lang="ru-RU" altLang="en-US" sz="1400" b="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tabLst>
                <a:tab pos="539750" algn="l"/>
              </a:tabLst>
            </a:pPr>
            <a:r>
              <a:rPr lang="en-US" altLang="en-US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DAC1 - </a:t>
            </a:r>
            <a:r>
              <a:rPr lang="ru-RU" altLang="en-US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отправляет сигнал (немного изменённый) на </a:t>
            </a:r>
            <a:r>
              <a:rPr lang="ru-RU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ЦАП</a:t>
            </a:r>
            <a:endParaRPr lang="ru-RU" sz="1400" b="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tabLst>
                <a:tab pos="539750" algn="l"/>
              </a:tabLst>
            </a:pPr>
            <a:r>
              <a:rPr lang="en-US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LCardParameters - </a:t>
            </a:r>
            <a:r>
              <a:rPr lang="ru-RU" altLang="en-US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объект, который содержит в себе параметры для </a:t>
            </a:r>
            <a:r>
              <a:rPr lang="en-US" altLang="en-US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LCard </a:t>
            </a:r>
            <a:r>
              <a:rPr lang="ru-RU" altLang="en-US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модуля (также по нему идёт считывание того, с каким контроллером работаем)</a:t>
            </a:r>
            <a:endParaRPr lang="ru-RU" sz="1400" b="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tabLst>
                <a:tab pos="539750" algn="l"/>
              </a:tabLst>
            </a:pPr>
            <a:endParaRPr lang="ru-RU" sz="1400" b="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tabLst>
                <a:tab pos="539750" algn="l"/>
              </a:tabLst>
            </a:pPr>
            <a:endParaRPr lang="ru-RU" sz="1400" b="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935" y="2393950"/>
            <a:ext cx="6248400" cy="35433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70403"/>
            <a:ext cx="7840663" cy="699535"/>
          </a:xfrm>
        </p:spPr>
        <p:txBody>
          <a:bodyPr anchor="t"/>
          <a:lstStyle/>
          <a:p>
            <a:pPr>
              <a:defRPr/>
            </a:pPr>
            <a:r>
              <a:rPr lang="ru-RU" sz="2000" dirty="0" smtClean="0">
                <a:latin typeface="Arial Black" panose="020B0A04020102020204" pitchFamily="34" charset="0"/>
              </a:rPr>
              <a:t>Описание </a:t>
            </a:r>
            <a:r>
              <a:rPr lang="en-US" sz="2000" dirty="0" smtClean="0">
                <a:latin typeface="Arial Black" panose="020B0A04020102020204" pitchFamily="34" charset="0"/>
              </a:rPr>
              <a:t>ADC </a:t>
            </a:r>
            <a:r>
              <a:rPr lang="ru-RU" sz="2000" dirty="0" smtClean="0">
                <a:latin typeface="Arial Black" panose="020B0A04020102020204" pitchFamily="34" charset="0"/>
              </a:rPr>
              <a:t>объекта</a:t>
            </a:r>
            <a:endParaRPr lang="ru-RU" sz="2000" cap="all" dirty="0" smtClean="0">
              <a:solidFill>
                <a:srgbClr val="3399FF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7245" y="953780"/>
            <a:ext cx="85059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just" eaLnBrk="1" hangingPunct="1">
              <a:tabLst>
                <a:tab pos="539750" algn="l"/>
              </a:tabLst>
            </a:pPr>
            <a:endParaRPr lang="ru-RU" sz="1400" b="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tabLst>
                <a:tab pos="539750" algn="l"/>
              </a:tabLst>
            </a:pPr>
            <a:endParaRPr lang="ru-RU" sz="1400" b="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4880" y="773440"/>
            <a:ext cx="8505945" cy="737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just" eaLnBrk="1" hangingPunct="1">
              <a:tabLst>
                <a:tab pos="539750" algn="l"/>
              </a:tabLst>
            </a:pPr>
            <a:r>
              <a:rPr lang="ru-RU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Этот объект внутри себя вызывает модель </a:t>
            </a:r>
            <a:r>
              <a:rPr lang="en-US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ADC1A </a:t>
            </a:r>
            <a:r>
              <a:rPr lang="ru-RU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или </a:t>
            </a:r>
            <a:r>
              <a:rPr lang="en-US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ADC2A </a:t>
            </a:r>
            <a:r>
              <a:rPr lang="ru-RU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(в зависимости от параметра датчика сигнала)</a:t>
            </a:r>
            <a:endParaRPr lang="ru-RU" sz="1400" b="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tabLst>
                <a:tab pos="539750" algn="l"/>
              </a:tabLst>
            </a:pPr>
            <a:endParaRPr lang="ru-RU" sz="1400" b="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1576070"/>
            <a:ext cx="8106410" cy="47752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70403"/>
            <a:ext cx="7840663" cy="699535"/>
          </a:xfrm>
        </p:spPr>
        <p:txBody>
          <a:bodyPr anchor="t"/>
          <a:lstStyle/>
          <a:p>
            <a:pPr>
              <a:defRPr/>
            </a:pPr>
            <a:r>
              <a:rPr lang="ru-RU" sz="2000" dirty="0" smtClean="0">
                <a:latin typeface="Arial Black" panose="020B0A04020102020204" pitchFamily="34" charset="0"/>
              </a:rPr>
              <a:t>Описание </a:t>
            </a:r>
            <a:r>
              <a:rPr lang="en-US" sz="2000" dirty="0" smtClean="0">
                <a:latin typeface="Arial Black" panose="020B0A04020102020204" pitchFamily="34" charset="0"/>
              </a:rPr>
              <a:t>DAC </a:t>
            </a:r>
            <a:r>
              <a:rPr lang="ru-RU" sz="2000" dirty="0" smtClean="0">
                <a:latin typeface="Arial Black" panose="020B0A04020102020204" pitchFamily="34" charset="0"/>
              </a:rPr>
              <a:t>объекта</a:t>
            </a:r>
            <a:endParaRPr lang="ru-RU" sz="2000" cap="all" dirty="0" smtClean="0">
              <a:solidFill>
                <a:srgbClr val="3399FF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7245" y="953780"/>
            <a:ext cx="85059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just" eaLnBrk="1" hangingPunct="1">
              <a:tabLst>
                <a:tab pos="539750" algn="l"/>
              </a:tabLst>
            </a:pPr>
            <a:endParaRPr lang="ru-RU" sz="1400" b="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tabLst>
                <a:tab pos="539750" algn="l"/>
              </a:tabLst>
            </a:pPr>
            <a:endParaRPr lang="ru-RU" sz="1400" b="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2005" y="770265"/>
            <a:ext cx="85059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just" eaLnBrk="1" hangingPunct="1">
              <a:tabLst>
                <a:tab pos="539750" algn="l"/>
              </a:tabLst>
            </a:pPr>
            <a:r>
              <a:rPr lang="ru-RU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Внутри объекта вызывается модель </a:t>
            </a:r>
            <a:r>
              <a:rPr lang="en-US" altLang="ru-RU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DAC1A </a:t>
            </a:r>
            <a:r>
              <a:rPr lang="ru-RU" altLang="ru-RU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или </a:t>
            </a:r>
            <a:r>
              <a:rPr lang="en-US" altLang="ru-RU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DAC2A</a:t>
            </a:r>
            <a:r>
              <a:rPr lang="ru-RU" altLang="en-US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в зависимости от параметра генератора сигнала. Параметр </a:t>
            </a:r>
            <a:r>
              <a:rPr lang="en-US" altLang="ru-RU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Channel </a:t>
            </a:r>
            <a:r>
              <a:rPr lang="ru-RU" altLang="ru-RU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en-US" altLang="ru-RU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LCard E154 </a:t>
            </a:r>
            <a:r>
              <a:rPr lang="ru-RU" altLang="ru-RU" sz="1400" b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модуля не учитывается.</a:t>
            </a:r>
            <a:endParaRPr lang="ru-RU" altLang="ru-RU" sz="1400" b="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1659255"/>
            <a:ext cx="7880985" cy="466788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70403"/>
            <a:ext cx="7840663" cy="699535"/>
          </a:xfrm>
        </p:spPr>
        <p:txBody>
          <a:bodyPr anchor="t"/>
          <a:lstStyle/>
          <a:p>
            <a:pPr>
              <a:defRPr/>
            </a:pPr>
            <a:r>
              <a:rPr lang="ru-RU" sz="2000" dirty="0" smtClean="0">
                <a:latin typeface="Arial Black" panose="020B0A04020102020204" pitchFamily="34" charset="0"/>
              </a:rPr>
              <a:t>Описание </a:t>
            </a:r>
            <a:r>
              <a:rPr lang="en-US" sz="2000" dirty="0" smtClean="0">
                <a:latin typeface="Arial Black" panose="020B0A04020102020204" pitchFamily="34" charset="0"/>
              </a:rPr>
              <a:t>LCardParameters </a:t>
            </a:r>
            <a:r>
              <a:rPr lang="ru-RU" sz="2000" dirty="0" smtClean="0">
                <a:latin typeface="Arial Black" panose="020B0A04020102020204" pitchFamily="34" charset="0"/>
              </a:rPr>
              <a:t>объекта</a:t>
            </a:r>
            <a:endParaRPr lang="ru-RU" sz="2000" cap="all" dirty="0" smtClean="0">
              <a:solidFill>
                <a:srgbClr val="3399FF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7245" y="953780"/>
            <a:ext cx="85059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just" eaLnBrk="1" hangingPunct="1">
              <a:tabLst>
                <a:tab pos="539750" algn="l"/>
              </a:tabLst>
            </a:pPr>
            <a:endParaRPr lang="ru-RU" sz="1400" b="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tabLst>
                <a:tab pos="539750" algn="l"/>
              </a:tabLst>
            </a:pPr>
            <a:endParaRPr lang="ru-RU" sz="1400" b="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7245" y="953780"/>
            <a:ext cx="8505945" cy="1383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just" eaLnBrk="1" hangingPunct="1">
              <a:tabLst>
                <a:tab pos="539750" algn="l"/>
              </a:tabLst>
            </a:pPr>
            <a:r>
              <a:rPr lang="ru-RU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 объекте находится параметры </a:t>
            </a:r>
            <a:r>
              <a:rPr lang="ru-RU" altLang="ru-RU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конкретно для </a:t>
            </a:r>
            <a:r>
              <a:rPr lang="en-US" altLang="ru-RU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LCard </a:t>
            </a:r>
            <a:r>
              <a:rPr lang="ru-RU" altLang="ru-RU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модулей</a:t>
            </a:r>
            <a:r>
              <a:rPr lang="ru-RU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Список технических параметров, по крайней мере для </a:t>
            </a:r>
            <a:r>
              <a:rPr lang="en-US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E-154 </a:t>
            </a:r>
            <a:r>
              <a:rPr lang="ru-RU" altLang="en-US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модуля, </a:t>
            </a:r>
            <a:r>
              <a:rPr lang="ru-RU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формируется </a:t>
            </a:r>
            <a:r>
              <a:rPr lang="ru-RU" altLang="en-US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 порядке, указанном в структуре </a:t>
            </a:r>
            <a:r>
              <a:rPr lang="en-US" altLang="en-US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ADC_PARS_E154</a:t>
            </a:r>
            <a:r>
              <a:rPr lang="ru-RU" altLang="en-US" sz="1400" b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(на след слайде). Для того, чтобы корректно указать эти параметры, пользователю надо действовать по документации. Эти тех параметры используются только для АЦП, для ЦАП не нужны </a:t>
            </a:r>
            <a:endParaRPr lang="ru-RU" sz="1400" b="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tabLst>
                <a:tab pos="539750" algn="l"/>
              </a:tabLst>
            </a:pPr>
            <a:endParaRPr lang="ru-RU" sz="1400" b="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2332355"/>
            <a:ext cx="8547100" cy="414655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70403"/>
            <a:ext cx="7840663" cy="699535"/>
          </a:xfrm>
        </p:spPr>
        <p:txBody>
          <a:bodyPr anchor="t"/>
          <a:lstStyle/>
          <a:p>
            <a:pPr>
              <a:defRPr/>
            </a:pPr>
            <a:r>
              <a:rPr lang="ru-RU" sz="2000" dirty="0" smtClean="0">
                <a:latin typeface="Arial Black" panose="020B0A04020102020204" pitchFamily="34" charset="0"/>
              </a:rPr>
              <a:t>Описание </a:t>
            </a:r>
            <a:r>
              <a:rPr lang="en-US" altLang="ru-RU" sz="2000" dirty="0" smtClean="0">
                <a:latin typeface="Arial Black" panose="020B0A04020102020204" pitchFamily="34" charset="0"/>
              </a:rPr>
              <a:t>LCardParameters </a:t>
            </a:r>
            <a:r>
              <a:rPr lang="ru-RU" sz="2000" dirty="0" smtClean="0">
                <a:latin typeface="Arial Black" panose="020B0A04020102020204" pitchFamily="34" charset="0"/>
              </a:rPr>
              <a:t>объекта</a:t>
            </a:r>
            <a:endParaRPr lang="ru-RU" sz="2000" cap="all" dirty="0" smtClean="0">
              <a:solidFill>
                <a:srgbClr val="3399FF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7245" y="953780"/>
            <a:ext cx="85059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just" eaLnBrk="1" hangingPunct="1">
              <a:tabLst>
                <a:tab pos="539750" algn="l"/>
              </a:tabLst>
            </a:pPr>
            <a:endParaRPr lang="ru-RU" sz="1400" b="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tabLst>
                <a:tab pos="539750" algn="l"/>
              </a:tabLst>
            </a:pPr>
            <a:endParaRPr lang="ru-RU" sz="1400" b="0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358900"/>
            <a:ext cx="7367905" cy="275145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Presentation</Application>
  <PresentationFormat>Экран (4:3)</PresentationFormat>
  <Paragraphs>51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6</vt:i4>
      </vt:variant>
    </vt:vector>
  </HeadingPairs>
  <TitlesOfParts>
    <vt:vector size="32" baseType="lpstr">
      <vt:lpstr>Arial</vt:lpstr>
      <vt:lpstr>SimSun</vt:lpstr>
      <vt:lpstr>Wingdings</vt:lpstr>
      <vt:lpstr>Arial Black</vt:lpstr>
      <vt:lpstr>Calibri</vt:lpstr>
      <vt:lpstr>Times New Roman</vt:lpstr>
      <vt:lpstr>Microsoft YaHei</vt:lpstr>
      <vt:lpstr>Arial Unicode MS</vt:lpstr>
      <vt:lpstr>Шаблон</vt:lpstr>
      <vt:lpstr>1_Шаблон</vt:lpstr>
      <vt:lpstr>2_Шаблон</vt:lpstr>
      <vt:lpstr>3_Шаблон</vt:lpstr>
      <vt:lpstr>4_Шаблон</vt:lpstr>
      <vt:lpstr>5_Шаблон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PowerPoint 演示文稿</vt:lpstr>
      <vt:lpstr>Общий вид тестовой схемы</vt:lpstr>
      <vt:lpstr>Описание ADC объекта</vt:lpstr>
      <vt:lpstr>Описание DAC объекта</vt:lpstr>
      <vt:lpstr>Описание AdcPars объекта</vt:lpstr>
      <vt:lpstr>Описание AdcPars объекта</vt:lpstr>
    </vt:vector>
  </TitlesOfParts>
  <Company>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Компания Ладуга</dc:title>
  <dc:creator>vl</dc:creator>
  <cp:lastModifiedBy>artem</cp:lastModifiedBy>
  <cp:revision>1045</cp:revision>
  <dcterms:created xsi:type="dcterms:W3CDTF">2006-06-10T04:56:00Z</dcterms:created>
  <dcterms:modified xsi:type="dcterms:W3CDTF">2024-05-17T14:32:32Z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C8EAFB6B653346F4BE9CBA73740971B4_12</vt:lpwstr>
  </property>
  <property fmtid="{D5CDD505-2E9C-101B-9397-08002B2CF9AE}" pid="3" name="KSOProductBuildVer">
    <vt:lpwstr>1033-12.2.0.16909</vt:lpwstr>
  </property>
</Properties>
</file>