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5748" autoAdjust="0"/>
  </p:normalViewPr>
  <p:slideViewPr>
    <p:cSldViewPr snapToGrid="0" snapToObjects="1">
      <p:cViewPr>
        <p:scale>
          <a:sx n="23" d="100"/>
          <a:sy n="23" d="100"/>
        </p:scale>
        <p:origin x="1128" y="488"/>
      </p:cViewPr>
      <p:guideLst>
        <p:guide orient="horz" pos="3552"/>
        <p:guide orient="horz" pos="20285"/>
        <p:guide pos="437"/>
        <p:guide pos="6725"/>
        <p:guide pos="7239"/>
        <p:guide pos="13527"/>
        <p:guide pos="14031"/>
        <p:guide pos="20319"/>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43000" y="685800"/>
            <a:ext cx="4572000" cy="3429000"/>
          </a:xfrm>
          <a:ln/>
        </p:spPr>
      </p:sp>
      <p:sp>
        <p:nvSpPr>
          <p:cNvPr id="6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70726" y="4800600"/>
            <a:ext cx="43752273"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TEMPLATE DESIGN © 2008</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0" name="Rectangle 34"/>
          <p:cNvSpPr>
            <a:spLocks noChangeArrowheads="1"/>
          </p:cNvSpPr>
          <p:nvPr/>
        </p:nvSpPr>
        <p:spPr bwMode="auto">
          <a:xfrm>
            <a:off x="222732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2" name="Rectangle 1">
            <a:extLst>
              <a:ext uri="{FF2B5EF4-FFF2-40B4-BE49-F238E27FC236}">
                <a16:creationId xmlns:a16="http://schemas.microsoft.com/office/drawing/2014/main" id="{BD2418B9-ADFB-40CA-9C11-58B513E9E879}"/>
              </a:ext>
            </a:extLst>
          </p:cNvPr>
          <p:cNvSpPr/>
          <p:nvPr userDrawn="1"/>
        </p:nvSpPr>
        <p:spPr bwMode="auto">
          <a:xfrm>
            <a:off x="579664" y="32395886"/>
            <a:ext cx="1773691" cy="365352"/>
          </a:xfrm>
          <a:prstGeom prst="rect">
            <a:avLst/>
          </a:prstGeom>
          <a:solidFill>
            <a:schemeClr val="bg1"/>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 Box 482"/>
          <p:cNvSpPr txBox="1">
            <a:spLocks noChangeArrowheads="1"/>
          </p:cNvSpPr>
          <p:nvPr/>
        </p:nvSpPr>
        <p:spPr bwMode="auto">
          <a:xfrm>
            <a:off x="33218613" y="22305261"/>
            <a:ext cx="9712830" cy="6139084"/>
          </a:xfrm>
          <a:prstGeom prst="rect">
            <a:avLst/>
          </a:prstGeom>
          <a:noFill/>
          <a:ln w="9525">
            <a:noFill/>
            <a:miter lim="800000"/>
            <a:headEnd/>
            <a:tailEnd/>
          </a:ln>
        </p:spPr>
        <p:txBody>
          <a:bodyPr wrap="square" lIns="406384" tIns="406384" rIns="406384" bIns="406384">
            <a:spAutoFit/>
          </a:bodyPr>
          <a:lstStyle/>
          <a:p>
            <a:pPr algn="just"/>
            <a:r>
              <a:rPr lang="en-US" dirty="0"/>
              <a:t>[1] Krishnaswamy, A. (2004, October). Melodic Atoms for Transcribing Carnatic Music. In </a:t>
            </a:r>
            <a:r>
              <a:rPr lang="en-US" i="1" dirty="0"/>
              <a:t>ISMIR </a:t>
            </a:r>
            <a:r>
              <a:rPr lang="en-US" dirty="0"/>
              <a:t>(Vol. 2004, p. 5th). </a:t>
            </a:r>
            <a:endParaRPr lang="en-US" sz="3200" dirty="0"/>
          </a:p>
          <a:p>
            <a:pPr algn="just"/>
            <a:r>
              <a:rPr lang="en-US" dirty="0"/>
              <a:t>[2] Krishnaswamy, A. (2004, August). Multi-dimensional musical atoms in South-Indian classical music. In </a:t>
            </a:r>
            <a:r>
              <a:rPr lang="en-US" i="1" dirty="0"/>
              <a:t>Proc. of International Conference on Music Perception and Cognition</a:t>
            </a:r>
            <a:r>
              <a:rPr lang="en-US" dirty="0"/>
              <a:t>. </a:t>
            </a:r>
            <a:endParaRPr lang="en-US" sz="3200" dirty="0"/>
          </a:p>
          <a:p>
            <a:pPr algn="just"/>
            <a:r>
              <a:rPr lang="en-US" dirty="0"/>
              <a:t>[3] </a:t>
            </a:r>
            <a:r>
              <a:rPr lang="en-US" dirty="0" err="1"/>
              <a:t>Downie</a:t>
            </a:r>
            <a:r>
              <a:rPr lang="en-US" dirty="0"/>
              <a:t>, J. S. (2003). Music information retrieval. </a:t>
            </a:r>
            <a:r>
              <a:rPr lang="en-US" i="1" dirty="0"/>
              <a:t>Annual review of information science and technology</a:t>
            </a:r>
            <a:r>
              <a:rPr lang="en-US" dirty="0"/>
              <a:t>, </a:t>
            </a:r>
            <a:r>
              <a:rPr lang="en-US" i="1" dirty="0"/>
              <a:t>37</a:t>
            </a:r>
            <a:r>
              <a:rPr lang="en-US" dirty="0"/>
              <a:t>(1), 295-340. </a:t>
            </a:r>
            <a:endParaRPr lang="en-US" sz="3200" dirty="0"/>
          </a:p>
          <a:p>
            <a:pPr algn="just"/>
            <a:r>
              <a:rPr lang="en-US" dirty="0"/>
              <a:t>[4] Gottlieb, R. S. (1977). </a:t>
            </a:r>
            <a:r>
              <a:rPr lang="en-US" i="1" dirty="0"/>
              <a:t>The major traditions of North Indian </a:t>
            </a:r>
            <a:r>
              <a:rPr lang="en-US" i="1" dirty="0" err="1"/>
              <a:t>tabla</a:t>
            </a:r>
            <a:r>
              <a:rPr lang="en-US" i="1" dirty="0"/>
              <a:t> drumming: Supplement</a:t>
            </a:r>
            <a:r>
              <a:rPr lang="en-US" dirty="0"/>
              <a:t>. </a:t>
            </a:r>
            <a:r>
              <a:rPr lang="en-US" dirty="0" err="1"/>
              <a:t>Musikverlag</a:t>
            </a:r>
            <a:r>
              <a:rPr lang="en-US" dirty="0"/>
              <a:t> Emil </a:t>
            </a:r>
            <a:r>
              <a:rPr lang="en-US" dirty="0" err="1"/>
              <a:t>Katzbichler</a:t>
            </a:r>
            <a:r>
              <a:rPr lang="en-US" dirty="0"/>
              <a:t>. </a:t>
            </a:r>
            <a:endParaRPr lang="en-US" sz="3200" dirty="0"/>
          </a:p>
          <a:p>
            <a:pPr algn="just"/>
            <a:r>
              <a:rPr lang="en-US" dirty="0"/>
              <a:t>[5] Sharma, G., </a:t>
            </a:r>
            <a:r>
              <a:rPr lang="en-US" dirty="0" err="1"/>
              <a:t>Umapathy</a:t>
            </a:r>
            <a:r>
              <a:rPr lang="en-US" dirty="0"/>
              <a:t>, K., &amp; Krishnan, S. (2020). Trends in audio signal feature extraction methods. </a:t>
            </a:r>
            <a:r>
              <a:rPr lang="en-US" i="1" dirty="0"/>
              <a:t>Applied Acoustics</a:t>
            </a:r>
            <a:r>
              <a:rPr lang="en-US" dirty="0"/>
              <a:t>, </a:t>
            </a:r>
            <a:r>
              <a:rPr lang="en-US" i="1" dirty="0"/>
              <a:t>158</a:t>
            </a:r>
            <a:r>
              <a:rPr lang="en-US" dirty="0"/>
              <a:t>, 107020. </a:t>
            </a:r>
            <a:endParaRPr lang="en-US" sz="3200" dirty="0"/>
          </a:p>
        </p:txBody>
      </p:sp>
      <p:sp>
        <p:nvSpPr>
          <p:cNvPr id="77" name="Text Box 406"/>
          <p:cNvSpPr txBox="1">
            <a:spLocks noChangeArrowheads="1"/>
          </p:cNvSpPr>
          <p:nvPr/>
        </p:nvSpPr>
        <p:spPr bwMode="auto">
          <a:xfrm>
            <a:off x="22436313" y="5763080"/>
            <a:ext cx="9634559" cy="10214046"/>
          </a:xfrm>
          <a:prstGeom prst="rect">
            <a:avLst/>
          </a:prstGeom>
          <a:noFill/>
          <a:ln w="9525">
            <a:noFill/>
            <a:miter lim="800000"/>
            <a:headEnd/>
            <a:tailEnd/>
          </a:ln>
        </p:spPr>
        <p:txBody>
          <a:bodyPr wrap="square" lIns="406384" tIns="406384" rIns="406384" bIns="406384">
            <a:spAutoFit/>
          </a:bodyPr>
          <a:lstStyle/>
          <a:p>
            <a:r>
              <a:rPr lang="en-US" sz="2800" b="1" dirty="0"/>
              <a:t>Loss Function and Optimizer</a:t>
            </a:r>
          </a:p>
          <a:p>
            <a:r>
              <a:rPr lang="en-US" dirty="0"/>
              <a:t>We have used </a:t>
            </a:r>
            <a:r>
              <a:rPr lang="en-US" dirty="0" err="1"/>
              <a:t>sparse_categorical_crossentropy</a:t>
            </a:r>
            <a:r>
              <a:rPr lang="en-US" dirty="0"/>
              <a:t> loss function which is defined as categorical </a:t>
            </a:r>
            <a:r>
              <a:rPr lang="en-US" dirty="0" err="1"/>
              <a:t>crossentropy</a:t>
            </a:r>
            <a:r>
              <a:rPr lang="en-US" dirty="0"/>
              <a:t> with integer targets, and we also have our targets in the integer form. This is called sparse since the target representation requires much less space than one-hot encoding. For example, a batch with b targets and k classes needs b * k space to be represented in one-hot, whereas a batch with b targets and k classes needs b space to be represented in integer form. </a:t>
            </a:r>
          </a:p>
          <a:p>
            <a:r>
              <a:rPr lang="en-US" dirty="0"/>
              <a:t>The optimizer used is Adam. We experimented a bit with the optimizers and different learning rates and found Adam optimizer with a learning rate of 0.001 worked the best. Adam optimization is a stochastic gradient descent method that is based on adaptive estimation of first-order and second-order moments. It combines the best properties of the </a:t>
            </a:r>
            <a:r>
              <a:rPr lang="en-US" dirty="0" err="1"/>
              <a:t>AdaGrad</a:t>
            </a:r>
            <a:r>
              <a:rPr lang="en-US" dirty="0"/>
              <a:t> and </a:t>
            </a:r>
            <a:r>
              <a:rPr lang="en-US" dirty="0" err="1"/>
              <a:t>RMSProp</a:t>
            </a:r>
            <a:r>
              <a:rPr lang="en-US" dirty="0"/>
              <a:t> algorithms to provide an optimization algorithm that can handle sparse gradients on noisy problems. </a:t>
            </a:r>
          </a:p>
          <a:p>
            <a:r>
              <a:rPr lang="en-US" b="1" dirty="0"/>
              <a:t>Experiments and Results </a:t>
            </a:r>
          </a:p>
          <a:p>
            <a:r>
              <a:rPr lang="en-US" dirty="0"/>
              <a:t>As the above experiments show Deep </a:t>
            </a:r>
            <a:r>
              <a:rPr lang="en-US" dirty="0" err="1"/>
              <a:t>BiLSTM</a:t>
            </a:r>
            <a:r>
              <a:rPr lang="en-US" dirty="0"/>
              <a:t> RNN architecture achieved the best accuracy of 78%. </a:t>
            </a:r>
            <a:r>
              <a:rPr lang="en-US" sz="3200" dirty="0"/>
              <a:t>.</a:t>
            </a:r>
          </a:p>
          <a:p>
            <a:endParaRPr lang="en-US" sz="3200" dirty="0"/>
          </a:p>
        </p:txBody>
      </p:sp>
      <p:sp>
        <p:nvSpPr>
          <p:cNvPr id="1032" name="Rectangle 5"/>
          <p:cNvSpPr>
            <a:spLocks noChangeArrowheads="1"/>
          </p:cNvSpPr>
          <p:nvPr/>
        </p:nvSpPr>
        <p:spPr bwMode="auto">
          <a:xfrm>
            <a:off x="11510433" y="674666"/>
            <a:ext cx="20747567" cy="2002406"/>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7680" b="1" dirty="0">
                <a:solidFill>
                  <a:srgbClr val="FFFFFF"/>
                </a:solidFill>
                <a:latin typeface="Arial" charset="0"/>
                <a:cs typeface="+mn-cs"/>
              </a:rPr>
              <a:t>Appreciating Indian Music using AI</a:t>
            </a:r>
          </a:p>
          <a:p>
            <a:pPr algn="ctr" eaLnBrk="0" hangingPunct="0">
              <a:defRPr/>
            </a:pPr>
            <a:r>
              <a:rPr lang="en-US" sz="4800" b="1" dirty="0">
                <a:solidFill>
                  <a:srgbClr val="FFFFFF"/>
                </a:solidFill>
                <a:latin typeface="Arial" charset="0"/>
              </a:rPr>
              <a:t>Project Advisor: Dr. Vishnu </a:t>
            </a:r>
            <a:r>
              <a:rPr lang="en-US" sz="4800" b="1" dirty="0" err="1">
                <a:solidFill>
                  <a:srgbClr val="FFFFFF"/>
                </a:solidFill>
                <a:latin typeface="Arial" charset="0"/>
              </a:rPr>
              <a:t>Pendyala</a:t>
            </a:r>
            <a:endParaRPr lang="en-US" sz="4800" b="1" dirty="0">
              <a:solidFill>
                <a:srgbClr val="FFFFFF"/>
              </a:solidFill>
              <a:latin typeface="Arial" charset="0"/>
            </a:endParaRPr>
          </a:p>
        </p:txBody>
      </p:sp>
      <p:sp>
        <p:nvSpPr>
          <p:cNvPr id="4099" name="Text Box 7"/>
          <p:cNvSpPr txBox="1">
            <a:spLocks noChangeArrowheads="1"/>
          </p:cNvSpPr>
          <p:nvPr/>
        </p:nvSpPr>
        <p:spPr bwMode="auto">
          <a:xfrm>
            <a:off x="698501" y="5656121"/>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Introduction</a:t>
            </a:r>
          </a:p>
        </p:txBody>
      </p:sp>
      <p:sp>
        <p:nvSpPr>
          <p:cNvPr id="4100" name="Text Box 14"/>
          <p:cNvSpPr txBox="1">
            <a:spLocks noChangeArrowheads="1"/>
          </p:cNvSpPr>
          <p:nvPr/>
        </p:nvSpPr>
        <p:spPr bwMode="auto">
          <a:xfrm>
            <a:off x="908410" y="6485934"/>
            <a:ext cx="9634559" cy="7025481"/>
          </a:xfrm>
          <a:prstGeom prst="rect">
            <a:avLst/>
          </a:prstGeom>
          <a:noFill/>
          <a:ln w="9525">
            <a:noFill/>
            <a:miter lim="800000"/>
            <a:headEnd/>
            <a:tailEnd/>
          </a:ln>
        </p:spPr>
        <p:txBody>
          <a:bodyPr wrap="square" lIns="406384" tIns="406384" rIns="406384" bIns="406384">
            <a:spAutoFit/>
          </a:bodyPr>
          <a:lstStyle/>
          <a:p>
            <a:r>
              <a:rPr lang="en-US" b="1" dirty="0"/>
              <a:t>Hindustani Classical music </a:t>
            </a:r>
            <a:r>
              <a:rPr lang="en-US" dirty="0"/>
              <a:t>is an ancient musical form predominant in northern parts of India, Pakistan and Bangladesh. It focuses mainly on melodic development. The key element in Hindustani Classical music is </a:t>
            </a:r>
            <a:r>
              <a:rPr lang="en-US" b="1" dirty="0"/>
              <a:t>raga</a:t>
            </a:r>
            <a:r>
              <a:rPr lang="en-US" dirty="0"/>
              <a:t>. A raga is a musical theme, or a melodic framework created by choosing a specific set of notes (swaras), on a scale, ordered in melodies with musical motifs. It has characteristic intervals, rhythms, and embellishments which is used as a basis for improvisation. Raga technically is a collection of melodic atoms and a technique to develop them. Hindustani classical music focuses more on the space between the notes than the notes themselves. A musician playing a raga may use the same notes but, may improvise or emphasize on certain degrees of the scale evoking a mood that is unique to each raga. The following shows how raga Bhairav scale looks like. </a:t>
            </a:r>
            <a:endParaRPr lang="en-US" sz="3200" dirty="0"/>
          </a:p>
        </p:txBody>
      </p:sp>
      <p:sp>
        <p:nvSpPr>
          <p:cNvPr id="4101" name="Text Box 388"/>
          <p:cNvSpPr txBox="1">
            <a:spLocks noChangeArrowheads="1"/>
          </p:cNvSpPr>
          <p:nvPr/>
        </p:nvSpPr>
        <p:spPr bwMode="auto">
          <a:xfrm>
            <a:off x="698501" y="20599739"/>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Methodology</a:t>
            </a:r>
          </a:p>
        </p:txBody>
      </p:sp>
      <p:sp>
        <p:nvSpPr>
          <p:cNvPr id="4103" name="Text Box 478"/>
          <p:cNvSpPr txBox="1">
            <a:spLocks noChangeArrowheads="1"/>
          </p:cNvSpPr>
          <p:nvPr/>
        </p:nvSpPr>
        <p:spPr bwMode="auto">
          <a:xfrm>
            <a:off x="33104424" y="14895231"/>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Summary/Conclusions</a:t>
            </a:r>
          </a:p>
        </p:txBody>
      </p:sp>
      <p:sp>
        <p:nvSpPr>
          <p:cNvPr id="4104" name="Text Box 479"/>
          <p:cNvSpPr txBox="1">
            <a:spLocks noChangeArrowheads="1"/>
          </p:cNvSpPr>
          <p:nvPr/>
        </p:nvSpPr>
        <p:spPr bwMode="auto">
          <a:xfrm>
            <a:off x="33087103" y="21999811"/>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Key References</a:t>
            </a:r>
          </a:p>
        </p:txBody>
      </p:sp>
      <p:sp>
        <p:nvSpPr>
          <p:cNvPr id="4105" name="Text Box 480"/>
          <p:cNvSpPr txBox="1">
            <a:spLocks noChangeArrowheads="1"/>
          </p:cNvSpPr>
          <p:nvPr/>
        </p:nvSpPr>
        <p:spPr bwMode="auto">
          <a:xfrm>
            <a:off x="33069349" y="28133139"/>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Acknowledgements</a:t>
            </a:r>
          </a:p>
        </p:txBody>
      </p:sp>
      <p:sp>
        <p:nvSpPr>
          <p:cNvPr id="4106" name="Text Box 481"/>
          <p:cNvSpPr txBox="1">
            <a:spLocks noChangeArrowheads="1"/>
          </p:cNvSpPr>
          <p:nvPr/>
        </p:nvSpPr>
        <p:spPr bwMode="auto">
          <a:xfrm>
            <a:off x="33218613" y="15488538"/>
            <a:ext cx="9712830" cy="6582282"/>
          </a:xfrm>
          <a:prstGeom prst="rect">
            <a:avLst/>
          </a:prstGeom>
          <a:noFill/>
          <a:ln w="9525">
            <a:noFill/>
            <a:miter lim="800000"/>
            <a:headEnd/>
            <a:tailEnd/>
          </a:ln>
        </p:spPr>
        <p:txBody>
          <a:bodyPr wrap="square" lIns="406384" tIns="406384" rIns="406384" bIns="406384">
            <a:spAutoFit/>
          </a:bodyPr>
          <a:lstStyle/>
          <a:p>
            <a:r>
              <a:rPr lang="en-US" dirty="0"/>
              <a:t>In this work we have proposed a deep learning solution for the problem of raga identification. Through various experiments and validations, we found that the best deep learning solution uses 3 LSTM layers (2 </a:t>
            </a:r>
            <a:r>
              <a:rPr lang="en-US" dirty="0" err="1"/>
              <a:t>BiLSTM</a:t>
            </a:r>
            <a:r>
              <a:rPr lang="en-US" dirty="0"/>
              <a:t> and 1 LSTM) followed by a simple RNN layer which is further followed by 3 dense layers. The system was able to distinguish between five ragas with an accuracy of 78%. The system is adaptable and can be used for other AIR tasks as well. </a:t>
            </a:r>
            <a:endParaRPr lang="en-US" sz="3200" dirty="0"/>
          </a:p>
          <a:p>
            <a:r>
              <a:rPr lang="en-US" dirty="0"/>
              <a:t>The work is only tested on Hindustani Classical music dataset. As part of future work, it can be used to analyze different styles of music and instruments. Also, the HCM dataset we had was very limited so maybe we can gather more data in future to achieve better results. </a:t>
            </a:r>
            <a:endParaRPr lang="en-US" sz="3200" dirty="0"/>
          </a:p>
        </p:txBody>
      </p:sp>
      <p:sp>
        <p:nvSpPr>
          <p:cNvPr id="4112" name="Text Box 389"/>
          <p:cNvSpPr txBox="1">
            <a:spLocks noChangeArrowheads="1"/>
          </p:cNvSpPr>
          <p:nvPr/>
        </p:nvSpPr>
        <p:spPr bwMode="auto">
          <a:xfrm>
            <a:off x="825979" y="15488538"/>
            <a:ext cx="9719370" cy="4809489"/>
          </a:xfrm>
          <a:prstGeom prst="rect">
            <a:avLst/>
          </a:prstGeom>
          <a:noFill/>
          <a:ln w="9525">
            <a:noFill/>
            <a:miter lim="800000"/>
            <a:headEnd/>
            <a:tailEnd/>
          </a:ln>
        </p:spPr>
        <p:txBody>
          <a:bodyPr wrap="square" lIns="406384" tIns="406384" rIns="406384" bIns="406384">
            <a:spAutoFit/>
          </a:bodyPr>
          <a:lstStyle/>
          <a:p>
            <a:r>
              <a:rPr lang="en-US" dirty="0"/>
              <a:t>As Hindustani Classical music is gaining popularity all around the world, more and more people want to learn this form of music. So, we have proposed a system for the identification of raga which will help users know the type of raga present in a song for them to practice and, also to check what they are practicing is a correct raga or not, with a provided confidence score. Hence, creating an ecosystem where Hindustani Classical music can thrive and generate interest globally which is our core objective behind designing this service. </a:t>
            </a:r>
            <a:endParaRPr lang="en-US" sz="3200" dirty="0"/>
          </a:p>
        </p:txBody>
      </p:sp>
      <p:sp>
        <p:nvSpPr>
          <p:cNvPr id="4113" name="Text Box 14"/>
          <p:cNvSpPr txBox="1">
            <a:spLocks noChangeArrowheads="1"/>
          </p:cNvSpPr>
          <p:nvPr/>
        </p:nvSpPr>
        <p:spPr bwMode="auto">
          <a:xfrm>
            <a:off x="828248" y="20955002"/>
            <a:ext cx="9837484" cy="8026652"/>
          </a:xfrm>
          <a:prstGeom prst="rect">
            <a:avLst/>
          </a:prstGeom>
          <a:noFill/>
          <a:ln w="9525">
            <a:noFill/>
            <a:miter lim="800000"/>
            <a:headEnd/>
            <a:tailEnd/>
          </a:ln>
        </p:spPr>
        <p:txBody>
          <a:bodyPr wrap="square" lIns="406384" tIns="406384" rIns="406384" bIns="406384">
            <a:spAutoFit/>
          </a:bodyPr>
          <a:lstStyle/>
          <a:p>
            <a:pPr marL="548626" indent="-548626" algn="just"/>
            <a:r>
              <a:rPr lang="en-US" sz="2987" b="1" dirty="0"/>
              <a:t>Data Collection</a:t>
            </a:r>
          </a:p>
          <a:p>
            <a:r>
              <a:rPr lang="en-US" dirty="0"/>
              <a:t>Dataset collection is the most crucial part for any machine learning task, but we could not find any relevant dataset for Hindustani Classical music available online, so we decided on creating our own dataset. The dataset collection was done in two parts. </a:t>
            </a:r>
            <a:endParaRPr lang="en-US" sz="3200" dirty="0"/>
          </a:p>
          <a:p>
            <a:r>
              <a:rPr lang="en-US" dirty="0"/>
              <a:t>Manually downloading songs from YouTube. </a:t>
            </a:r>
          </a:p>
          <a:p>
            <a:r>
              <a:rPr lang="en-US" dirty="0"/>
              <a:t>Downloading songs from </a:t>
            </a:r>
            <a:r>
              <a:rPr lang="en-US" dirty="0" err="1"/>
              <a:t>Dunya</a:t>
            </a:r>
            <a:r>
              <a:rPr lang="en-US" dirty="0"/>
              <a:t> using </a:t>
            </a:r>
            <a:r>
              <a:rPr lang="en-US" dirty="0" err="1"/>
              <a:t>PyCompmusic</a:t>
            </a:r>
            <a:r>
              <a:rPr lang="en-US" dirty="0"/>
              <a:t> library </a:t>
            </a:r>
          </a:p>
          <a:p>
            <a:pPr marL="548626" indent="-548626" algn="just"/>
            <a:endParaRPr lang="en-US" sz="2987"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endParaRPr lang="en-US" sz="2133" dirty="0"/>
          </a:p>
          <a:p>
            <a:pPr marL="548626" indent="-548626" algn="just"/>
            <a:endParaRPr lang="en-US" sz="2987" dirty="0"/>
          </a:p>
          <a:p>
            <a:pPr marL="548626" indent="-548626" algn="just"/>
            <a:endParaRPr lang="en-US" sz="2987" dirty="0"/>
          </a:p>
          <a:p>
            <a:pPr marL="548626" indent="-548626"/>
            <a:endParaRPr lang="en-US" sz="2667" b="1" dirty="0"/>
          </a:p>
        </p:txBody>
      </p:sp>
      <p:sp>
        <p:nvSpPr>
          <p:cNvPr id="4146" name="Text Box 406"/>
          <p:cNvSpPr txBox="1">
            <a:spLocks noChangeArrowheads="1"/>
          </p:cNvSpPr>
          <p:nvPr/>
        </p:nvSpPr>
        <p:spPr bwMode="auto">
          <a:xfrm>
            <a:off x="825979" y="24792094"/>
            <a:ext cx="9837484" cy="5683575"/>
          </a:xfrm>
          <a:prstGeom prst="rect">
            <a:avLst/>
          </a:prstGeom>
          <a:noFill/>
          <a:ln w="9525">
            <a:noFill/>
            <a:miter lim="800000"/>
            <a:headEnd/>
            <a:tailEnd/>
          </a:ln>
        </p:spPr>
        <p:txBody>
          <a:bodyPr wrap="square" lIns="406384" tIns="406384" rIns="406384" bIns="406384">
            <a:spAutoFit/>
          </a:bodyPr>
          <a:lstStyle/>
          <a:p>
            <a:r>
              <a:rPr lang="en-US" sz="2800" b="1" dirty="0"/>
              <a:t>Data Preprocessing and Feature Extraction</a:t>
            </a:r>
          </a:p>
          <a:p>
            <a:r>
              <a:rPr lang="en-US" dirty="0"/>
              <a:t>The HCM dataset obtained was loaded into a Google </a:t>
            </a:r>
            <a:r>
              <a:rPr lang="en-US" dirty="0" err="1"/>
              <a:t>Colab</a:t>
            </a:r>
            <a:r>
              <a:rPr lang="en-US" dirty="0"/>
              <a:t> Pro notebook for preprocessing and feature extraction. Initially the dataset was in the following format.</a:t>
            </a:r>
            <a:br>
              <a:rPr lang="en-US" dirty="0"/>
            </a:br>
            <a:r>
              <a:rPr lang="en-US" dirty="0"/>
              <a:t>We then used </a:t>
            </a:r>
            <a:r>
              <a:rPr lang="en-US" dirty="0" err="1"/>
              <a:t>librosa</a:t>
            </a:r>
            <a:r>
              <a:rPr lang="en-US" dirty="0"/>
              <a:t> library to extract audio features which are understandable to a machine learning algorithm. We converted each mp3 audio data into 13 </a:t>
            </a:r>
            <a:r>
              <a:rPr lang="en-US" b="1" dirty="0"/>
              <a:t>Mel-frequency cepstral coefficients </a:t>
            </a:r>
            <a:r>
              <a:rPr lang="en-US" dirty="0"/>
              <a:t>(</a:t>
            </a:r>
            <a:r>
              <a:rPr lang="en-US" b="1" dirty="0"/>
              <a:t>MFCCs</a:t>
            </a:r>
            <a:r>
              <a:rPr lang="en-US" dirty="0"/>
              <a:t>) features and stored them into a json file along with their corresponding raga label. The MFCCs are a very powerful representation of an audio signal as it scales the frequency in order to match more closely what the human ear can hear. </a:t>
            </a:r>
            <a:endParaRPr lang="en-US" sz="3200" dirty="0"/>
          </a:p>
        </p:txBody>
      </p:sp>
      <p:sp>
        <p:nvSpPr>
          <p:cNvPr id="4149" name="Text Box 388"/>
          <p:cNvSpPr txBox="1">
            <a:spLocks noChangeArrowheads="1"/>
          </p:cNvSpPr>
          <p:nvPr/>
        </p:nvSpPr>
        <p:spPr bwMode="auto">
          <a:xfrm>
            <a:off x="11510433" y="5651887"/>
            <a:ext cx="9965267"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a:solidFill>
                  <a:srgbClr val="F8F8F8"/>
                </a:solidFill>
              </a:rPr>
              <a:t>Methodology</a:t>
            </a:r>
          </a:p>
        </p:txBody>
      </p:sp>
      <p:sp>
        <p:nvSpPr>
          <p:cNvPr id="4152" name="TextBox 80"/>
          <p:cNvSpPr txBox="1">
            <a:spLocks noChangeArrowheads="1"/>
          </p:cNvSpPr>
          <p:nvPr/>
        </p:nvSpPr>
        <p:spPr bwMode="auto">
          <a:xfrm>
            <a:off x="11813473" y="16309689"/>
            <a:ext cx="8873067" cy="7478970"/>
          </a:xfrm>
          <a:prstGeom prst="rect">
            <a:avLst/>
          </a:prstGeom>
          <a:noFill/>
          <a:ln w="9525">
            <a:noFill/>
            <a:miter lim="800000"/>
            <a:headEnd/>
            <a:tailEnd/>
          </a:ln>
        </p:spPr>
        <p:txBody>
          <a:bodyPr>
            <a:spAutoFit/>
          </a:bodyPr>
          <a:lstStyle/>
          <a:p>
            <a:r>
              <a:rPr lang="en-US" sz="3200" b="1" dirty="0"/>
              <a:t>Model Architecture</a:t>
            </a:r>
          </a:p>
          <a:p>
            <a:r>
              <a:rPr lang="en-US" sz="3200" dirty="0"/>
              <a:t>We have used a bidirectional LSTM RNN architecture for our raga identification problem which this is a very popular architecture used for sequence classification and sequence to sequence learning tasks. This neural network contains 3 LSTM layers followed by a simple RNN layer followed by dense layers. This model trains itself on MFCCs features to form an output in the form of a five-dimensional array representing the probability scores towards the five different classes we have chosen. The highest score representing the raga label for that song. We have used </a:t>
            </a:r>
            <a:r>
              <a:rPr lang="en-US" sz="3200" dirty="0" err="1"/>
              <a:t>softmax</a:t>
            </a:r>
            <a:r>
              <a:rPr lang="en-US" sz="3200" dirty="0"/>
              <a:t> activation function in the last layer to generate the probability scores and </a:t>
            </a:r>
            <a:r>
              <a:rPr lang="en-US" sz="3200" dirty="0" err="1"/>
              <a:t>sparse_categorical_crossentropy</a:t>
            </a:r>
            <a:r>
              <a:rPr lang="en-US" sz="3200" dirty="0"/>
              <a:t> as the loss function. The architectural block diagram of the model is shown in below </a:t>
            </a:r>
            <a:endParaRPr lang="en-US" dirty="0"/>
          </a:p>
        </p:txBody>
      </p:sp>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3"/>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dirty="0">
                <a:solidFill>
                  <a:srgbClr val="FFFFFF"/>
                </a:solidFill>
                <a:latin typeface="Arial" charset="0"/>
              </a:rPr>
              <a:t>Computer Engineering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33069349" y="383718"/>
            <a:ext cx="9983651" cy="4513862"/>
          </a:xfrm>
          <a:prstGeom prst="rect">
            <a:avLst/>
          </a:prstGeom>
          <a:noFill/>
          <a:ln w="9525">
            <a:noFill/>
            <a:miter lim="800000"/>
            <a:headEnd/>
            <a:tailEnd/>
          </a:ln>
        </p:spPr>
        <p:txBody>
          <a:bodyPr wrap="square" lIns="81101" tIns="40544" rIns="81101" bIns="40544">
            <a:spAutoFit/>
          </a:bodyPr>
          <a:lstStyle/>
          <a:p>
            <a:pPr eaLnBrk="0" hangingPunct="0">
              <a:defRPr/>
            </a:pPr>
            <a:r>
              <a:rPr lang="en-US" sz="3600" b="1" dirty="0">
                <a:solidFill>
                  <a:srgbClr val="FFFFFF"/>
                </a:solidFill>
                <a:latin typeface="Arial" charset="0"/>
              </a:rPr>
              <a:t>Kulkarni ,Chetan </a:t>
            </a:r>
          </a:p>
          <a:p>
            <a:pPr eaLnBrk="0" hangingPunct="0">
              <a:defRPr/>
            </a:pPr>
            <a:r>
              <a:rPr lang="en-US" sz="3600" b="1" dirty="0">
                <a:solidFill>
                  <a:srgbClr val="FFFFFF"/>
                </a:solidFill>
                <a:latin typeface="Arial" charset="0"/>
              </a:rPr>
              <a:t>(MS Software Engineering) </a:t>
            </a:r>
          </a:p>
          <a:p>
            <a:pPr eaLnBrk="0" hangingPunct="0">
              <a:defRPr/>
            </a:pPr>
            <a:r>
              <a:rPr lang="en-US" sz="3600" b="1" dirty="0">
                <a:solidFill>
                  <a:srgbClr val="FFFFFF"/>
                </a:solidFill>
                <a:latin typeface="Arial" charset="0"/>
              </a:rPr>
              <a:t>Yadav, Nupur</a:t>
            </a:r>
          </a:p>
          <a:p>
            <a:pPr eaLnBrk="0" hangingPunct="0">
              <a:defRPr/>
            </a:pPr>
            <a:r>
              <a:rPr lang="en-US" sz="3600" b="1" dirty="0">
                <a:solidFill>
                  <a:srgbClr val="FFFFFF"/>
                </a:solidFill>
                <a:latin typeface="Arial" charset="0"/>
              </a:rPr>
              <a:t>(MS Software Engineering)</a:t>
            </a:r>
          </a:p>
          <a:p>
            <a:pPr eaLnBrk="0" hangingPunct="0">
              <a:defRPr/>
            </a:pPr>
            <a:r>
              <a:rPr lang="en-US" sz="3600" b="1" dirty="0" err="1">
                <a:solidFill>
                  <a:srgbClr val="FFFFFF"/>
                </a:solidFill>
                <a:latin typeface="Arial" charset="0"/>
              </a:rPr>
              <a:t>Vadlamudi,Lokesh</a:t>
            </a:r>
            <a:endParaRPr lang="en-US" sz="3600" b="1" dirty="0">
              <a:solidFill>
                <a:srgbClr val="FFFFFF"/>
              </a:solidFill>
              <a:latin typeface="Arial" charset="0"/>
            </a:endParaRPr>
          </a:p>
          <a:p>
            <a:pPr eaLnBrk="0" hangingPunct="0">
              <a:defRPr/>
            </a:pPr>
            <a:r>
              <a:rPr lang="en-US" sz="3600" b="1" dirty="0">
                <a:solidFill>
                  <a:srgbClr val="FFFFFF"/>
                </a:solidFill>
                <a:latin typeface="Arial" charset="0"/>
              </a:rPr>
              <a:t>(MS Software Engineering)</a:t>
            </a:r>
          </a:p>
          <a:p>
            <a:pPr eaLnBrk="0" hangingPunct="0">
              <a:defRPr/>
            </a:pPr>
            <a:endParaRPr lang="en-US" sz="3600" b="1" dirty="0">
              <a:solidFill>
                <a:srgbClr val="FFFFFF"/>
              </a:solidFill>
              <a:latin typeface="Arial" charset="0"/>
            </a:endParaRPr>
          </a:p>
          <a:p>
            <a:pPr algn="ctr" eaLnBrk="0" hangingPunct="0">
              <a:defRPr/>
            </a:pPr>
            <a:endParaRPr lang="en-US" sz="3600" b="1" dirty="0">
              <a:solidFill>
                <a:srgbClr val="FFFFFF"/>
              </a:solidFill>
              <a:latin typeface="Arial" charset="0"/>
            </a:endParaRPr>
          </a:p>
        </p:txBody>
      </p:sp>
      <p:pic>
        <p:nvPicPr>
          <p:cNvPr id="3" name="Picture 2">
            <a:extLst>
              <a:ext uri="{FF2B5EF4-FFF2-40B4-BE49-F238E27FC236}">
                <a16:creationId xmlns:a16="http://schemas.microsoft.com/office/drawing/2014/main" id="{F008A9A6-F399-4E42-B139-BC2EA1D4D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040" y="2608906"/>
            <a:ext cx="1600351" cy="1965631"/>
          </a:xfrm>
          <a:prstGeom prst="rect">
            <a:avLst/>
          </a:prstGeom>
        </p:spPr>
      </p:pic>
      <p:pic>
        <p:nvPicPr>
          <p:cNvPr id="1025" name="Picture 1" descr="page20image38764544">
            <a:extLst>
              <a:ext uri="{FF2B5EF4-FFF2-40B4-BE49-F238E27FC236}">
                <a16:creationId xmlns:a16="http://schemas.microsoft.com/office/drawing/2014/main" id="{C997F54B-B780-B444-A0E4-50BEEADDA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0710" y="6686745"/>
            <a:ext cx="9455638" cy="3547515"/>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389">
            <a:extLst>
              <a:ext uri="{FF2B5EF4-FFF2-40B4-BE49-F238E27FC236}">
                <a16:creationId xmlns:a16="http://schemas.microsoft.com/office/drawing/2014/main" id="{2F390533-16A5-C440-9D8E-DC0640A77846}"/>
              </a:ext>
            </a:extLst>
          </p:cNvPr>
          <p:cNvSpPr txBox="1">
            <a:spLocks noChangeArrowheads="1"/>
          </p:cNvSpPr>
          <p:nvPr/>
        </p:nvSpPr>
        <p:spPr bwMode="auto">
          <a:xfrm>
            <a:off x="11504933" y="5823715"/>
            <a:ext cx="8873067" cy="1263903"/>
          </a:xfrm>
          <a:prstGeom prst="rect">
            <a:avLst/>
          </a:prstGeom>
          <a:noFill/>
          <a:ln w="9525">
            <a:noFill/>
            <a:miter lim="800000"/>
            <a:headEnd/>
            <a:tailEnd/>
          </a:ln>
        </p:spPr>
        <p:txBody>
          <a:bodyPr wrap="square" lIns="406384" tIns="406384" rIns="406384" bIns="406384">
            <a:spAutoFit/>
          </a:bodyPr>
          <a:lstStyle/>
          <a:p>
            <a:r>
              <a:rPr lang="en-US" dirty="0"/>
              <a:t>Sample data after MFCC extraction</a:t>
            </a:r>
            <a:endParaRPr lang="en-US" sz="3200" dirty="0"/>
          </a:p>
        </p:txBody>
      </p:sp>
      <p:pic>
        <p:nvPicPr>
          <p:cNvPr id="5" name="Picture 2" descr="page20image38769536">
            <a:extLst>
              <a:ext uri="{FF2B5EF4-FFF2-40B4-BE49-F238E27FC236}">
                <a16:creationId xmlns:a16="http://schemas.microsoft.com/office/drawing/2014/main" id="{E811D8EA-DA12-474C-AE5A-FCC3FF5412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09753" y="11133676"/>
            <a:ext cx="7729985" cy="4865749"/>
          </a:xfrm>
          <a:prstGeom prst="rect">
            <a:avLst/>
          </a:prstGeom>
          <a:noFill/>
          <a:extLst>
            <a:ext uri="{909E8E84-426E-40DD-AFC4-6F175D3DCCD1}">
              <a14:hiddenFill xmlns:a14="http://schemas.microsoft.com/office/drawing/2010/main">
                <a:solidFill>
                  <a:srgbClr val="FFFFFF"/>
                </a:solidFill>
              </a14:hiddenFill>
            </a:ext>
          </a:extLst>
        </p:spPr>
      </p:pic>
      <p:sp>
        <p:nvSpPr>
          <p:cNvPr id="45" name="Text Box 389">
            <a:extLst>
              <a:ext uri="{FF2B5EF4-FFF2-40B4-BE49-F238E27FC236}">
                <a16:creationId xmlns:a16="http://schemas.microsoft.com/office/drawing/2014/main" id="{8DD081CE-85EF-444E-AB33-EFFDF7949A69}"/>
              </a:ext>
            </a:extLst>
          </p:cNvPr>
          <p:cNvSpPr txBox="1">
            <a:spLocks noChangeArrowheads="1"/>
          </p:cNvSpPr>
          <p:nvPr/>
        </p:nvSpPr>
        <p:spPr bwMode="auto">
          <a:xfrm>
            <a:off x="11452095" y="10237313"/>
            <a:ext cx="9694253" cy="1263903"/>
          </a:xfrm>
          <a:prstGeom prst="rect">
            <a:avLst/>
          </a:prstGeom>
          <a:noFill/>
          <a:ln w="9525">
            <a:noFill/>
            <a:miter lim="800000"/>
            <a:headEnd/>
            <a:tailEnd/>
          </a:ln>
        </p:spPr>
        <p:txBody>
          <a:bodyPr wrap="square" lIns="406384" tIns="406384" rIns="406384" bIns="406384">
            <a:spAutoFit/>
          </a:bodyPr>
          <a:lstStyle/>
          <a:p>
            <a:r>
              <a:rPr lang="en-US" dirty="0"/>
              <a:t>Following</a:t>
            </a:r>
            <a:r>
              <a:rPr lang="en-US" i="1" dirty="0"/>
              <a:t> </a:t>
            </a:r>
            <a:r>
              <a:rPr lang="en-US" dirty="0"/>
              <a:t>MFCC representation of Raga </a:t>
            </a:r>
            <a:r>
              <a:rPr lang="en-US" dirty="0" err="1"/>
              <a:t>Ahir</a:t>
            </a:r>
            <a:r>
              <a:rPr lang="en-US" dirty="0"/>
              <a:t> Bhairav audio clip </a:t>
            </a:r>
          </a:p>
        </p:txBody>
      </p:sp>
      <p:pic>
        <p:nvPicPr>
          <p:cNvPr id="1027" name="Picture 3" descr="page10image38759808">
            <a:extLst>
              <a:ext uri="{FF2B5EF4-FFF2-40B4-BE49-F238E27FC236}">
                <a16:creationId xmlns:a16="http://schemas.microsoft.com/office/drawing/2014/main" id="{9EA1E60F-07B3-5443-BE23-527A65A163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624" y="13502897"/>
            <a:ext cx="8873067" cy="16548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FC922F7-4F95-5845-BDDE-5BF0A8AE7E9F}"/>
              </a:ext>
            </a:extLst>
          </p:cNvPr>
          <p:cNvPicPr>
            <a:picLocks noChangeAspect="1"/>
          </p:cNvPicPr>
          <p:nvPr/>
        </p:nvPicPr>
        <p:blipFill>
          <a:blip r:embed="rId7"/>
          <a:stretch>
            <a:fillRect/>
          </a:stretch>
        </p:blipFill>
        <p:spPr>
          <a:xfrm>
            <a:off x="14537078" y="23809713"/>
            <a:ext cx="3832202" cy="8162992"/>
          </a:xfrm>
          <a:prstGeom prst="rect">
            <a:avLst/>
          </a:prstGeom>
          <a:noFill/>
          <a:ln>
            <a:solidFill>
              <a:schemeClr val="tx1"/>
            </a:solidFill>
          </a:ln>
        </p:spPr>
      </p:pic>
      <p:pic>
        <p:nvPicPr>
          <p:cNvPr id="1029" name="Picture 5" descr="page25image38792576">
            <a:extLst>
              <a:ext uri="{FF2B5EF4-FFF2-40B4-BE49-F238E27FC236}">
                <a16:creationId xmlns:a16="http://schemas.microsoft.com/office/drawing/2014/main" id="{00D2E5F1-EFE3-484C-BCD4-912B0E6351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95653" y="23179146"/>
            <a:ext cx="9339127" cy="4533558"/>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405">
            <a:extLst>
              <a:ext uri="{FF2B5EF4-FFF2-40B4-BE49-F238E27FC236}">
                <a16:creationId xmlns:a16="http://schemas.microsoft.com/office/drawing/2014/main" id="{7B8F3F1F-5471-0845-A91A-4F23E0B35037}"/>
              </a:ext>
            </a:extLst>
          </p:cNvPr>
          <p:cNvSpPr txBox="1">
            <a:spLocks noChangeArrowheads="1"/>
          </p:cNvSpPr>
          <p:nvPr/>
        </p:nvSpPr>
        <p:spPr bwMode="auto">
          <a:xfrm>
            <a:off x="22275800" y="15899359"/>
            <a:ext cx="99822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Model Deployment</a:t>
            </a:r>
          </a:p>
        </p:txBody>
      </p:sp>
      <p:sp>
        <p:nvSpPr>
          <p:cNvPr id="8" name="Rectangle 7">
            <a:extLst>
              <a:ext uri="{FF2B5EF4-FFF2-40B4-BE49-F238E27FC236}">
                <a16:creationId xmlns:a16="http://schemas.microsoft.com/office/drawing/2014/main" id="{E81668CB-AECE-6744-8030-5CF0A070DF27}"/>
              </a:ext>
            </a:extLst>
          </p:cNvPr>
          <p:cNvSpPr/>
          <p:nvPr/>
        </p:nvSpPr>
        <p:spPr>
          <a:xfrm>
            <a:off x="22436313" y="16576853"/>
            <a:ext cx="9712830" cy="6740307"/>
          </a:xfrm>
          <a:prstGeom prst="rect">
            <a:avLst/>
          </a:prstGeom>
        </p:spPr>
        <p:txBody>
          <a:bodyPr wrap="square">
            <a:spAutoFit/>
          </a:bodyPr>
          <a:lstStyle/>
          <a:p>
            <a:r>
              <a:rPr lang="en-US" dirty="0"/>
              <a:t>Model deployment is one of the crucial stages in machine learning application. In order to serve thousands of users, we need our model to be highly scalable and optimized. </a:t>
            </a:r>
            <a:endParaRPr lang="en-US" sz="3200" dirty="0"/>
          </a:p>
          <a:p>
            <a:r>
              <a:rPr lang="en-US" dirty="0"/>
              <a:t>In order to handle hundreds of requests at the same time, we needed to have a good cloud infrastructure. So, we have used Google Cloud Platform services for hosting the model and web application. We have used Docker to create two separate images one for our Django app and another for our model which is being served using TensorFlow serving in TFX. Both the images are then deployed on a Kubernetes engine of GCP. One of the deployments contains three replica pods each serving the machine learning model. The other deployment hosts the Django web application with replicas for uninterrupted service. Following figure shows the model and web deployment architecture. It shows the user accessing web application service which in turn uses model service to fetch predictions. </a:t>
            </a:r>
            <a:endParaRPr lang="en-US" sz="3200" dirty="0"/>
          </a:p>
        </p:txBody>
      </p:sp>
      <p:sp>
        <p:nvSpPr>
          <p:cNvPr id="9" name="Rectangle 8">
            <a:extLst>
              <a:ext uri="{FF2B5EF4-FFF2-40B4-BE49-F238E27FC236}">
                <a16:creationId xmlns:a16="http://schemas.microsoft.com/office/drawing/2014/main" id="{14AFE15C-E14A-6D4D-A719-8C8CF6B6EEAE}"/>
              </a:ext>
            </a:extLst>
          </p:cNvPr>
          <p:cNvSpPr/>
          <p:nvPr/>
        </p:nvSpPr>
        <p:spPr>
          <a:xfrm>
            <a:off x="22627824" y="27862516"/>
            <a:ext cx="9443048" cy="3539430"/>
          </a:xfrm>
          <a:prstGeom prst="rect">
            <a:avLst/>
          </a:prstGeom>
        </p:spPr>
        <p:txBody>
          <a:bodyPr wrap="square">
            <a:spAutoFit/>
          </a:bodyPr>
          <a:lstStyle/>
          <a:p>
            <a:r>
              <a:rPr lang="en-US" sz="3200" b="1" dirty="0">
                <a:latin typeface="TimesNewRomanPSMT"/>
              </a:rPr>
              <a:t>TensorFlow Extended (TFX) </a:t>
            </a:r>
            <a:r>
              <a:rPr lang="en-US" sz="3200" dirty="0">
                <a:latin typeface="TimesNewRomanPSMT"/>
              </a:rPr>
              <a:t>is an end-to-end platform for deploying production ML pipelines. In this project we have used the pusher component of TensorFlow extended platform known as TensorFlow serving to serve our ML model. By default, TensorFlow serving provides the rest endpoint for users to get their predictions. </a:t>
            </a:r>
            <a:endParaRPr lang="en-US" dirty="0"/>
          </a:p>
        </p:txBody>
      </p:sp>
      <p:sp>
        <p:nvSpPr>
          <p:cNvPr id="10" name="Rectangle 9">
            <a:extLst>
              <a:ext uri="{FF2B5EF4-FFF2-40B4-BE49-F238E27FC236}">
                <a16:creationId xmlns:a16="http://schemas.microsoft.com/office/drawing/2014/main" id="{63BF0F57-F7BC-9542-A865-081C2EE7CF54}"/>
              </a:ext>
            </a:extLst>
          </p:cNvPr>
          <p:cNvSpPr/>
          <p:nvPr/>
        </p:nvSpPr>
        <p:spPr>
          <a:xfrm>
            <a:off x="33360297" y="5980092"/>
            <a:ext cx="9464104" cy="5016758"/>
          </a:xfrm>
          <a:prstGeom prst="rect">
            <a:avLst/>
          </a:prstGeom>
        </p:spPr>
        <p:txBody>
          <a:bodyPr wrap="square">
            <a:spAutoFit/>
          </a:bodyPr>
          <a:lstStyle/>
          <a:p>
            <a:r>
              <a:rPr lang="en-US" sz="3200" b="1" dirty="0">
                <a:latin typeface="Times" pitchFamily="2" charset="0"/>
              </a:rPr>
              <a:t>Docker</a:t>
            </a:r>
            <a:r>
              <a:rPr lang="en-US" sz="3200" dirty="0">
                <a:latin typeface="Times" pitchFamily="2" charset="0"/>
              </a:rPr>
              <a:t> is a set of platform as a service products that use OS-level virtualization to deliver software in packages called containers. Docker enables developers to easily pack, ship, and run any application as a lightweight, portable, self-sufficient container, which can run virtually anywhere. Docker containers are easy to deploy in a cloud. The two main docker containers in this project are </a:t>
            </a:r>
            <a:endParaRPr lang="en-US" dirty="0"/>
          </a:p>
          <a:p>
            <a:r>
              <a:rPr lang="en-US" sz="3200" dirty="0">
                <a:latin typeface="Times" pitchFamily="2" charset="0"/>
              </a:rPr>
              <a:t>1 ) Django web application Container 2 ) Raga Prediction Model Container. </a:t>
            </a:r>
            <a:endParaRPr lang="en-US" dirty="0"/>
          </a:p>
        </p:txBody>
      </p:sp>
      <p:sp>
        <p:nvSpPr>
          <p:cNvPr id="11" name="Rectangle 10">
            <a:extLst>
              <a:ext uri="{FF2B5EF4-FFF2-40B4-BE49-F238E27FC236}">
                <a16:creationId xmlns:a16="http://schemas.microsoft.com/office/drawing/2014/main" id="{261EEF00-FE73-1749-B6F0-4F07240DFBCC}"/>
              </a:ext>
            </a:extLst>
          </p:cNvPr>
          <p:cNvSpPr/>
          <p:nvPr/>
        </p:nvSpPr>
        <p:spPr>
          <a:xfrm>
            <a:off x="33338996" y="11133676"/>
            <a:ext cx="9332354" cy="3933384"/>
          </a:xfrm>
          <a:prstGeom prst="rect">
            <a:avLst/>
          </a:prstGeom>
        </p:spPr>
        <p:txBody>
          <a:bodyPr wrap="square">
            <a:spAutoFit/>
          </a:bodyPr>
          <a:lstStyle/>
          <a:p>
            <a:r>
              <a:rPr lang="en-US" sz="3200" b="1" dirty="0">
                <a:latin typeface="Times,Bold"/>
              </a:rPr>
              <a:t>Kubernetes</a:t>
            </a:r>
            <a:r>
              <a:rPr lang="en-US" sz="3200" dirty="0">
                <a:latin typeface="Times,Bold"/>
              </a:rPr>
              <a:t> </a:t>
            </a:r>
            <a:r>
              <a:rPr lang="en-US" sz="3200" dirty="0">
                <a:latin typeface="Times" pitchFamily="2" charset="0"/>
              </a:rPr>
              <a:t>is an open-source container orchestration platform that enables the operation of an elastic web server framework for cloud applications. </a:t>
            </a:r>
            <a:r>
              <a:rPr lang="en-US" sz="3200" dirty="0">
                <a:latin typeface="TimesNewRomanPSMT"/>
              </a:rPr>
              <a:t>It </a:t>
            </a:r>
            <a:r>
              <a:rPr lang="en-US" sz="3200" dirty="0">
                <a:latin typeface="Times" pitchFamily="2" charset="0"/>
              </a:rPr>
              <a:t>offers </a:t>
            </a:r>
            <a:r>
              <a:rPr lang="en-US" sz="3200" dirty="0">
                <a:latin typeface="Times,Bold"/>
              </a:rPr>
              <a:t>portability</a:t>
            </a:r>
            <a:r>
              <a:rPr lang="en-US" sz="3200" dirty="0">
                <a:latin typeface="Times" pitchFamily="2" charset="0"/>
              </a:rPr>
              <a:t>, and faster, simpler deployment times. </a:t>
            </a:r>
            <a:r>
              <a:rPr lang="en-US" sz="3200" dirty="0">
                <a:latin typeface="TimesNewRomanPSMT"/>
              </a:rPr>
              <a:t>We have deployed both </a:t>
            </a:r>
            <a:r>
              <a:rPr lang="en-US" sz="3200" dirty="0">
                <a:latin typeface="Times" pitchFamily="2" charset="0"/>
              </a:rPr>
              <a:t>Django web application Container </a:t>
            </a:r>
            <a:r>
              <a:rPr lang="en-US" dirty="0"/>
              <a:t>and Raga Prediction Model Container on the Kubernetes cluster of GCP </a:t>
            </a:r>
            <a:endParaRPr lang="en-US" sz="3200" dirty="0"/>
          </a:p>
          <a:p>
            <a:r>
              <a:rPr lang="en-US" sz="3200" dirty="0">
                <a:latin typeface="Times" pitchFamily="2" charset="0"/>
              </a:rPr>
              <a:t> </a:t>
            </a:r>
            <a:endParaRPr lang="en-US" dirty="0"/>
          </a:p>
        </p:txBody>
      </p:sp>
      <p:sp>
        <p:nvSpPr>
          <p:cNvPr id="12" name="TextBox 11">
            <a:extLst>
              <a:ext uri="{FF2B5EF4-FFF2-40B4-BE49-F238E27FC236}">
                <a16:creationId xmlns:a16="http://schemas.microsoft.com/office/drawing/2014/main" id="{02DBDDB8-D614-EF41-9A6B-DAD7C90D5F98}"/>
              </a:ext>
            </a:extLst>
          </p:cNvPr>
          <p:cNvSpPr txBox="1"/>
          <p:nvPr/>
        </p:nvSpPr>
        <p:spPr>
          <a:xfrm>
            <a:off x="33218612" y="28916128"/>
            <a:ext cx="9844339" cy="1865126"/>
          </a:xfrm>
          <a:prstGeom prst="rect">
            <a:avLst/>
          </a:prstGeom>
          <a:noFill/>
        </p:spPr>
        <p:txBody>
          <a:bodyPr wrap="square" rtlCol="0">
            <a:spAutoFit/>
          </a:bodyPr>
          <a:lstStyle/>
          <a:p>
            <a:r>
              <a:rPr lang="en-US" dirty="0"/>
              <a:t>Authors are deeply indebted to Prof. Vishnu </a:t>
            </a:r>
            <a:r>
              <a:rPr lang="en-US" dirty="0" err="1"/>
              <a:t>Pendyala</a:t>
            </a:r>
            <a:r>
              <a:rPr lang="en-US" dirty="0"/>
              <a:t> for providing us with  opportunity to take up this project. Also thank him for his invaluable guidance and encouragement throughout the project in difficult times of pandemic</a:t>
            </a: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2376</TotalTime>
  <Words>1499</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Arial Narrow</vt:lpstr>
      <vt:lpstr>Times</vt:lpstr>
      <vt:lpstr>Times,Bold</vt:lpstr>
      <vt:lpstr>TimesNewRomanPSMT</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Chetan Shridhar Kulkarni</cp:lastModifiedBy>
  <cp:revision>249</cp:revision>
  <cp:lastPrinted>2021-05-07T20:48:33Z</cp:lastPrinted>
  <dcterms:created xsi:type="dcterms:W3CDTF">2005-05-18T01:24:28Z</dcterms:created>
  <dcterms:modified xsi:type="dcterms:W3CDTF">2021-05-07T20:50:07Z</dcterms:modified>
  <cp:category>Powerpoint poster templates</cp:category>
</cp:coreProperties>
</file>