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0" r:id="rId3"/>
    <p:sldId id="267" r:id="rId4"/>
    <p:sldId id="268" r:id="rId5"/>
    <p:sldId id="269" r:id="rId6"/>
    <p:sldId id="257" r:id="rId7"/>
    <p:sldId id="262" r:id="rId8"/>
    <p:sldId id="263" r:id="rId9"/>
    <p:sldId id="265" r:id="rId10"/>
    <p:sldId id="264"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180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373AEB91-08E4-4E40-A9CB-86F6C3F5A4C6}"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53F47-ADF2-B74F-80FE-997DC1728124}" type="slidenum">
              <a:rPr lang="en-US" smtClean="0"/>
              <a:t>‹#›</a:t>
            </a:fld>
            <a:endParaRPr lang="en-US"/>
          </a:p>
        </p:txBody>
      </p:sp>
    </p:spTree>
    <p:extLst>
      <p:ext uri="{BB962C8B-B14F-4D97-AF65-F5344CB8AC3E}">
        <p14:creationId xmlns:p14="http://schemas.microsoft.com/office/powerpoint/2010/main" val="61303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373AEB91-08E4-4E40-A9CB-86F6C3F5A4C6}"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53F47-ADF2-B74F-80FE-997DC1728124}" type="slidenum">
              <a:rPr lang="en-US" smtClean="0"/>
              <a:t>‹#›</a:t>
            </a:fld>
            <a:endParaRPr lang="en-US"/>
          </a:p>
        </p:txBody>
      </p:sp>
    </p:spTree>
    <p:extLst>
      <p:ext uri="{BB962C8B-B14F-4D97-AF65-F5344CB8AC3E}">
        <p14:creationId xmlns:p14="http://schemas.microsoft.com/office/powerpoint/2010/main" val="505867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373AEB91-08E4-4E40-A9CB-86F6C3F5A4C6}"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53F47-ADF2-B74F-80FE-997DC1728124}" type="slidenum">
              <a:rPr lang="en-US" smtClean="0"/>
              <a:t>‹#›</a:t>
            </a:fld>
            <a:endParaRPr lang="en-US"/>
          </a:p>
        </p:txBody>
      </p:sp>
    </p:spTree>
    <p:extLst>
      <p:ext uri="{BB962C8B-B14F-4D97-AF65-F5344CB8AC3E}">
        <p14:creationId xmlns:p14="http://schemas.microsoft.com/office/powerpoint/2010/main" val="20776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373AEB91-08E4-4E40-A9CB-86F6C3F5A4C6}"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53F47-ADF2-B74F-80FE-997DC1728124}" type="slidenum">
              <a:rPr lang="en-US" smtClean="0"/>
              <a:t>‹#›</a:t>
            </a:fld>
            <a:endParaRPr lang="en-US"/>
          </a:p>
        </p:txBody>
      </p:sp>
    </p:spTree>
    <p:extLst>
      <p:ext uri="{BB962C8B-B14F-4D97-AF65-F5344CB8AC3E}">
        <p14:creationId xmlns:p14="http://schemas.microsoft.com/office/powerpoint/2010/main" val="950739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373AEB91-08E4-4E40-A9CB-86F6C3F5A4C6}"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53F47-ADF2-B74F-80FE-997DC1728124}" type="slidenum">
              <a:rPr lang="en-US" smtClean="0"/>
              <a:t>‹#›</a:t>
            </a:fld>
            <a:endParaRPr lang="en-US"/>
          </a:p>
        </p:txBody>
      </p:sp>
    </p:spTree>
    <p:extLst>
      <p:ext uri="{BB962C8B-B14F-4D97-AF65-F5344CB8AC3E}">
        <p14:creationId xmlns:p14="http://schemas.microsoft.com/office/powerpoint/2010/main" val="161239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373AEB91-08E4-4E40-A9CB-86F6C3F5A4C6}"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53F47-ADF2-B74F-80FE-997DC1728124}" type="slidenum">
              <a:rPr lang="en-US" smtClean="0"/>
              <a:t>‹#›</a:t>
            </a:fld>
            <a:endParaRPr lang="en-US"/>
          </a:p>
        </p:txBody>
      </p:sp>
    </p:spTree>
    <p:extLst>
      <p:ext uri="{BB962C8B-B14F-4D97-AF65-F5344CB8AC3E}">
        <p14:creationId xmlns:p14="http://schemas.microsoft.com/office/powerpoint/2010/main" val="134395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373AEB91-08E4-4E40-A9CB-86F6C3F5A4C6}" type="datetimeFigureOut">
              <a:rPr lang="en-US" smtClean="0"/>
              <a:t>1/12/19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53F47-ADF2-B74F-80FE-997DC1728124}" type="slidenum">
              <a:rPr lang="en-US" smtClean="0"/>
              <a:t>‹#›</a:t>
            </a:fld>
            <a:endParaRPr lang="en-US"/>
          </a:p>
        </p:txBody>
      </p:sp>
    </p:spTree>
    <p:extLst>
      <p:ext uri="{BB962C8B-B14F-4D97-AF65-F5344CB8AC3E}">
        <p14:creationId xmlns:p14="http://schemas.microsoft.com/office/powerpoint/2010/main" val="1714502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373AEB91-08E4-4E40-A9CB-86F6C3F5A4C6}" type="datetimeFigureOut">
              <a:rPr lang="en-US" smtClean="0"/>
              <a:t>1/12/19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53F47-ADF2-B74F-80FE-997DC1728124}" type="slidenum">
              <a:rPr lang="en-US" smtClean="0"/>
              <a:t>‹#›</a:t>
            </a:fld>
            <a:endParaRPr lang="en-US"/>
          </a:p>
        </p:txBody>
      </p:sp>
    </p:spTree>
    <p:extLst>
      <p:ext uri="{BB962C8B-B14F-4D97-AF65-F5344CB8AC3E}">
        <p14:creationId xmlns:p14="http://schemas.microsoft.com/office/powerpoint/2010/main" val="293569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AEB91-08E4-4E40-A9CB-86F6C3F5A4C6}" type="datetimeFigureOut">
              <a:rPr lang="en-US" smtClean="0"/>
              <a:t>1/12/19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53F47-ADF2-B74F-80FE-997DC1728124}" type="slidenum">
              <a:rPr lang="en-US" smtClean="0"/>
              <a:t>‹#›</a:t>
            </a:fld>
            <a:endParaRPr lang="en-US"/>
          </a:p>
        </p:txBody>
      </p:sp>
    </p:spTree>
    <p:extLst>
      <p:ext uri="{BB962C8B-B14F-4D97-AF65-F5344CB8AC3E}">
        <p14:creationId xmlns:p14="http://schemas.microsoft.com/office/powerpoint/2010/main" val="91726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373AEB91-08E4-4E40-A9CB-86F6C3F5A4C6}"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53F47-ADF2-B74F-80FE-997DC1728124}" type="slidenum">
              <a:rPr lang="en-US" smtClean="0"/>
              <a:t>‹#›</a:t>
            </a:fld>
            <a:endParaRPr lang="en-US"/>
          </a:p>
        </p:txBody>
      </p:sp>
    </p:spTree>
    <p:extLst>
      <p:ext uri="{BB962C8B-B14F-4D97-AF65-F5344CB8AC3E}">
        <p14:creationId xmlns:p14="http://schemas.microsoft.com/office/powerpoint/2010/main" val="288008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373AEB91-08E4-4E40-A9CB-86F6C3F5A4C6}"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53F47-ADF2-B74F-80FE-997DC1728124}" type="slidenum">
              <a:rPr lang="en-US" smtClean="0"/>
              <a:t>‹#›</a:t>
            </a:fld>
            <a:endParaRPr lang="en-US"/>
          </a:p>
        </p:txBody>
      </p:sp>
    </p:spTree>
    <p:extLst>
      <p:ext uri="{BB962C8B-B14F-4D97-AF65-F5344CB8AC3E}">
        <p14:creationId xmlns:p14="http://schemas.microsoft.com/office/powerpoint/2010/main" val="14475238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AEB91-08E4-4E40-A9CB-86F6C3F5A4C6}" type="datetimeFigureOut">
              <a:rPr lang="en-US" smtClean="0"/>
              <a:t>1/12/19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53F47-ADF2-B74F-80FE-997DC1728124}" type="slidenum">
              <a:rPr lang="en-US" smtClean="0"/>
              <a:t>‹#›</a:t>
            </a:fld>
            <a:endParaRPr lang="en-US"/>
          </a:p>
        </p:txBody>
      </p:sp>
    </p:spTree>
    <p:extLst>
      <p:ext uri="{BB962C8B-B14F-4D97-AF65-F5344CB8AC3E}">
        <p14:creationId xmlns:p14="http://schemas.microsoft.com/office/powerpoint/2010/main" val="1365082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cheungbx"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99135" y="881142"/>
            <a:ext cx="4898398" cy="20603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2055995" y="1311946"/>
            <a:ext cx="2531126" cy="1520593"/>
          </a:xfrm>
          <a:prstGeom prst="rect">
            <a:avLst/>
          </a:prstGeom>
          <a:solidFill>
            <a:schemeClr val="accent3">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1706108" y="1536744"/>
            <a:ext cx="2578786" cy="12957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418838" y="2482675"/>
            <a:ext cx="1166285" cy="349865"/>
          </a:xfrm>
          <a:prstGeom prst="rect">
            <a:avLst/>
          </a:prstGeom>
          <a:solidFill>
            <a:srgbClr val="984807"/>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rot="1132551">
            <a:off x="1844557" y="2028311"/>
            <a:ext cx="1793890" cy="425967"/>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flipH="1">
            <a:off x="2775566" y="1186879"/>
            <a:ext cx="96827" cy="445996"/>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flipH="1">
            <a:off x="3467602" y="1403764"/>
            <a:ext cx="238999" cy="188062"/>
          </a:xfrm>
          <a:prstGeom prst="rect">
            <a:avLst/>
          </a:prstGeom>
          <a:solidFill>
            <a:schemeClr val="accent6">
              <a:lumMod val="75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341773" y="1311947"/>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rot="985149">
            <a:off x="2379015" y="1882452"/>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159665" y="1911300"/>
            <a:ext cx="90711" cy="10366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Curved Connector 14"/>
          <p:cNvCxnSpPr>
            <a:endCxn id="8" idx="0"/>
          </p:cNvCxnSpPr>
          <p:nvPr/>
        </p:nvCxnSpPr>
        <p:spPr>
          <a:xfrm rot="10800000" flipV="1">
            <a:off x="2823979" y="792787"/>
            <a:ext cx="4009096" cy="394091"/>
          </a:xfrm>
          <a:prstGeom prst="curvedConnector2">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99929" y="3919872"/>
            <a:ext cx="7386473" cy="3323987"/>
          </a:xfrm>
          <a:prstGeom prst="rect">
            <a:avLst/>
          </a:prstGeom>
          <a:noFill/>
        </p:spPr>
        <p:txBody>
          <a:bodyPr wrap="square" rtlCol="0">
            <a:spAutoFit/>
          </a:bodyPr>
          <a:lstStyle/>
          <a:p>
            <a:r>
              <a:rPr lang="en-US" sz="3600" b="1" baseline="30000" dirty="0"/>
              <a:t>This </a:t>
            </a:r>
            <a:r>
              <a:rPr lang="en-US" sz="3600" b="1" baseline="30000" dirty="0" smtClean="0"/>
              <a:t>is v4.0 of the homemade</a:t>
            </a:r>
            <a:r>
              <a:rPr lang="en-US" sz="3600" b="1" baseline="30000" dirty="0"/>
              <a:t>, non-powered automatic water level controller controls the high and low water(or nutrient) level of the hydroponic system. </a:t>
            </a:r>
          </a:p>
          <a:p>
            <a:endParaRPr lang="en-US" sz="3600" b="1" baseline="30000" dirty="0"/>
          </a:p>
          <a:p>
            <a:r>
              <a:rPr lang="en-US" altLang="zh-CHT" sz="3600" b="1" baseline="30000" dirty="0"/>
              <a:t>By Billy Cheung 2019-Nov-23</a:t>
            </a:r>
          </a:p>
          <a:p>
            <a:r>
              <a:rPr lang="en-US" sz="3600" b="1" baseline="30000" dirty="0" err="1"/>
              <a:t>Youtube</a:t>
            </a:r>
            <a:r>
              <a:rPr lang="en-US" sz="3600" b="1" baseline="30000" dirty="0"/>
              <a:t>: </a:t>
            </a:r>
            <a:r>
              <a:rPr lang="en-US" sz="3600" b="1" baseline="30000" dirty="0" err="1"/>
              <a:t>BillyDiyDreamShop</a:t>
            </a:r>
            <a:endParaRPr lang="en-US" sz="3600" b="1" baseline="30000" dirty="0"/>
          </a:p>
          <a:p>
            <a:r>
              <a:rPr lang="en-US" sz="3600" b="1" baseline="30000" dirty="0"/>
              <a:t>Blog: https://</a:t>
            </a:r>
            <a:r>
              <a:rPr lang="en-US" sz="3600" b="1" baseline="30000" dirty="0" err="1"/>
              <a:t>billydiy.blogspot.hk</a:t>
            </a:r>
            <a:endParaRPr lang="en-US" sz="3600" b="1" baseline="30000" dirty="0"/>
          </a:p>
          <a:p>
            <a:r>
              <a:rPr lang="en-US" sz="3600" b="1" baseline="30000" dirty="0">
                <a:hlinkClick r:id="rId2"/>
              </a:rPr>
              <a:t>https://github.com/cheungbx</a:t>
            </a:r>
            <a:endParaRPr lang="en-US" sz="3600" b="1" baseline="30000" dirty="0"/>
          </a:p>
          <a:p>
            <a:endParaRPr lang="en-US" dirty="0"/>
          </a:p>
        </p:txBody>
      </p:sp>
      <p:cxnSp>
        <p:nvCxnSpPr>
          <p:cNvPr id="19" name="Straight Connector 18"/>
          <p:cNvCxnSpPr/>
          <p:nvPr/>
        </p:nvCxnSpPr>
        <p:spPr>
          <a:xfrm>
            <a:off x="575595" y="2792810"/>
            <a:ext cx="489839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587121" y="2258843"/>
            <a:ext cx="692320" cy="5736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Cloud 20"/>
          <p:cNvSpPr/>
          <p:nvPr/>
        </p:nvSpPr>
        <p:spPr>
          <a:xfrm>
            <a:off x="435683" y="175323"/>
            <a:ext cx="957175" cy="530087"/>
          </a:xfrm>
          <a:prstGeom prst="cloud">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923873" y="705410"/>
            <a:ext cx="45719" cy="695738"/>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Curved Connector 22"/>
          <p:cNvCxnSpPr/>
          <p:nvPr/>
        </p:nvCxnSpPr>
        <p:spPr>
          <a:xfrm rot="5400000">
            <a:off x="302536" y="1791336"/>
            <a:ext cx="1081576" cy="221641"/>
          </a:xfrm>
          <a:prstGeom prst="curvedConnector3">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Curved Connector 23"/>
          <p:cNvCxnSpPr/>
          <p:nvPr/>
        </p:nvCxnSpPr>
        <p:spPr>
          <a:xfrm rot="16200000" flipH="1">
            <a:off x="559911" y="1755600"/>
            <a:ext cx="1281042" cy="492577"/>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5" name="Curved Connector 24"/>
          <p:cNvCxnSpPr/>
          <p:nvPr/>
        </p:nvCxnSpPr>
        <p:spPr>
          <a:xfrm rot="16200000" flipV="1">
            <a:off x="337428" y="1978084"/>
            <a:ext cx="1431442" cy="198010"/>
          </a:xfrm>
          <a:prstGeom prst="curvedConnector3">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6" name="Curved Connector 25"/>
          <p:cNvCxnSpPr/>
          <p:nvPr/>
        </p:nvCxnSpPr>
        <p:spPr>
          <a:xfrm rot="5400000">
            <a:off x="547771" y="1546099"/>
            <a:ext cx="591104" cy="221642"/>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7" name="Curved Connector 26"/>
          <p:cNvCxnSpPr/>
          <p:nvPr/>
        </p:nvCxnSpPr>
        <p:spPr>
          <a:xfrm rot="16200000" flipH="1">
            <a:off x="851467" y="1464045"/>
            <a:ext cx="591102" cy="385748"/>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6833075" y="0"/>
            <a:ext cx="2306653" cy="29414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042900" y="860479"/>
            <a:ext cx="2096827" cy="1569660"/>
          </a:xfrm>
          <a:prstGeom prst="rect">
            <a:avLst/>
          </a:prstGeom>
          <a:noFill/>
        </p:spPr>
        <p:txBody>
          <a:bodyPr wrap="square" rtlCol="0">
            <a:spAutoFit/>
          </a:bodyPr>
          <a:lstStyle/>
          <a:p>
            <a:r>
              <a:rPr lang="en-US" sz="3200" dirty="0" smtClean="0"/>
              <a:t>Big Nutrient Tank</a:t>
            </a:r>
            <a:endParaRPr lang="en-US" sz="3200" dirty="0"/>
          </a:p>
        </p:txBody>
      </p:sp>
      <p:sp>
        <p:nvSpPr>
          <p:cNvPr id="30" name="TextBox 29"/>
          <p:cNvSpPr txBox="1"/>
          <p:nvPr/>
        </p:nvSpPr>
        <p:spPr>
          <a:xfrm>
            <a:off x="2032323" y="48158"/>
            <a:ext cx="3415568" cy="461665"/>
          </a:xfrm>
          <a:prstGeom prst="rect">
            <a:avLst/>
          </a:prstGeom>
          <a:noFill/>
        </p:spPr>
        <p:txBody>
          <a:bodyPr wrap="none" rtlCol="0">
            <a:spAutoFit/>
          </a:bodyPr>
          <a:lstStyle/>
          <a:p>
            <a:r>
              <a:rPr lang="en-US" sz="2400" dirty="0" smtClean="0"/>
              <a:t>Homemade Auto pot v4.0</a:t>
            </a:r>
            <a:endParaRPr lang="en-US" sz="2400" dirty="0"/>
          </a:p>
        </p:txBody>
      </p:sp>
    </p:spTree>
    <p:extLst>
      <p:ext uri="{BB962C8B-B14F-4D97-AF65-F5344CB8AC3E}">
        <p14:creationId xmlns:p14="http://schemas.microsoft.com/office/powerpoint/2010/main" val="76776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36031" y="3121062"/>
            <a:ext cx="8199045" cy="3539431"/>
          </a:xfrm>
          <a:prstGeom prst="rect">
            <a:avLst/>
          </a:prstGeom>
          <a:noFill/>
        </p:spPr>
        <p:txBody>
          <a:bodyPr wrap="square" rtlCol="0">
            <a:spAutoFit/>
          </a:bodyPr>
          <a:lstStyle/>
          <a:p>
            <a:r>
              <a:rPr lang="en-US" sz="2800" b="1" dirty="0" smtClean="0"/>
              <a:t>11. </a:t>
            </a:r>
            <a:r>
              <a:rPr lang="en-US" sz="2800" b="1" dirty="0"/>
              <a:t>When the level drops below the low level mark which is set by the notches at the base of the Unit, the vacuum is broken and the solution  inside the unit is released lowering the float valve. </a:t>
            </a:r>
            <a:endParaRPr lang="en-US" sz="2800" b="1" dirty="0" smtClean="0"/>
          </a:p>
          <a:p>
            <a:endParaRPr lang="en-US" sz="2800" b="1" dirty="0" smtClean="0"/>
          </a:p>
          <a:p>
            <a:r>
              <a:rPr lang="en-US" sz="2800" b="1" dirty="0" smtClean="0"/>
              <a:t>12. The </a:t>
            </a:r>
            <a:r>
              <a:rPr lang="en-US" sz="2800" b="1" dirty="0"/>
              <a:t>water inlet will be unblocked allowing the growth bed to be refilled with the nutrient solution  again.</a:t>
            </a:r>
          </a:p>
        </p:txBody>
      </p:sp>
      <p:sp>
        <p:nvSpPr>
          <p:cNvPr id="32" name="Rectangle 31"/>
          <p:cNvSpPr/>
          <p:nvPr/>
        </p:nvSpPr>
        <p:spPr>
          <a:xfrm>
            <a:off x="563217" y="860479"/>
            <a:ext cx="5120493" cy="20603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2242172" y="1291283"/>
            <a:ext cx="2531126" cy="1520593"/>
          </a:xfrm>
          <a:prstGeom prst="rect">
            <a:avLst/>
          </a:prstGeom>
          <a:solidFill>
            <a:schemeClr val="accent3">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p:cNvSpPr/>
          <p:nvPr/>
        </p:nvSpPr>
        <p:spPr>
          <a:xfrm>
            <a:off x="1892285" y="1516081"/>
            <a:ext cx="2578786" cy="12957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2605015" y="2462012"/>
            <a:ext cx="1166285" cy="349865"/>
          </a:xfrm>
          <a:prstGeom prst="rect">
            <a:avLst/>
          </a:prstGeom>
          <a:solidFill>
            <a:srgbClr val="984807"/>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p:cNvSpPr/>
          <p:nvPr/>
        </p:nvSpPr>
        <p:spPr>
          <a:xfrm rot="1132551">
            <a:off x="2030734" y="2007648"/>
            <a:ext cx="1793890" cy="425967"/>
          </a:xfrm>
          <a:prstGeom prst="rect">
            <a:avLst/>
          </a:prstGeom>
          <a:solidFill>
            <a:srgbClr val="B3A2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flipH="1">
            <a:off x="2961743" y="1166216"/>
            <a:ext cx="96827" cy="445996"/>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flipH="1">
            <a:off x="3653779" y="1383101"/>
            <a:ext cx="238999" cy="188062"/>
          </a:xfrm>
          <a:prstGeom prst="rect">
            <a:avLst/>
          </a:prstGeom>
          <a:solidFill>
            <a:schemeClr val="accent6">
              <a:lumMod val="75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3527950" y="1291284"/>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rot="985149">
            <a:off x="2565192" y="1861789"/>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2345842" y="1890637"/>
            <a:ext cx="90711" cy="10366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761772" y="2617545"/>
            <a:ext cx="4898398" cy="0"/>
          </a:xfrm>
          <a:prstGeom prst="line">
            <a:avLst/>
          </a:prstGeom>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4773297" y="2238180"/>
            <a:ext cx="692320" cy="5736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1918566" y="2525577"/>
            <a:ext cx="257878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urved Connector 17"/>
          <p:cNvCxnSpPr>
            <a:endCxn id="38" idx="0"/>
          </p:cNvCxnSpPr>
          <p:nvPr/>
        </p:nvCxnSpPr>
        <p:spPr>
          <a:xfrm rot="10800000" flipV="1">
            <a:off x="3010156" y="665626"/>
            <a:ext cx="4040974" cy="500590"/>
          </a:xfrm>
          <a:prstGeom prst="curvedConnector2">
            <a:avLst/>
          </a:prstGeom>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6833075" y="0"/>
            <a:ext cx="2306653" cy="29414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7042900" y="860479"/>
            <a:ext cx="2096827" cy="1569660"/>
          </a:xfrm>
          <a:prstGeom prst="rect">
            <a:avLst/>
          </a:prstGeom>
          <a:noFill/>
        </p:spPr>
        <p:txBody>
          <a:bodyPr wrap="square" rtlCol="0">
            <a:spAutoFit/>
          </a:bodyPr>
          <a:lstStyle/>
          <a:p>
            <a:r>
              <a:rPr lang="en-US" sz="3200" dirty="0" smtClean="0"/>
              <a:t>Big Nutrient Tank</a:t>
            </a:r>
            <a:endParaRPr lang="en-US" sz="3200" dirty="0"/>
          </a:p>
        </p:txBody>
      </p:sp>
      <p:sp>
        <p:nvSpPr>
          <p:cNvPr id="21" name="Cloud 20"/>
          <p:cNvSpPr/>
          <p:nvPr/>
        </p:nvSpPr>
        <p:spPr>
          <a:xfrm>
            <a:off x="435683" y="175323"/>
            <a:ext cx="957175" cy="530087"/>
          </a:xfrm>
          <a:prstGeom prst="cloud">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923873" y="705410"/>
            <a:ext cx="45719" cy="695738"/>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Curved Connector 22"/>
          <p:cNvCxnSpPr/>
          <p:nvPr/>
        </p:nvCxnSpPr>
        <p:spPr>
          <a:xfrm rot="5400000">
            <a:off x="302536" y="1791336"/>
            <a:ext cx="1081576" cy="221641"/>
          </a:xfrm>
          <a:prstGeom prst="curvedConnector3">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Curved Connector 23"/>
          <p:cNvCxnSpPr/>
          <p:nvPr/>
        </p:nvCxnSpPr>
        <p:spPr>
          <a:xfrm rot="16200000" flipH="1">
            <a:off x="559911" y="1755600"/>
            <a:ext cx="1281042" cy="492577"/>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5" name="Curved Connector 24"/>
          <p:cNvCxnSpPr/>
          <p:nvPr/>
        </p:nvCxnSpPr>
        <p:spPr>
          <a:xfrm rot="16200000" flipV="1">
            <a:off x="337428" y="1978084"/>
            <a:ext cx="1431442" cy="198010"/>
          </a:xfrm>
          <a:prstGeom prst="curvedConnector3">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6" name="Curved Connector 25"/>
          <p:cNvCxnSpPr/>
          <p:nvPr/>
        </p:nvCxnSpPr>
        <p:spPr>
          <a:xfrm rot="5400000">
            <a:off x="547771" y="1546099"/>
            <a:ext cx="591104" cy="221642"/>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7" name="Curved Connector 26"/>
          <p:cNvCxnSpPr/>
          <p:nvPr/>
        </p:nvCxnSpPr>
        <p:spPr>
          <a:xfrm rot="16200000" flipH="1">
            <a:off x="851467" y="1464045"/>
            <a:ext cx="591102" cy="385748"/>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2032323" y="48158"/>
            <a:ext cx="3415568" cy="461665"/>
          </a:xfrm>
          <a:prstGeom prst="rect">
            <a:avLst/>
          </a:prstGeom>
          <a:noFill/>
        </p:spPr>
        <p:txBody>
          <a:bodyPr wrap="none" rtlCol="0">
            <a:spAutoFit/>
          </a:bodyPr>
          <a:lstStyle/>
          <a:p>
            <a:r>
              <a:rPr lang="en-US" sz="2400" dirty="0" smtClean="0"/>
              <a:t>Homemade Auto pot v4.0</a:t>
            </a:r>
            <a:endParaRPr lang="en-US" sz="2400" dirty="0"/>
          </a:p>
        </p:txBody>
      </p:sp>
    </p:spTree>
    <p:extLst>
      <p:ext uri="{BB962C8B-B14F-4D97-AF65-F5344CB8AC3E}">
        <p14:creationId xmlns:p14="http://schemas.microsoft.com/office/powerpoint/2010/main" val="174640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99929" y="859567"/>
            <a:ext cx="5092062" cy="20603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2250453" y="1290371"/>
            <a:ext cx="2531126" cy="1520593"/>
          </a:xfrm>
          <a:prstGeom prst="rect">
            <a:avLst/>
          </a:prstGeom>
          <a:solidFill>
            <a:schemeClr val="accent3">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1900566" y="1515169"/>
            <a:ext cx="2578786" cy="12957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613296" y="2461100"/>
            <a:ext cx="1166285" cy="349865"/>
          </a:xfrm>
          <a:prstGeom prst="rect">
            <a:avLst/>
          </a:prstGeom>
          <a:solidFill>
            <a:srgbClr val="984807"/>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rot="1132551">
            <a:off x="2039015" y="2006736"/>
            <a:ext cx="1793890" cy="425967"/>
          </a:xfrm>
          <a:prstGeom prst="rect">
            <a:avLst/>
          </a:prstGeom>
          <a:solidFill>
            <a:srgbClr val="B3A2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flipH="1">
            <a:off x="2970024" y="1165304"/>
            <a:ext cx="96827" cy="445996"/>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flipH="1">
            <a:off x="3662060" y="1382189"/>
            <a:ext cx="238999" cy="188062"/>
          </a:xfrm>
          <a:prstGeom prst="rect">
            <a:avLst/>
          </a:prstGeom>
          <a:solidFill>
            <a:schemeClr val="accent6">
              <a:lumMod val="75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536231" y="1290372"/>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rot="985149">
            <a:off x="2573473" y="1860877"/>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354123" y="1889725"/>
            <a:ext cx="90711" cy="10366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599929" y="3919872"/>
            <a:ext cx="7386473" cy="1231106"/>
          </a:xfrm>
          <a:prstGeom prst="rect">
            <a:avLst/>
          </a:prstGeom>
          <a:noFill/>
        </p:spPr>
        <p:txBody>
          <a:bodyPr wrap="square" rtlCol="0">
            <a:spAutoFit/>
          </a:bodyPr>
          <a:lstStyle/>
          <a:p>
            <a:r>
              <a:rPr lang="en-US" sz="2800" b="1" dirty="0" smtClean="0"/>
              <a:t>13. The </a:t>
            </a:r>
            <a:r>
              <a:rPr lang="en-US" sz="2800" b="1" dirty="0"/>
              <a:t>cycle repeats until all nutrient solution  in the bigger nutrient tank runs out. </a:t>
            </a:r>
          </a:p>
          <a:p>
            <a:endParaRPr lang="en-US" dirty="0"/>
          </a:p>
        </p:txBody>
      </p:sp>
      <p:cxnSp>
        <p:nvCxnSpPr>
          <p:cNvPr id="19" name="Straight Connector 18"/>
          <p:cNvCxnSpPr/>
          <p:nvPr/>
        </p:nvCxnSpPr>
        <p:spPr>
          <a:xfrm>
            <a:off x="770053" y="2561418"/>
            <a:ext cx="489839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781578" y="2237268"/>
            <a:ext cx="692320" cy="5736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Curved Connector 20"/>
          <p:cNvCxnSpPr>
            <a:endCxn id="8" idx="0"/>
          </p:cNvCxnSpPr>
          <p:nvPr/>
        </p:nvCxnSpPr>
        <p:spPr>
          <a:xfrm rot="10800000" flipV="1">
            <a:off x="3018438" y="665626"/>
            <a:ext cx="4032693" cy="499678"/>
          </a:xfrm>
          <a:prstGeom prst="curvedConnector2">
            <a:avLst/>
          </a:prstGeom>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6833075" y="0"/>
            <a:ext cx="2306653" cy="29414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7042900" y="860479"/>
            <a:ext cx="2096827" cy="1569660"/>
          </a:xfrm>
          <a:prstGeom prst="rect">
            <a:avLst/>
          </a:prstGeom>
          <a:noFill/>
        </p:spPr>
        <p:txBody>
          <a:bodyPr wrap="square" rtlCol="0">
            <a:spAutoFit/>
          </a:bodyPr>
          <a:lstStyle/>
          <a:p>
            <a:r>
              <a:rPr lang="en-US" sz="3200" dirty="0" smtClean="0"/>
              <a:t>Big Nutrient Tank</a:t>
            </a:r>
            <a:endParaRPr lang="en-US" sz="3200" dirty="0"/>
          </a:p>
        </p:txBody>
      </p:sp>
      <p:sp>
        <p:nvSpPr>
          <p:cNvPr id="24" name="Cloud 23"/>
          <p:cNvSpPr/>
          <p:nvPr/>
        </p:nvSpPr>
        <p:spPr>
          <a:xfrm>
            <a:off x="435683" y="175323"/>
            <a:ext cx="957175" cy="530087"/>
          </a:xfrm>
          <a:prstGeom prst="cloud">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923873" y="705410"/>
            <a:ext cx="45719" cy="695738"/>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Curved Connector 25"/>
          <p:cNvCxnSpPr/>
          <p:nvPr/>
        </p:nvCxnSpPr>
        <p:spPr>
          <a:xfrm rot="5400000">
            <a:off x="302536" y="1791336"/>
            <a:ext cx="1081576" cy="221641"/>
          </a:xfrm>
          <a:prstGeom prst="curvedConnector3">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27" name="Curved Connector 26"/>
          <p:cNvCxnSpPr/>
          <p:nvPr/>
        </p:nvCxnSpPr>
        <p:spPr>
          <a:xfrm rot="16200000" flipH="1">
            <a:off x="559911" y="1755600"/>
            <a:ext cx="1281042" cy="492577"/>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rot="16200000" flipV="1">
            <a:off x="337428" y="1978084"/>
            <a:ext cx="1431442" cy="198010"/>
          </a:xfrm>
          <a:prstGeom prst="curvedConnector3">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9" name="Curved Connector 28"/>
          <p:cNvCxnSpPr/>
          <p:nvPr/>
        </p:nvCxnSpPr>
        <p:spPr>
          <a:xfrm rot="5400000">
            <a:off x="547771" y="1546099"/>
            <a:ext cx="591104" cy="221642"/>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30" name="Curved Connector 29"/>
          <p:cNvCxnSpPr/>
          <p:nvPr/>
        </p:nvCxnSpPr>
        <p:spPr>
          <a:xfrm rot="16200000" flipH="1">
            <a:off x="851467" y="1464045"/>
            <a:ext cx="591102" cy="385748"/>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032323" y="48158"/>
            <a:ext cx="3415568" cy="461665"/>
          </a:xfrm>
          <a:prstGeom prst="rect">
            <a:avLst/>
          </a:prstGeom>
          <a:noFill/>
        </p:spPr>
        <p:txBody>
          <a:bodyPr wrap="none" rtlCol="0">
            <a:spAutoFit/>
          </a:bodyPr>
          <a:lstStyle/>
          <a:p>
            <a:r>
              <a:rPr lang="en-US" sz="2400" dirty="0" smtClean="0"/>
              <a:t>Homemade Auto pot v4.0</a:t>
            </a:r>
            <a:endParaRPr lang="en-US" sz="2400" dirty="0"/>
          </a:p>
        </p:txBody>
      </p:sp>
    </p:spTree>
    <p:extLst>
      <p:ext uri="{BB962C8B-B14F-4D97-AF65-F5344CB8AC3E}">
        <p14:creationId xmlns:p14="http://schemas.microsoft.com/office/powerpoint/2010/main" val="137642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6559015" y="2526403"/>
            <a:ext cx="88675" cy="356477"/>
          </a:xfrm>
          <a:prstGeom prst="round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99135" y="881142"/>
            <a:ext cx="4898398" cy="20603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2055995" y="1311946"/>
            <a:ext cx="2531126" cy="1520593"/>
          </a:xfrm>
          <a:prstGeom prst="rect">
            <a:avLst/>
          </a:prstGeom>
          <a:solidFill>
            <a:schemeClr val="accent3">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1706108" y="1536744"/>
            <a:ext cx="2578786" cy="12957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418838" y="2482675"/>
            <a:ext cx="1166285" cy="349865"/>
          </a:xfrm>
          <a:prstGeom prst="rect">
            <a:avLst/>
          </a:prstGeom>
          <a:solidFill>
            <a:srgbClr val="984807"/>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rot="1132551">
            <a:off x="1844557" y="2028311"/>
            <a:ext cx="1793890" cy="425967"/>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flipH="1">
            <a:off x="2775566" y="1186879"/>
            <a:ext cx="96827" cy="445996"/>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flipH="1">
            <a:off x="3467602" y="1403764"/>
            <a:ext cx="238999" cy="188062"/>
          </a:xfrm>
          <a:prstGeom prst="rect">
            <a:avLst/>
          </a:prstGeom>
          <a:solidFill>
            <a:schemeClr val="accent6">
              <a:lumMod val="75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341773" y="1311947"/>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rot="985149">
            <a:off x="2379015" y="1882452"/>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159665" y="1911300"/>
            <a:ext cx="90711" cy="10366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Curved Connector 14"/>
          <p:cNvCxnSpPr>
            <a:endCxn id="8" idx="0"/>
          </p:cNvCxnSpPr>
          <p:nvPr/>
        </p:nvCxnSpPr>
        <p:spPr>
          <a:xfrm rot="10800000" flipV="1">
            <a:off x="2823979" y="575237"/>
            <a:ext cx="2455462" cy="611642"/>
          </a:xfrm>
          <a:prstGeom prst="curvedConnector2">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75595" y="2792810"/>
            <a:ext cx="489839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587121" y="2258843"/>
            <a:ext cx="692320" cy="5736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Cloud 20"/>
          <p:cNvSpPr/>
          <p:nvPr/>
        </p:nvSpPr>
        <p:spPr>
          <a:xfrm>
            <a:off x="435683" y="175323"/>
            <a:ext cx="957175" cy="530087"/>
          </a:xfrm>
          <a:prstGeom prst="cloud">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923873" y="705410"/>
            <a:ext cx="45719" cy="695738"/>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Curved Connector 22"/>
          <p:cNvCxnSpPr/>
          <p:nvPr/>
        </p:nvCxnSpPr>
        <p:spPr>
          <a:xfrm rot="5400000">
            <a:off x="302536" y="1791336"/>
            <a:ext cx="1081576" cy="221641"/>
          </a:xfrm>
          <a:prstGeom prst="curvedConnector3">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Curved Connector 23"/>
          <p:cNvCxnSpPr/>
          <p:nvPr/>
        </p:nvCxnSpPr>
        <p:spPr>
          <a:xfrm rot="16200000" flipH="1">
            <a:off x="559911" y="1755600"/>
            <a:ext cx="1281042" cy="492577"/>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5" name="Curved Connector 24"/>
          <p:cNvCxnSpPr/>
          <p:nvPr/>
        </p:nvCxnSpPr>
        <p:spPr>
          <a:xfrm rot="16200000" flipV="1">
            <a:off x="337428" y="1978084"/>
            <a:ext cx="1431442" cy="198010"/>
          </a:xfrm>
          <a:prstGeom prst="curvedConnector3">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6" name="Curved Connector 25"/>
          <p:cNvCxnSpPr/>
          <p:nvPr/>
        </p:nvCxnSpPr>
        <p:spPr>
          <a:xfrm rot="5400000">
            <a:off x="547771" y="1546099"/>
            <a:ext cx="591104" cy="221642"/>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7" name="Curved Connector 26"/>
          <p:cNvCxnSpPr/>
          <p:nvPr/>
        </p:nvCxnSpPr>
        <p:spPr>
          <a:xfrm rot="16200000" flipH="1">
            <a:off x="851467" y="1464045"/>
            <a:ext cx="591102" cy="385748"/>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833075" y="0"/>
            <a:ext cx="2306653" cy="29414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6837348" y="382812"/>
            <a:ext cx="2306652" cy="1569660"/>
          </a:xfrm>
          <a:prstGeom prst="rect">
            <a:avLst/>
          </a:prstGeom>
          <a:noFill/>
        </p:spPr>
        <p:txBody>
          <a:bodyPr wrap="square" rtlCol="0">
            <a:spAutoFit/>
          </a:bodyPr>
          <a:lstStyle/>
          <a:p>
            <a:r>
              <a:rPr lang="en-US" sz="3200" dirty="0"/>
              <a:t>Big </a:t>
            </a:r>
            <a:endParaRPr lang="en-US" sz="3200" dirty="0" smtClean="0"/>
          </a:p>
          <a:p>
            <a:r>
              <a:rPr lang="en-US" sz="3200" dirty="0" smtClean="0"/>
              <a:t>Nutrient Tank</a:t>
            </a:r>
            <a:endParaRPr lang="en-US" sz="3200" dirty="0"/>
          </a:p>
        </p:txBody>
      </p:sp>
      <p:cxnSp>
        <p:nvCxnSpPr>
          <p:cNvPr id="28" name="Curved Connector 27"/>
          <p:cNvCxnSpPr>
            <a:stCxn id="58" idx="3"/>
            <a:endCxn id="63" idx="0"/>
          </p:cNvCxnSpPr>
          <p:nvPr/>
        </p:nvCxnSpPr>
        <p:spPr>
          <a:xfrm rot="10800000" flipV="1">
            <a:off x="3898548" y="2807941"/>
            <a:ext cx="2413125" cy="2053467"/>
          </a:xfrm>
          <a:prstGeom prst="curvedConnector2">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35683" y="5051944"/>
            <a:ext cx="6859814" cy="27849"/>
          </a:xfrm>
          <a:prstGeom prst="line">
            <a:avLst/>
          </a:prstGeom>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56513" y="5692488"/>
            <a:ext cx="1803152" cy="4678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ounded Rectangle 36"/>
          <p:cNvSpPr/>
          <p:nvPr/>
        </p:nvSpPr>
        <p:spPr>
          <a:xfrm>
            <a:off x="545754" y="5692488"/>
            <a:ext cx="373496" cy="356477"/>
          </a:xfrm>
          <a:prstGeom prst="round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09642" y="5413720"/>
            <a:ext cx="45719" cy="278768"/>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Straight Connector 39"/>
          <p:cNvCxnSpPr>
            <a:stCxn id="38" idx="0"/>
          </p:cNvCxnSpPr>
          <p:nvPr/>
        </p:nvCxnSpPr>
        <p:spPr>
          <a:xfrm flipH="1" flipV="1">
            <a:off x="709642" y="5051944"/>
            <a:ext cx="22860" cy="361776"/>
          </a:xfrm>
          <a:prstGeom prst="line">
            <a:avLst/>
          </a:prstGeom>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2378067" y="5696511"/>
            <a:ext cx="1803152" cy="4678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ounded Rectangle 43"/>
          <p:cNvSpPr/>
          <p:nvPr/>
        </p:nvSpPr>
        <p:spPr>
          <a:xfrm>
            <a:off x="2567308" y="5696511"/>
            <a:ext cx="373496" cy="356477"/>
          </a:xfrm>
          <a:prstGeom prst="round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2731196" y="5417743"/>
            <a:ext cx="45719" cy="278768"/>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 name="Straight Connector 45"/>
          <p:cNvCxnSpPr>
            <a:stCxn id="45" idx="0"/>
          </p:cNvCxnSpPr>
          <p:nvPr/>
        </p:nvCxnSpPr>
        <p:spPr>
          <a:xfrm flipH="1" flipV="1">
            <a:off x="2731196" y="5055967"/>
            <a:ext cx="22860" cy="361776"/>
          </a:xfrm>
          <a:prstGeom prst="line">
            <a:avLst/>
          </a:prstGeom>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4377865" y="5692488"/>
            <a:ext cx="1803152" cy="4678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ounded Rectangle 47"/>
          <p:cNvSpPr/>
          <p:nvPr/>
        </p:nvSpPr>
        <p:spPr>
          <a:xfrm>
            <a:off x="4567106" y="5692488"/>
            <a:ext cx="373496" cy="356477"/>
          </a:xfrm>
          <a:prstGeom prst="round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4730994" y="5413720"/>
            <a:ext cx="45719" cy="278768"/>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Connector 49"/>
          <p:cNvCxnSpPr>
            <a:stCxn id="49" idx="0"/>
          </p:cNvCxnSpPr>
          <p:nvPr/>
        </p:nvCxnSpPr>
        <p:spPr>
          <a:xfrm flipH="1" flipV="1">
            <a:off x="4730994" y="5051944"/>
            <a:ext cx="22860" cy="361776"/>
          </a:xfrm>
          <a:prstGeom prst="line">
            <a:avLst/>
          </a:prstGeom>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6502787" y="5696511"/>
            <a:ext cx="1803152" cy="4678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Rounded Rectangle 51"/>
          <p:cNvSpPr/>
          <p:nvPr/>
        </p:nvSpPr>
        <p:spPr>
          <a:xfrm>
            <a:off x="6692028" y="5696511"/>
            <a:ext cx="373496" cy="356477"/>
          </a:xfrm>
          <a:prstGeom prst="round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6855916" y="5417743"/>
            <a:ext cx="45719" cy="278768"/>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Connector 53"/>
          <p:cNvCxnSpPr>
            <a:stCxn id="53" idx="0"/>
          </p:cNvCxnSpPr>
          <p:nvPr/>
        </p:nvCxnSpPr>
        <p:spPr>
          <a:xfrm flipH="1" flipV="1">
            <a:off x="6855916" y="5055967"/>
            <a:ext cx="22860" cy="361776"/>
          </a:xfrm>
          <a:prstGeom prst="line">
            <a:avLst/>
          </a:prstGeom>
        </p:spPr>
        <p:style>
          <a:lnRef idx="2">
            <a:schemeClr val="accent1"/>
          </a:lnRef>
          <a:fillRef idx="0">
            <a:schemeClr val="accent1"/>
          </a:fillRef>
          <a:effectRef idx="1">
            <a:schemeClr val="accent1"/>
          </a:effectRef>
          <a:fontRef idx="minor">
            <a:schemeClr val="tx1"/>
          </a:fontRef>
        </p:style>
      </p:cxnSp>
      <p:sp>
        <p:nvSpPr>
          <p:cNvPr id="56" name="Left Arrow 55"/>
          <p:cNvSpPr/>
          <p:nvPr/>
        </p:nvSpPr>
        <p:spPr>
          <a:xfrm rot="5400000">
            <a:off x="210902" y="3985377"/>
            <a:ext cx="2344798" cy="77979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flipH="1">
            <a:off x="6311672" y="2733003"/>
            <a:ext cx="672036" cy="149877"/>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ounded Rectangle 58"/>
          <p:cNvSpPr/>
          <p:nvPr/>
        </p:nvSpPr>
        <p:spPr>
          <a:xfrm>
            <a:off x="6417881" y="2506151"/>
            <a:ext cx="352079" cy="136259"/>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3875687" y="4861409"/>
            <a:ext cx="45719" cy="145978"/>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3801358" y="5007387"/>
            <a:ext cx="240097" cy="55698"/>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89669" y="5024095"/>
            <a:ext cx="45719" cy="211659"/>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83842" y="5024095"/>
            <a:ext cx="240097" cy="55698"/>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2716974" y="5035236"/>
            <a:ext cx="45719" cy="211659"/>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611147" y="5035236"/>
            <a:ext cx="240097" cy="55698"/>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6856427" y="5024095"/>
            <a:ext cx="45719" cy="211659"/>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6750600" y="5024095"/>
            <a:ext cx="240097" cy="55698"/>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4716772" y="5028118"/>
            <a:ext cx="45719" cy="211659"/>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4610945" y="5028118"/>
            <a:ext cx="240097" cy="55698"/>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295610" y="4944338"/>
            <a:ext cx="151214" cy="181796"/>
          </a:xfrm>
          <a:prstGeom prst="rect">
            <a:avLst/>
          </a:prstGeom>
          <a:solidFill>
            <a:srgbClr val="FF00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7219890" y="5000036"/>
            <a:ext cx="151214" cy="181796"/>
          </a:xfrm>
          <a:prstGeom prst="rect">
            <a:avLst/>
          </a:prstGeom>
          <a:solidFill>
            <a:srgbClr val="FF00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8" name="Group 87"/>
          <p:cNvGrpSpPr/>
          <p:nvPr/>
        </p:nvGrpSpPr>
        <p:grpSpPr>
          <a:xfrm>
            <a:off x="7673855" y="5380454"/>
            <a:ext cx="296820" cy="694226"/>
            <a:chOff x="7827351" y="3202873"/>
            <a:chExt cx="1011037" cy="2617487"/>
          </a:xfrm>
        </p:grpSpPr>
        <p:sp>
          <p:nvSpPr>
            <p:cNvPr id="81" name="Cloud 80"/>
            <p:cNvSpPr/>
            <p:nvPr/>
          </p:nvSpPr>
          <p:spPr>
            <a:xfrm>
              <a:off x="7827351" y="3202873"/>
              <a:ext cx="957175" cy="530087"/>
            </a:xfrm>
            <a:prstGeom prst="cloud">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8315541" y="3732960"/>
              <a:ext cx="45719" cy="695738"/>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Curved Connector 82"/>
            <p:cNvCxnSpPr/>
            <p:nvPr/>
          </p:nvCxnSpPr>
          <p:spPr>
            <a:xfrm rot="5400000">
              <a:off x="7694204" y="4818886"/>
              <a:ext cx="1081576" cy="221641"/>
            </a:xfrm>
            <a:prstGeom prst="curvedConnector3">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84" name="Curved Connector 83"/>
            <p:cNvCxnSpPr/>
            <p:nvPr/>
          </p:nvCxnSpPr>
          <p:spPr>
            <a:xfrm rot="16200000" flipH="1">
              <a:off x="7951579" y="4783150"/>
              <a:ext cx="1281042" cy="492577"/>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V="1">
              <a:off x="7729096" y="5005634"/>
              <a:ext cx="1431442" cy="198010"/>
            </a:xfrm>
            <a:prstGeom prst="curvedConnector3">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7939439" y="4573649"/>
              <a:ext cx="591104" cy="221642"/>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87" name="Curved Connector 86"/>
            <p:cNvCxnSpPr/>
            <p:nvPr/>
          </p:nvCxnSpPr>
          <p:spPr>
            <a:xfrm rot="16200000" flipH="1">
              <a:off x="8243135" y="4491595"/>
              <a:ext cx="591102" cy="385748"/>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5497533" y="5380454"/>
            <a:ext cx="296820" cy="694226"/>
            <a:chOff x="7827351" y="3202873"/>
            <a:chExt cx="1011037" cy="2617487"/>
          </a:xfrm>
        </p:grpSpPr>
        <p:sp>
          <p:nvSpPr>
            <p:cNvPr id="90" name="Cloud 89"/>
            <p:cNvSpPr/>
            <p:nvPr/>
          </p:nvSpPr>
          <p:spPr>
            <a:xfrm>
              <a:off x="7827351" y="3202873"/>
              <a:ext cx="957175" cy="530087"/>
            </a:xfrm>
            <a:prstGeom prst="cloud">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8315541" y="3732960"/>
              <a:ext cx="45719" cy="695738"/>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2" name="Curved Connector 91"/>
            <p:cNvCxnSpPr/>
            <p:nvPr/>
          </p:nvCxnSpPr>
          <p:spPr>
            <a:xfrm rot="5400000">
              <a:off x="7694204" y="4818886"/>
              <a:ext cx="1081576" cy="221641"/>
            </a:xfrm>
            <a:prstGeom prst="curvedConnector3">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93" name="Curved Connector 92"/>
            <p:cNvCxnSpPr/>
            <p:nvPr/>
          </p:nvCxnSpPr>
          <p:spPr>
            <a:xfrm rot="16200000" flipH="1">
              <a:off x="7951579" y="4783150"/>
              <a:ext cx="1281042" cy="492577"/>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94" name="Curved Connector 93"/>
            <p:cNvCxnSpPr/>
            <p:nvPr/>
          </p:nvCxnSpPr>
          <p:spPr>
            <a:xfrm rot="16200000" flipV="1">
              <a:off x="7729096" y="5005634"/>
              <a:ext cx="1431442" cy="198010"/>
            </a:xfrm>
            <a:prstGeom prst="curvedConnector3">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95" name="Curved Connector 94"/>
            <p:cNvCxnSpPr/>
            <p:nvPr/>
          </p:nvCxnSpPr>
          <p:spPr>
            <a:xfrm rot="5400000">
              <a:off x="7939439" y="4573649"/>
              <a:ext cx="591104" cy="221642"/>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96" name="Curved Connector 95"/>
            <p:cNvCxnSpPr/>
            <p:nvPr/>
          </p:nvCxnSpPr>
          <p:spPr>
            <a:xfrm rot="16200000" flipH="1">
              <a:off x="8243135" y="4491595"/>
              <a:ext cx="591102" cy="385748"/>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grpSp>
      <p:grpSp>
        <p:nvGrpSpPr>
          <p:cNvPr id="97" name="Group 96"/>
          <p:cNvGrpSpPr/>
          <p:nvPr/>
        </p:nvGrpSpPr>
        <p:grpSpPr>
          <a:xfrm>
            <a:off x="3367970" y="5358762"/>
            <a:ext cx="296820" cy="694226"/>
            <a:chOff x="7827351" y="3202873"/>
            <a:chExt cx="1011037" cy="2617487"/>
          </a:xfrm>
        </p:grpSpPr>
        <p:sp>
          <p:nvSpPr>
            <p:cNvPr id="98" name="Cloud 97"/>
            <p:cNvSpPr/>
            <p:nvPr/>
          </p:nvSpPr>
          <p:spPr>
            <a:xfrm>
              <a:off x="7827351" y="3202873"/>
              <a:ext cx="957175" cy="530087"/>
            </a:xfrm>
            <a:prstGeom prst="cloud">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8315541" y="3732960"/>
              <a:ext cx="45719" cy="695738"/>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0" name="Curved Connector 99"/>
            <p:cNvCxnSpPr/>
            <p:nvPr/>
          </p:nvCxnSpPr>
          <p:spPr>
            <a:xfrm rot="5400000">
              <a:off x="7694204" y="4818886"/>
              <a:ext cx="1081576" cy="221641"/>
            </a:xfrm>
            <a:prstGeom prst="curvedConnector3">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1" name="Curved Connector 100"/>
            <p:cNvCxnSpPr/>
            <p:nvPr/>
          </p:nvCxnSpPr>
          <p:spPr>
            <a:xfrm rot="16200000" flipH="1">
              <a:off x="7951579" y="4783150"/>
              <a:ext cx="1281042" cy="492577"/>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102" name="Curved Connector 101"/>
            <p:cNvCxnSpPr/>
            <p:nvPr/>
          </p:nvCxnSpPr>
          <p:spPr>
            <a:xfrm rot="16200000" flipV="1">
              <a:off x="7729096" y="5005634"/>
              <a:ext cx="1431442" cy="198010"/>
            </a:xfrm>
            <a:prstGeom prst="curvedConnector3">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103" name="Curved Connector 102"/>
            <p:cNvCxnSpPr/>
            <p:nvPr/>
          </p:nvCxnSpPr>
          <p:spPr>
            <a:xfrm rot="5400000">
              <a:off x="7939439" y="4573649"/>
              <a:ext cx="591104" cy="221642"/>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104" name="Curved Connector 103"/>
            <p:cNvCxnSpPr/>
            <p:nvPr/>
          </p:nvCxnSpPr>
          <p:spPr>
            <a:xfrm rot="16200000" flipH="1">
              <a:off x="8243135" y="4491595"/>
              <a:ext cx="591102" cy="385748"/>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grpSp>
      <p:grpSp>
        <p:nvGrpSpPr>
          <p:cNvPr id="105" name="Group 104"/>
          <p:cNvGrpSpPr/>
          <p:nvPr/>
        </p:nvGrpSpPr>
        <p:grpSpPr>
          <a:xfrm>
            <a:off x="1706108" y="5354739"/>
            <a:ext cx="296820" cy="694226"/>
            <a:chOff x="7827351" y="3202873"/>
            <a:chExt cx="1011037" cy="2617487"/>
          </a:xfrm>
        </p:grpSpPr>
        <p:sp>
          <p:nvSpPr>
            <p:cNvPr id="106" name="Cloud 105"/>
            <p:cNvSpPr/>
            <p:nvPr/>
          </p:nvSpPr>
          <p:spPr>
            <a:xfrm>
              <a:off x="7827351" y="3202873"/>
              <a:ext cx="957175" cy="530087"/>
            </a:xfrm>
            <a:prstGeom prst="cloud">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8315541" y="3732960"/>
              <a:ext cx="45719" cy="695738"/>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8" name="Curved Connector 107"/>
            <p:cNvCxnSpPr/>
            <p:nvPr/>
          </p:nvCxnSpPr>
          <p:spPr>
            <a:xfrm rot="5400000">
              <a:off x="7694204" y="4818886"/>
              <a:ext cx="1081576" cy="221641"/>
            </a:xfrm>
            <a:prstGeom prst="curvedConnector3">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9" name="Curved Connector 108"/>
            <p:cNvCxnSpPr/>
            <p:nvPr/>
          </p:nvCxnSpPr>
          <p:spPr>
            <a:xfrm rot="16200000" flipH="1">
              <a:off x="7951579" y="4783150"/>
              <a:ext cx="1281042" cy="492577"/>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110" name="Curved Connector 109"/>
            <p:cNvCxnSpPr/>
            <p:nvPr/>
          </p:nvCxnSpPr>
          <p:spPr>
            <a:xfrm rot="16200000" flipV="1">
              <a:off x="7729096" y="5005634"/>
              <a:ext cx="1431442" cy="198010"/>
            </a:xfrm>
            <a:prstGeom prst="curvedConnector3">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111" name="Curved Connector 110"/>
            <p:cNvCxnSpPr/>
            <p:nvPr/>
          </p:nvCxnSpPr>
          <p:spPr>
            <a:xfrm rot="5400000">
              <a:off x="7939439" y="4573649"/>
              <a:ext cx="591104" cy="221642"/>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112" name="Curved Connector 111"/>
            <p:cNvCxnSpPr/>
            <p:nvPr/>
          </p:nvCxnSpPr>
          <p:spPr>
            <a:xfrm rot="16200000" flipH="1">
              <a:off x="8243135" y="4491595"/>
              <a:ext cx="591102" cy="385748"/>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grpSp>
      <p:sp>
        <p:nvSpPr>
          <p:cNvPr id="113" name="TextBox 112"/>
          <p:cNvSpPr txBox="1"/>
          <p:nvPr/>
        </p:nvSpPr>
        <p:spPr>
          <a:xfrm>
            <a:off x="2032323" y="48158"/>
            <a:ext cx="3415568" cy="461665"/>
          </a:xfrm>
          <a:prstGeom prst="rect">
            <a:avLst/>
          </a:prstGeom>
          <a:noFill/>
        </p:spPr>
        <p:txBody>
          <a:bodyPr wrap="none" rtlCol="0">
            <a:spAutoFit/>
          </a:bodyPr>
          <a:lstStyle/>
          <a:p>
            <a:r>
              <a:rPr lang="en-US" sz="2400" dirty="0" smtClean="0"/>
              <a:t>Homemade Auto pot v4.0</a:t>
            </a:r>
            <a:endParaRPr lang="en-US" sz="2400" dirty="0"/>
          </a:p>
        </p:txBody>
      </p:sp>
    </p:spTree>
    <p:extLst>
      <p:ext uri="{BB962C8B-B14F-4D97-AF65-F5344CB8AC3E}">
        <p14:creationId xmlns:p14="http://schemas.microsoft.com/office/powerpoint/2010/main" val="241797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99135" y="881142"/>
            <a:ext cx="4898398" cy="20603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2055995" y="1311946"/>
            <a:ext cx="2531126" cy="1520593"/>
          </a:xfrm>
          <a:prstGeom prst="rect">
            <a:avLst/>
          </a:prstGeom>
          <a:solidFill>
            <a:schemeClr val="accent3">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1706108" y="1536744"/>
            <a:ext cx="2578786" cy="12957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418838" y="2482675"/>
            <a:ext cx="1166285" cy="349865"/>
          </a:xfrm>
          <a:prstGeom prst="rect">
            <a:avLst/>
          </a:prstGeom>
          <a:solidFill>
            <a:srgbClr val="984807"/>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rot="1132551">
            <a:off x="1844557" y="2028311"/>
            <a:ext cx="1793890" cy="425967"/>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flipH="1">
            <a:off x="2775566" y="1186879"/>
            <a:ext cx="96827" cy="445996"/>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flipH="1">
            <a:off x="3467602" y="1403764"/>
            <a:ext cx="238999" cy="188062"/>
          </a:xfrm>
          <a:prstGeom prst="rect">
            <a:avLst/>
          </a:prstGeom>
          <a:solidFill>
            <a:schemeClr val="accent6">
              <a:lumMod val="75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341773" y="1311947"/>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rot="985149">
            <a:off x="2379015" y="1882452"/>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159665" y="1911300"/>
            <a:ext cx="90711" cy="10366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Curved Connector 14"/>
          <p:cNvCxnSpPr>
            <a:endCxn id="8" idx="0"/>
          </p:cNvCxnSpPr>
          <p:nvPr/>
        </p:nvCxnSpPr>
        <p:spPr>
          <a:xfrm rot="10800000" flipV="1">
            <a:off x="2823979" y="792787"/>
            <a:ext cx="4009096" cy="394091"/>
          </a:xfrm>
          <a:prstGeom prst="curvedConnector2">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99929" y="3919872"/>
            <a:ext cx="7386473" cy="2954655"/>
          </a:xfrm>
          <a:prstGeom prst="rect">
            <a:avLst/>
          </a:prstGeom>
          <a:noFill/>
        </p:spPr>
        <p:txBody>
          <a:bodyPr wrap="square" rtlCol="0">
            <a:spAutoFit/>
          </a:bodyPr>
          <a:lstStyle/>
          <a:p>
            <a:pPr marL="571500" indent="-571500">
              <a:buFont typeface="Arial"/>
              <a:buChar char="•"/>
            </a:pPr>
            <a:r>
              <a:rPr lang="en-US" sz="3600" b="1" baseline="30000" dirty="0"/>
              <a:t>High water level control avoids flooding. </a:t>
            </a:r>
          </a:p>
          <a:p>
            <a:pPr marL="571500" indent="-571500">
              <a:buFont typeface="Arial"/>
              <a:buChar char="•"/>
            </a:pPr>
            <a:endParaRPr lang="en-US" sz="3600" b="1" baseline="30000" dirty="0"/>
          </a:p>
          <a:p>
            <a:pPr marL="571500" indent="-571500">
              <a:buFont typeface="Arial"/>
              <a:buChar char="•"/>
            </a:pPr>
            <a:r>
              <a:rPr lang="en-US" sz="3600" b="1" baseline="30000" dirty="0"/>
              <a:t>Low water level control only replenishes  water when it drops below a low level set by the notches (brown). </a:t>
            </a:r>
          </a:p>
          <a:p>
            <a:pPr marL="571500" indent="-571500">
              <a:buFont typeface="Arial"/>
              <a:buChar char="•"/>
            </a:pPr>
            <a:r>
              <a:rPr lang="en-US" sz="3600" b="1" baseline="30000" dirty="0"/>
              <a:t>Create ample space for roots to breath which is essential for a healthy growth.</a:t>
            </a:r>
            <a:endParaRPr lang="en-US" sz="3600" dirty="0"/>
          </a:p>
          <a:p>
            <a:endParaRPr lang="en-US" dirty="0"/>
          </a:p>
        </p:txBody>
      </p:sp>
      <p:cxnSp>
        <p:nvCxnSpPr>
          <p:cNvPr id="19" name="Straight Connector 18"/>
          <p:cNvCxnSpPr/>
          <p:nvPr/>
        </p:nvCxnSpPr>
        <p:spPr>
          <a:xfrm>
            <a:off x="575595" y="2792810"/>
            <a:ext cx="489839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587121" y="2258843"/>
            <a:ext cx="692320" cy="5736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Cloud 20"/>
          <p:cNvSpPr/>
          <p:nvPr/>
        </p:nvSpPr>
        <p:spPr>
          <a:xfrm>
            <a:off x="435683" y="175323"/>
            <a:ext cx="957175" cy="530087"/>
          </a:xfrm>
          <a:prstGeom prst="cloud">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923873" y="705410"/>
            <a:ext cx="45719" cy="695738"/>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Curved Connector 22"/>
          <p:cNvCxnSpPr/>
          <p:nvPr/>
        </p:nvCxnSpPr>
        <p:spPr>
          <a:xfrm rot="5400000">
            <a:off x="302536" y="1791336"/>
            <a:ext cx="1081576" cy="221641"/>
          </a:xfrm>
          <a:prstGeom prst="curvedConnector3">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Curved Connector 23"/>
          <p:cNvCxnSpPr/>
          <p:nvPr/>
        </p:nvCxnSpPr>
        <p:spPr>
          <a:xfrm rot="16200000" flipH="1">
            <a:off x="559911" y="1755600"/>
            <a:ext cx="1281042" cy="492577"/>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5" name="Curved Connector 24"/>
          <p:cNvCxnSpPr/>
          <p:nvPr/>
        </p:nvCxnSpPr>
        <p:spPr>
          <a:xfrm rot="16200000" flipV="1">
            <a:off x="337428" y="1978084"/>
            <a:ext cx="1431442" cy="198010"/>
          </a:xfrm>
          <a:prstGeom prst="curvedConnector3">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6" name="Curved Connector 25"/>
          <p:cNvCxnSpPr/>
          <p:nvPr/>
        </p:nvCxnSpPr>
        <p:spPr>
          <a:xfrm rot="5400000">
            <a:off x="547771" y="1546099"/>
            <a:ext cx="591104" cy="221642"/>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7" name="Curved Connector 26"/>
          <p:cNvCxnSpPr/>
          <p:nvPr/>
        </p:nvCxnSpPr>
        <p:spPr>
          <a:xfrm rot="16200000" flipH="1">
            <a:off x="851467" y="1464045"/>
            <a:ext cx="591102" cy="385748"/>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6833075" y="0"/>
            <a:ext cx="2306653" cy="29414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042900" y="860479"/>
            <a:ext cx="2096827" cy="1569660"/>
          </a:xfrm>
          <a:prstGeom prst="rect">
            <a:avLst/>
          </a:prstGeom>
          <a:noFill/>
        </p:spPr>
        <p:txBody>
          <a:bodyPr wrap="square" rtlCol="0">
            <a:spAutoFit/>
          </a:bodyPr>
          <a:lstStyle/>
          <a:p>
            <a:r>
              <a:rPr lang="en-US" sz="3200" dirty="0" smtClean="0"/>
              <a:t>Big Nutrient Tank</a:t>
            </a:r>
            <a:endParaRPr lang="en-US" sz="3200" dirty="0"/>
          </a:p>
        </p:txBody>
      </p:sp>
      <p:sp>
        <p:nvSpPr>
          <p:cNvPr id="30" name="TextBox 29"/>
          <p:cNvSpPr txBox="1"/>
          <p:nvPr/>
        </p:nvSpPr>
        <p:spPr>
          <a:xfrm>
            <a:off x="2032323" y="48158"/>
            <a:ext cx="3415568" cy="461665"/>
          </a:xfrm>
          <a:prstGeom prst="rect">
            <a:avLst/>
          </a:prstGeom>
          <a:noFill/>
        </p:spPr>
        <p:txBody>
          <a:bodyPr wrap="none" rtlCol="0">
            <a:spAutoFit/>
          </a:bodyPr>
          <a:lstStyle/>
          <a:p>
            <a:r>
              <a:rPr lang="en-US" sz="2400" dirty="0" smtClean="0"/>
              <a:t>Homemade Auto pot v4.0</a:t>
            </a:r>
            <a:endParaRPr lang="en-US" sz="2400" dirty="0"/>
          </a:p>
        </p:txBody>
      </p:sp>
    </p:spTree>
    <p:extLst>
      <p:ext uri="{BB962C8B-B14F-4D97-AF65-F5344CB8AC3E}">
        <p14:creationId xmlns:p14="http://schemas.microsoft.com/office/powerpoint/2010/main" val="1188476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99135" y="881142"/>
            <a:ext cx="4898398" cy="20603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2055995" y="1311946"/>
            <a:ext cx="2531126" cy="1520593"/>
          </a:xfrm>
          <a:prstGeom prst="rect">
            <a:avLst/>
          </a:prstGeom>
          <a:solidFill>
            <a:schemeClr val="accent3">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1706108" y="1536744"/>
            <a:ext cx="2578786" cy="12957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418838" y="2482675"/>
            <a:ext cx="1166285" cy="349865"/>
          </a:xfrm>
          <a:prstGeom prst="rect">
            <a:avLst/>
          </a:prstGeom>
          <a:solidFill>
            <a:srgbClr val="984807"/>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rot="1132551">
            <a:off x="1844557" y="2028311"/>
            <a:ext cx="1793890" cy="425967"/>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flipH="1">
            <a:off x="2775566" y="1186879"/>
            <a:ext cx="96827" cy="445996"/>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flipH="1">
            <a:off x="3467602" y="1403764"/>
            <a:ext cx="238999" cy="188062"/>
          </a:xfrm>
          <a:prstGeom prst="rect">
            <a:avLst/>
          </a:prstGeom>
          <a:solidFill>
            <a:schemeClr val="accent6">
              <a:lumMod val="75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341773" y="1311947"/>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rot="985149">
            <a:off x="2379015" y="1882452"/>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159665" y="1911300"/>
            <a:ext cx="90711" cy="10366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Curved Connector 14"/>
          <p:cNvCxnSpPr>
            <a:endCxn id="8" idx="0"/>
          </p:cNvCxnSpPr>
          <p:nvPr/>
        </p:nvCxnSpPr>
        <p:spPr>
          <a:xfrm rot="10800000" flipV="1">
            <a:off x="2823979" y="792787"/>
            <a:ext cx="4009096" cy="394091"/>
          </a:xfrm>
          <a:prstGeom prst="curvedConnector2">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65931" y="3367698"/>
            <a:ext cx="7386473" cy="3323987"/>
          </a:xfrm>
          <a:prstGeom prst="rect">
            <a:avLst/>
          </a:prstGeom>
          <a:noFill/>
        </p:spPr>
        <p:txBody>
          <a:bodyPr wrap="square" rtlCol="0">
            <a:spAutoFit/>
          </a:bodyPr>
          <a:lstStyle/>
          <a:p>
            <a:r>
              <a:rPr lang="en-US" sz="3600" b="1" baseline="30000" dirty="0"/>
              <a:t>Advantages over</a:t>
            </a:r>
            <a:r>
              <a:rPr lang="en-US" sz="3600" b="1" dirty="0"/>
              <a:t> </a:t>
            </a:r>
            <a:r>
              <a:rPr lang="en-US" sz="3600" b="1" baseline="30000" dirty="0"/>
              <a:t>DWC (Deep Water Culture):</a:t>
            </a:r>
          </a:p>
          <a:p>
            <a:pPr marL="571500" indent="-571500">
              <a:buFont typeface="Arial"/>
              <a:buChar char="•"/>
            </a:pPr>
            <a:r>
              <a:rPr lang="en-US" sz="3600" b="1" baseline="30000" dirty="0"/>
              <a:t>Creates</a:t>
            </a:r>
            <a:r>
              <a:rPr lang="en-US" sz="3600" b="1" dirty="0"/>
              <a:t> </a:t>
            </a:r>
            <a:r>
              <a:rPr lang="en-US" sz="3600" b="1" baseline="30000" dirty="0"/>
              <a:t>ample space for the roots to breath for healthier growth</a:t>
            </a:r>
          </a:p>
          <a:p>
            <a:pPr marL="571500" indent="-571500">
              <a:buFont typeface="Arial"/>
              <a:buChar char="•"/>
            </a:pPr>
            <a:r>
              <a:rPr lang="en-US" sz="3600" b="1" baseline="30000" dirty="0"/>
              <a:t>Better PH control as a smaller amount of nutrient is stored inside the growth bed and replenished continuously. </a:t>
            </a:r>
          </a:p>
          <a:p>
            <a:pPr marL="571500" indent="-571500">
              <a:buFont typeface="Arial"/>
              <a:buChar char="•"/>
            </a:pPr>
            <a:r>
              <a:rPr lang="en-US" sz="3600" b="1" baseline="30000" dirty="0"/>
              <a:t>Run automatically over a longer period</a:t>
            </a:r>
          </a:p>
          <a:p>
            <a:endParaRPr lang="en-US" dirty="0"/>
          </a:p>
        </p:txBody>
      </p:sp>
      <p:cxnSp>
        <p:nvCxnSpPr>
          <p:cNvPr id="19" name="Straight Connector 18"/>
          <p:cNvCxnSpPr/>
          <p:nvPr/>
        </p:nvCxnSpPr>
        <p:spPr>
          <a:xfrm>
            <a:off x="575595" y="2792810"/>
            <a:ext cx="489839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587121" y="2258843"/>
            <a:ext cx="692320" cy="5736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Cloud 20"/>
          <p:cNvSpPr/>
          <p:nvPr/>
        </p:nvSpPr>
        <p:spPr>
          <a:xfrm>
            <a:off x="435683" y="175323"/>
            <a:ext cx="957175" cy="530087"/>
          </a:xfrm>
          <a:prstGeom prst="cloud">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923873" y="705410"/>
            <a:ext cx="45719" cy="695738"/>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Curved Connector 22"/>
          <p:cNvCxnSpPr/>
          <p:nvPr/>
        </p:nvCxnSpPr>
        <p:spPr>
          <a:xfrm rot="5400000">
            <a:off x="302536" y="1791336"/>
            <a:ext cx="1081576" cy="221641"/>
          </a:xfrm>
          <a:prstGeom prst="curvedConnector3">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Curved Connector 23"/>
          <p:cNvCxnSpPr/>
          <p:nvPr/>
        </p:nvCxnSpPr>
        <p:spPr>
          <a:xfrm rot="16200000" flipH="1">
            <a:off x="559911" y="1755600"/>
            <a:ext cx="1281042" cy="492577"/>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5" name="Curved Connector 24"/>
          <p:cNvCxnSpPr/>
          <p:nvPr/>
        </p:nvCxnSpPr>
        <p:spPr>
          <a:xfrm rot="16200000" flipV="1">
            <a:off x="337428" y="1978084"/>
            <a:ext cx="1431442" cy="198010"/>
          </a:xfrm>
          <a:prstGeom prst="curvedConnector3">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6" name="Curved Connector 25"/>
          <p:cNvCxnSpPr/>
          <p:nvPr/>
        </p:nvCxnSpPr>
        <p:spPr>
          <a:xfrm rot="5400000">
            <a:off x="547771" y="1546099"/>
            <a:ext cx="591104" cy="221642"/>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7" name="Curved Connector 26"/>
          <p:cNvCxnSpPr/>
          <p:nvPr/>
        </p:nvCxnSpPr>
        <p:spPr>
          <a:xfrm rot="16200000" flipH="1">
            <a:off x="851467" y="1464045"/>
            <a:ext cx="591102" cy="385748"/>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6833075" y="0"/>
            <a:ext cx="2306653" cy="29414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042900" y="860479"/>
            <a:ext cx="2096827" cy="1569660"/>
          </a:xfrm>
          <a:prstGeom prst="rect">
            <a:avLst/>
          </a:prstGeom>
          <a:noFill/>
        </p:spPr>
        <p:txBody>
          <a:bodyPr wrap="square" rtlCol="0">
            <a:spAutoFit/>
          </a:bodyPr>
          <a:lstStyle/>
          <a:p>
            <a:r>
              <a:rPr lang="en-US" sz="3200" dirty="0" smtClean="0"/>
              <a:t>Big Nutrient Tank</a:t>
            </a:r>
            <a:endParaRPr lang="en-US" sz="3200" dirty="0"/>
          </a:p>
        </p:txBody>
      </p:sp>
      <p:sp>
        <p:nvSpPr>
          <p:cNvPr id="30" name="TextBox 29"/>
          <p:cNvSpPr txBox="1"/>
          <p:nvPr/>
        </p:nvSpPr>
        <p:spPr>
          <a:xfrm>
            <a:off x="2032323" y="48158"/>
            <a:ext cx="3415568" cy="461665"/>
          </a:xfrm>
          <a:prstGeom prst="rect">
            <a:avLst/>
          </a:prstGeom>
          <a:noFill/>
        </p:spPr>
        <p:txBody>
          <a:bodyPr wrap="none" rtlCol="0">
            <a:spAutoFit/>
          </a:bodyPr>
          <a:lstStyle/>
          <a:p>
            <a:r>
              <a:rPr lang="en-US" sz="2400" dirty="0" smtClean="0"/>
              <a:t>Homemade Auto pot v4.0</a:t>
            </a:r>
            <a:endParaRPr lang="en-US" sz="2400" dirty="0"/>
          </a:p>
        </p:txBody>
      </p:sp>
    </p:spTree>
    <p:extLst>
      <p:ext uri="{BB962C8B-B14F-4D97-AF65-F5344CB8AC3E}">
        <p14:creationId xmlns:p14="http://schemas.microsoft.com/office/powerpoint/2010/main" val="1188476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99135" y="881142"/>
            <a:ext cx="4898398" cy="20603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2055995" y="1311946"/>
            <a:ext cx="2531126" cy="1520593"/>
          </a:xfrm>
          <a:prstGeom prst="rect">
            <a:avLst/>
          </a:prstGeom>
          <a:solidFill>
            <a:schemeClr val="accent3">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1706108" y="1536744"/>
            <a:ext cx="2578786" cy="12957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418838" y="2482675"/>
            <a:ext cx="1166285" cy="349865"/>
          </a:xfrm>
          <a:prstGeom prst="rect">
            <a:avLst/>
          </a:prstGeom>
          <a:solidFill>
            <a:srgbClr val="984807"/>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rot="1132551">
            <a:off x="1844557" y="2028311"/>
            <a:ext cx="1793890" cy="425967"/>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flipH="1">
            <a:off x="2775566" y="1186879"/>
            <a:ext cx="96827" cy="445996"/>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flipH="1">
            <a:off x="3467602" y="1403764"/>
            <a:ext cx="238999" cy="188062"/>
          </a:xfrm>
          <a:prstGeom prst="rect">
            <a:avLst/>
          </a:prstGeom>
          <a:solidFill>
            <a:schemeClr val="accent6">
              <a:lumMod val="75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341773" y="1311947"/>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rot="985149">
            <a:off x="2379015" y="1882452"/>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159665" y="1911300"/>
            <a:ext cx="90711" cy="10366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Curved Connector 14"/>
          <p:cNvCxnSpPr>
            <a:endCxn id="8" idx="0"/>
          </p:cNvCxnSpPr>
          <p:nvPr/>
        </p:nvCxnSpPr>
        <p:spPr>
          <a:xfrm rot="10800000" flipV="1">
            <a:off x="2823979" y="792787"/>
            <a:ext cx="4009096" cy="394091"/>
          </a:xfrm>
          <a:prstGeom prst="curvedConnector2">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99929" y="3919872"/>
            <a:ext cx="7386473" cy="2215991"/>
          </a:xfrm>
          <a:prstGeom prst="rect">
            <a:avLst/>
          </a:prstGeom>
          <a:noFill/>
        </p:spPr>
        <p:txBody>
          <a:bodyPr wrap="square" rtlCol="0">
            <a:spAutoFit/>
          </a:bodyPr>
          <a:lstStyle/>
          <a:p>
            <a:pPr marL="742950" indent="-742950">
              <a:buAutoNum type="arabicPeriod"/>
            </a:pPr>
            <a:r>
              <a:rPr lang="en-US" sz="3600" b="1" baseline="30000" dirty="0"/>
              <a:t>Nutrient solution is supplied by a big tank to the unit through the inlet nozzle (yellow) .  </a:t>
            </a:r>
            <a:endParaRPr lang="en-US" sz="3600" b="1" baseline="30000" dirty="0" smtClean="0"/>
          </a:p>
          <a:p>
            <a:pPr marL="742950" indent="-742950">
              <a:buAutoNum type="arabicPeriod"/>
            </a:pPr>
            <a:endParaRPr lang="en-US" sz="3600" b="1" baseline="30000" dirty="0" smtClean="0"/>
          </a:p>
          <a:p>
            <a:pPr marL="742950" indent="-742950">
              <a:buAutoNum type="arabicPeriod"/>
            </a:pPr>
            <a:r>
              <a:rPr lang="en-US" sz="3600" b="1" baseline="30000" dirty="0" smtClean="0"/>
              <a:t>The </a:t>
            </a:r>
            <a:r>
              <a:rPr lang="en-US" sz="3600" b="1" baseline="30000" dirty="0"/>
              <a:t>air pipe (orange) is sealed by the outer float valve (green)</a:t>
            </a:r>
          </a:p>
          <a:p>
            <a:endParaRPr lang="en-US" dirty="0"/>
          </a:p>
        </p:txBody>
      </p:sp>
      <p:cxnSp>
        <p:nvCxnSpPr>
          <p:cNvPr id="19" name="Straight Connector 18"/>
          <p:cNvCxnSpPr/>
          <p:nvPr/>
        </p:nvCxnSpPr>
        <p:spPr>
          <a:xfrm>
            <a:off x="575595" y="2792810"/>
            <a:ext cx="489839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587121" y="2258843"/>
            <a:ext cx="692320" cy="5736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Cloud 20"/>
          <p:cNvSpPr/>
          <p:nvPr/>
        </p:nvSpPr>
        <p:spPr>
          <a:xfrm>
            <a:off x="435683" y="175323"/>
            <a:ext cx="957175" cy="530087"/>
          </a:xfrm>
          <a:prstGeom prst="cloud">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923873" y="705410"/>
            <a:ext cx="45719" cy="695738"/>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Curved Connector 22"/>
          <p:cNvCxnSpPr/>
          <p:nvPr/>
        </p:nvCxnSpPr>
        <p:spPr>
          <a:xfrm rot="5400000">
            <a:off x="302536" y="1791336"/>
            <a:ext cx="1081576" cy="221641"/>
          </a:xfrm>
          <a:prstGeom prst="curvedConnector3">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Curved Connector 23"/>
          <p:cNvCxnSpPr/>
          <p:nvPr/>
        </p:nvCxnSpPr>
        <p:spPr>
          <a:xfrm rot="16200000" flipH="1">
            <a:off x="559911" y="1755600"/>
            <a:ext cx="1281042" cy="492577"/>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5" name="Curved Connector 24"/>
          <p:cNvCxnSpPr/>
          <p:nvPr/>
        </p:nvCxnSpPr>
        <p:spPr>
          <a:xfrm rot="16200000" flipV="1">
            <a:off x="337428" y="1978084"/>
            <a:ext cx="1431442" cy="198010"/>
          </a:xfrm>
          <a:prstGeom prst="curvedConnector3">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6" name="Curved Connector 25"/>
          <p:cNvCxnSpPr/>
          <p:nvPr/>
        </p:nvCxnSpPr>
        <p:spPr>
          <a:xfrm rot="5400000">
            <a:off x="547771" y="1546099"/>
            <a:ext cx="591104" cy="221642"/>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27" name="Curved Connector 26"/>
          <p:cNvCxnSpPr/>
          <p:nvPr/>
        </p:nvCxnSpPr>
        <p:spPr>
          <a:xfrm rot="16200000" flipH="1">
            <a:off x="851467" y="1464045"/>
            <a:ext cx="591102" cy="385748"/>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6833075" y="0"/>
            <a:ext cx="2306653" cy="29414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042900" y="860479"/>
            <a:ext cx="2096827" cy="1569660"/>
          </a:xfrm>
          <a:prstGeom prst="rect">
            <a:avLst/>
          </a:prstGeom>
          <a:noFill/>
        </p:spPr>
        <p:txBody>
          <a:bodyPr wrap="square" rtlCol="0">
            <a:spAutoFit/>
          </a:bodyPr>
          <a:lstStyle/>
          <a:p>
            <a:r>
              <a:rPr lang="en-US" sz="3200" dirty="0" smtClean="0"/>
              <a:t>Big Nutrient Tank</a:t>
            </a:r>
            <a:endParaRPr lang="en-US" sz="3200" dirty="0"/>
          </a:p>
        </p:txBody>
      </p:sp>
      <p:sp>
        <p:nvSpPr>
          <p:cNvPr id="30" name="TextBox 29"/>
          <p:cNvSpPr txBox="1"/>
          <p:nvPr/>
        </p:nvSpPr>
        <p:spPr>
          <a:xfrm>
            <a:off x="2032323" y="48158"/>
            <a:ext cx="3415568" cy="461665"/>
          </a:xfrm>
          <a:prstGeom prst="rect">
            <a:avLst/>
          </a:prstGeom>
          <a:noFill/>
        </p:spPr>
        <p:txBody>
          <a:bodyPr wrap="none" rtlCol="0">
            <a:spAutoFit/>
          </a:bodyPr>
          <a:lstStyle/>
          <a:p>
            <a:r>
              <a:rPr lang="en-US" sz="2400" dirty="0" smtClean="0"/>
              <a:t>Homemade Auto pot v4.0</a:t>
            </a:r>
            <a:endParaRPr lang="en-US" sz="2400" dirty="0"/>
          </a:p>
        </p:txBody>
      </p:sp>
    </p:spTree>
    <p:extLst>
      <p:ext uri="{BB962C8B-B14F-4D97-AF65-F5344CB8AC3E}">
        <p14:creationId xmlns:p14="http://schemas.microsoft.com/office/powerpoint/2010/main" val="268382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36031" y="3595923"/>
            <a:ext cx="8199045" cy="3108544"/>
          </a:xfrm>
          <a:prstGeom prst="rect">
            <a:avLst/>
          </a:prstGeom>
          <a:noFill/>
        </p:spPr>
        <p:txBody>
          <a:bodyPr wrap="square" rtlCol="0">
            <a:spAutoFit/>
          </a:bodyPr>
          <a:lstStyle/>
          <a:p>
            <a:r>
              <a:rPr lang="en-US" sz="2800" b="1" dirty="0"/>
              <a:t>3</a:t>
            </a:r>
            <a:r>
              <a:rPr lang="en-US" sz="2800" b="1" dirty="0" smtClean="0"/>
              <a:t>. When </a:t>
            </a:r>
            <a:r>
              <a:rPr lang="en-US" sz="2800" b="1" dirty="0"/>
              <a:t>the solution </a:t>
            </a:r>
            <a:r>
              <a:rPr lang="en-US" sz="2800" b="1" dirty="0" smtClean="0"/>
              <a:t>level </a:t>
            </a:r>
            <a:r>
              <a:rPr lang="en-US" sz="2800" b="1" dirty="0"/>
              <a:t>rises </a:t>
            </a:r>
            <a:r>
              <a:rPr lang="en-US" sz="2800" b="1" dirty="0" smtClean="0"/>
              <a:t>, the inner </a:t>
            </a:r>
            <a:r>
              <a:rPr lang="en-US" sz="2800" b="1" dirty="0"/>
              <a:t>float valve </a:t>
            </a:r>
            <a:r>
              <a:rPr lang="en-US" sz="2800" b="1" dirty="0" smtClean="0"/>
              <a:t>(purple) </a:t>
            </a:r>
            <a:r>
              <a:rPr lang="en-US" sz="2800" b="1" dirty="0"/>
              <a:t>is lifted </a:t>
            </a:r>
            <a:r>
              <a:rPr lang="en-US" sz="2800" b="1" dirty="0" smtClean="0"/>
              <a:t>a bit. </a:t>
            </a:r>
          </a:p>
          <a:p>
            <a:endParaRPr lang="en-US" sz="2800" b="1" dirty="0" smtClean="0"/>
          </a:p>
          <a:p>
            <a:r>
              <a:rPr lang="en-US" sz="2800" b="1" dirty="0" smtClean="0"/>
              <a:t>4. When the level goes beyond the low level defined by the notches at the bottom (brown), the space inside the unit is sealed and the inner float valve cannot be lifted further due to air pressure.</a:t>
            </a:r>
            <a:endParaRPr lang="en-US" sz="2800" b="1" dirty="0"/>
          </a:p>
        </p:txBody>
      </p:sp>
      <p:sp>
        <p:nvSpPr>
          <p:cNvPr id="17" name="Rectangle 16"/>
          <p:cNvSpPr/>
          <p:nvPr/>
        </p:nvSpPr>
        <p:spPr>
          <a:xfrm>
            <a:off x="459898" y="860479"/>
            <a:ext cx="4898398" cy="20603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1916758" y="1291283"/>
            <a:ext cx="2531126" cy="1520593"/>
          </a:xfrm>
          <a:prstGeom prst="rect">
            <a:avLst/>
          </a:prstGeom>
          <a:solidFill>
            <a:schemeClr val="accent3">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1566871" y="1516081"/>
            <a:ext cx="2578786" cy="12957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2279601" y="2462012"/>
            <a:ext cx="1166285" cy="349865"/>
          </a:xfrm>
          <a:prstGeom prst="rect">
            <a:avLst/>
          </a:prstGeom>
          <a:solidFill>
            <a:schemeClr val="accent6">
              <a:lumMod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rot="458296">
            <a:off x="1928614" y="1819682"/>
            <a:ext cx="1793890" cy="553778"/>
          </a:xfrm>
          <a:prstGeom prst="rect">
            <a:avLst/>
          </a:prstGeom>
          <a:solidFill>
            <a:srgbClr val="B3A2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flipH="1">
            <a:off x="2636329" y="1166216"/>
            <a:ext cx="96827" cy="445996"/>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flipH="1">
            <a:off x="3328365" y="1383101"/>
            <a:ext cx="238999" cy="188062"/>
          </a:xfrm>
          <a:prstGeom prst="rect">
            <a:avLst/>
          </a:prstGeom>
          <a:solidFill>
            <a:schemeClr val="accent6">
              <a:lumMod val="75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202536" y="1291284"/>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rot="598003">
            <a:off x="2390112" y="1744946"/>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2020428" y="1890637"/>
            <a:ext cx="90711" cy="10366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436358" y="2363547"/>
            <a:ext cx="4898398"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447883" y="2238180"/>
            <a:ext cx="692320" cy="5736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Curved Connector 18"/>
          <p:cNvCxnSpPr>
            <a:endCxn id="24" idx="0"/>
          </p:cNvCxnSpPr>
          <p:nvPr/>
        </p:nvCxnSpPr>
        <p:spPr>
          <a:xfrm rot="10800000" flipV="1">
            <a:off x="2684742" y="665626"/>
            <a:ext cx="4366388" cy="500590"/>
          </a:xfrm>
          <a:prstGeom prst="curvedConnector2">
            <a:avLst/>
          </a:prstGeom>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833075" y="0"/>
            <a:ext cx="2306653" cy="29414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042900" y="860479"/>
            <a:ext cx="2096827" cy="1569660"/>
          </a:xfrm>
          <a:prstGeom prst="rect">
            <a:avLst/>
          </a:prstGeom>
          <a:noFill/>
        </p:spPr>
        <p:txBody>
          <a:bodyPr wrap="square" rtlCol="0">
            <a:spAutoFit/>
          </a:bodyPr>
          <a:lstStyle/>
          <a:p>
            <a:r>
              <a:rPr lang="en-US" sz="3200" dirty="0" smtClean="0"/>
              <a:t>Big Nutrient Tank</a:t>
            </a:r>
            <a:endParaRPr lang="en-US" sz="3200" dirty="0"/>
          </a:p>
        </p:txBody>
      </p:sp>
      <p:sp>
        <p:nvSpPr>
          <p:cNvPr id="34" name="Cloud 33"/>
          <p:cNvSpPr/>
          <p:nvPr/>
        </p:nvSpPr>
        <p:spPr>
          <a:xfrm>
            <a:off x="435683" y="175323"/>
            <a:ext cx="957175" cy="530087"/>
          </a:xfrm>
          <a:prstGeom prst="cloud">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923873" y="705410"/>
            <a:ext cx="45719" cy="695738"/>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urved Connector 35"/>
          <p:cNvCxnSpPr/>
          <p:nvPr/>
        </p:nvCxnSpPr>
        <p:spPr>
          <a:xfrm rot="5400000">
            <a:off x="302536" y="1791336"/>
            <a:ext cx="1081576" cy="221641"/>
          </a:xfrm>
          <a:prstGeom prst="curvedConnector3">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37" name="Curved Connector 36"/>
          <p:cNvCxnSpPr/>
          <p:nvPr/>
        </p:nvCxnSpPr>
        <p:spPr>
          <a:xfrm rot="16200000" flipH="1">
            <a:off x="559911" y="1755600"/>
            <a:ext cx="1281042" cy="492577"/>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38" name="Curved Connector 37"/>
          <p:cNvCxnSpPr/>
          <p:nvPr/>
        </p:nvCxnSpPr>
        <p:spPr>
          <a:xfrm rot="16200000" flipV="1">
            <a:off x="337428" y="1978084"/>
            <a:ext cx="1431442" cy="198010"/>
          </a:xfrm>
          <a:prstGeom prst="curvedConnector3">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39" name="Curved Connector 38"/>
          <p:cNvCxnSpPr/>
          <p:nvPr/>
        </p:nvCxnSpPr>
        <p:spPr>
          <a:xfrm rot="5400000">
            <a:off x="547771" y="1546099"/>
            <a:ext cx="591104" cy="221642"/>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40" name="Curved Connector 39"/>
          <p:cNvCxnSpPr/>
          <p:nvPr/>
        </p:nvCxnSpPr>
        <p:spPr>
          <a:xfrm rot="16200000" flipH="1">
            <a:off x="851467" y="1464045"/>
            <a:ext cx="591102" cy="385748"/>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032323" y="48158"/>
            <a:ext cx="3415568" cy="461665"/>
          </a:xfrm>
          <a:prstGeom prst="rect">
            <a:avLst/>
          </a:prstGeom>
          <a:noFill/>
        </p:spPr>
        <p:txBody>
          <a:bodyPr wrap="none" rtlCol="0">
            <a:spAutoFit/>
          </a:bodyPr>
          <a:lstStyle/>
          <a:p>
            <a:r>
              <a:rPr lang="en-US" sz="2400" dirty="0" smtClean="0"/>
              <a:t>Homemade Auto pot v4.0</a:t>
            </a:r>
            <a:endParaRPr lang="en-US" sz="2400" dirty="0"/>
          </a:p>
        </p:txBody>
      </p:sp>
    </p:spTree>
    <p:extLst>
      <p:ext uri="{BB962C8B-B14F-4D97-AF65-F5344CB8AC3E}">
        <p14:creationId xmlns:p14="http://schemas.microsoft.com/office/powerpoint/2010/main" val="328894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36031" y="3595923"/>
            <a:ext cx="8199045" cy="2677656"/>
          </a:xfrm>
          <a:prstGeom prst="rect">
            <a:avLst/>
          </a:prstGeom>
          <a:noFill/>
        </p:spPr>
        <p:txBody>
          <a:bodyPr wrap="square" rtlCol="0">
            <a:spAutoFit/>
          </a:bodyPr>
          <a:lstStyle/>
          <a:p>
            <a:r>
              <a:rPr lang="en-US" sz="2800" b="1" dirty="0"/>
              <a:t>5</a:t>
            </a:r>
            <a:r>
              <a:rPr lang="en-US" sz="2800" b="1" dirty="0" smtClean="0"/>
              <a:t>. When </a:t>
            </a:r>
            <a:r>
              <a:rPr lang="en-US" sz="2800" b="1" dirty="0"/>
              <a:t>the solution  level </a:t>
            </a:r>
            <a:r>
              <a:rPr lang="en-US" sz="2800" b="1" dirty="0" smtClean="0"/>
              <a:t>rises further , the outer float </a:t>
            </a:r>
            <a:r>
              <a:rPr lang="en-US" sz="2800" b="1" dirty="0"/>
              <a:t>valve </a:t>
            </a:r>
            <a:r>
              <a:rPr lang="en-US" sz="2800" b="1" dirty="0" smtClean="0"/>
              <a:t>(green) is lifted opening up the air pipe (orange). </a:t>
            </a:r>
          </a:p>
          <a:p>
            <a:endParaRPr lang="en-US" sz="2800" b="1" dirty="0" smtClean="0"/>
          </a:p>
          <a:p>
            <a:r>
              <a:rPr lang="en-US" sz="2800" b="1" dirty="0"/>
              <a:t>6</a:t>
            </a:r>
            <a:r>
              <a:rPr lang="en-US" sz="2800" b="1" dirty="0" smtClean="0"/>
              <a:t>. This allows the inner float valve to lift up to the top to seal the inlet (yellow) stopping solutions inflow.</a:t>
            </a:r>
            <a:endParaRPr lang="en-US" sz="2800" b="1" dirty="0"/>
          </a:p>
        </p:txBody>
      </p:sp>
      <p:sp>
        <p:nvSpPr>
          <p:cNvPr id="17" name="Rectangle 16"/>
          <p:cNvSpPr/>
          <p:nvPr/>
        </p:nvSpPr>
        <p:spPr>
          <a:xfrm>
            <a:off x="557049" y="860479"/>
            <a:ext cx="4898398" cy="20603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rot="21213581">
            <a:off x="2013909" y="1169810"/>
            <a:ext cx="2531126" cy="1520593"/>
          </a:xfrm>
          <a:prstGeom prst="rect">
            <a:avLst/>
          </a:prstGeom>
          <a:solidFill>
            <a:schemeClr val="accent3">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1664022" y="1516081"/>
            <a:ext cx="2578786" cy="12957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2376752" y="2462012"/>
            <a:ext cx="1166285" cy="349865"/>
          </a:xfrm>
          <a:prstGeom prst="rect">
            <a:avLst/>
          </a:prstGeom>
          <a:solidFill>
            <a:srgbClr val="984807"/>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1998229" y="1702918"/>
            <a:ext cx="1793890" cy="549952"/>
          </a:xfrm>
          <a:prstGeom prst="rect">
            <a:avLst/>
          </a:prstGeom>
          <a:solidFill>
            <a:srgbClr val="B3A2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flipH="1">
            <a:off x="2733480" y="1166216"/>
            <a:ext cx="96827" cy="445996"/>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flipH="1">
            <a:off x="3425516" y="1383101"/>
            <a:ext cx="238999" cy="188062"/>
          </a:xfrm>
          <a:prstGeom prst="rect">
            <a:avLst/>
          </a:prstGeom>
          <a:solidFill>
            <a:schemeClr val="accent6">
              <a:lumMod val="75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rot="21090556">
            <a:off x="3299687" y="1147725"/>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550961" y="1636507"/>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2117579" y="1890637"/>
            <a:ext cx="90711" cy="10366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533509" y="1921827"/>
            <a:ext cx="4898398"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rot="21248164">
            <a:off x="4605652" y="1917978"/>
            <a:ext cx="692320" cy="5736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Curved Connector 18"/>
          <p:cNvCxnSpPr>
            <a:endCxn id="24" idx="0"/>
          </p:cNvCxnSpPr>
          <p:nvPr/>
        </p:nvCxnSpPr>
        <p:spPr>
          <a:xfrm rot="10800000" flipV="1">
            <a:off x="2781894" y="665626"/>
            <a:ext cx="4269237" cy="500590"/>
          </a:xfrm>
          <a:prstGeom prst="curvedConnector2">
            <a:avLst/>
          </a:prstGeom>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833075" y="0"/>
            <a:ext cx="2306653" cy="29414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042900" y="860479"/>
            <a:ext cx="2096827" cy="1569660"/>
          </a:xfrm>
          <a:prstGeom prst="rect">
            <a:avLst/>
          </a:prstGeom>
          <a:noFill/>
        </p:spPr>
        <p:txBody>
          <a:bodyPr wrap="square" rtlCol="0">
            <a:spAutoFit/>
          </a:bodyPr>
          <a:lstStyle/>
          <a:p>
            <a:r>
              <a:rPr lang="en-US" sz="3200" dirty="0" smtClean="0"/>
              <a:t>Big Nutrient Tank</a:t>
            </a:r>
            <a:endParaRPr lang="en-US" sz="3200" dirty="0"/>
          </a:p>
        </p:txBody>
      </p:sp>
      <p:sp>
        <p:nvSpPr>
          <p:cNvPr id="34" name="Cloud 33"/>
          <p:cNvSpPr/>
          <p:nvPr/>
        </p:nvSpPr>
        <p:spPr>
          <a:xfrm>
            <a:off x="435683" y="175323"/>
            <a:ext cx="957175" cy="530087"/>
          </a:xfrm>
          <a:prstGeom prst="cloud">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923873" y="705410"/>
            <a:ext cx="45719" cy="695738"/>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urved Connector 35"/>
          <p:cNvCxnSpPr/>
          <p:nvPr/>
        </p:nvCxnSpPr>
        <p:spPr>
          <a:xfrm rot="5400000">
            <a:off x="302536" y="1791336"/>
            <a:ext cx="1081576" cy="221641"/>
          </a:xfrm>
          <a:prstGeom prst="curvedConnector3">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37" name="Curved Connector 36"/>
          <p:cNvCxnSpPr/>
          <p:nvPr/>
        </p:nvCxnSpPr>
        <p:spPr>
          <a:xfrm rot="16200000" flipH="1">
            <a:off x="559911" y="1755600"/>
            <a:ext cx="1281042" cy="492577"/>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38" name="Curved Connector 37"/>
          <p:cNvCxnSpPr/>
          <p:nvPr/>
        </p:nvCxnSpPr>
        <p:spPr>
          <a:xfrm rot="16200000" flipV="1">
            <a:off x="337428" y="1978084"/>
            <a:ext cx="1431442" cy="198010"/>
          </a:xfrm>
          <a:prstGeom prst="curvedConnector3">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39" name="Curved Connector 38"/>
          <p:cNvCxnSpPr/>
          <p:nvPr/>
        </p:nvCxnSpPr>
        <p:spPr>
          <a:xfrm rot="5400000">
            <a:off x="547771" y="1546099"/>
            <a:ext cx="591104" cy="221642"/>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40" name="Curved Connector 39"/>
          <p:cNvCxnSpPr/>
          <p:nvPr/>
        </p:nvCxnSpPr>
        <p:spPr>
          <a:xfrm rot="16200000" flipH="1">
            <a:off x="851467" y="1464045"/>
            <a:ext cx="591102" cy="385748"/>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032323" y="48158"/>
            <a:ext cx="3415568" cy="461665"/>
          </a:xfrm>
          <a:prstGeom prst="rect">
            <a:avLst/>
          </a:prstGeom>
          <a:noFill/>
        </p:spPr>
        <p:txBody>
          <a:bodyPr wrap="none" rtlCol="0">
            <a:spAutoFit/>
          </a:bodyPr>
          <a:lstStyle/>
          <a:p>
            <a:r>
              <a:rPr lang="en-US" sz="2400" dirty="0" smtClean="0"/>
              <a:t>Homemade Auto pot v4.0</a:t>
            </a:r>
            <a:endParaRPr lang="en-US" sz="2400" dirty="0"/>
          </a:p>
        </p:txBody>
      </p:sp>
    </p:spTree>
    <p:extLst>
      <p:ext uri="{BB962C8B-B14F-4D97-AF65-F5344CB8AC3E}">
        <p14:creationId xmlns:p14="http://schemas.microsoft.com/office/powerpoint/2010/main" val="324069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36031" y="2948781"/>
            <a:ext cx="8199045" cy="2677656"/>
          </a:xfrm>
          <a:prstGeom prst="rect">
            <a:avLst/>
          </a:prstGeom>
          <a:noFill/>
        </p:spPr>
        <p:txBody>
          <a:bodyPr wrap="square" rtlCol="0">
            <a:spAutoFit/>
          </a:bodyPr>
          <a:lstStyle/>
          <a:p>
            <a:r>
              <a:rPr lang="en-US" sz="2800" b="1" dirty="0"/>
              <a:t>7</a:t>
            </a:r>
            <a:r>
              <a:rPr lang="en-US" sz="2800" b="1" dirty="0" smtClean="0"/>
              <a:t>. The plant consumes </a:t>
            </a:r>
            <a:r>
              <a:rPr lang="en-US" sz="2800" b="1" dirty="0"/>
              <a:t>the nutrient solution causing the level to drop</a:t>
            </a:r>
            <a:r>
              <a:rPr lang="en-US" sz="2800" b="1" dirty="0" smtClean="0"/>
              <a:t>.</a:t>
            </a:r>
          </a:p>
          <a:p>
            <a:r>
              <a:rPr lang="en-US" sz="2800" b="1" dirty="0" smtClean="0"/>
              <a:t> </a:t>
            </a:r>
          </a:p>
          <a:p>
            <a:r>
              <a:rPr lang="en-US" sz="2800" b="1" dirty="0" smtClean="0"/>
              <a:t>8. The outer float valve (green) will fall and seal the air pipe (orange) creating a vacuum inside the unit. </a:t>
            </a:r>
          </a:p>
          <a:p>
            <a:endParaRPr lang="en-US" sz="2800" b="1" dirty="0" smtClean="0"/>
          </a:p>
        </p:txBody>
      </p:sp>
      <p:sp>
        <p:nvSpPr>
          <p:cNvPr id="17" name="Rectangle 16"/>
          <p:cNvSpPr/>
          <p:nvPr/>
        </p:nvSpPr>
        <p:spPr>
          <a:xfrm>
            <a:off x="560091" y="881654"/>
            <a:ext cx="4898398" cy="20603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1965138" y="1312459"/>
            <a:ext cx="2531126" cy="1520593"/>
          </a:xfrm>
          <a:prstGeom prst="rect">
            <a:avLst/>
          </a:prstGeom>
          <a:solidFill>
            <a:schemeClr val="accent3">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1667064" y="1537256"/>
            <a:ext cx="2578786" cy="12957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2379794" y="2483187"/>
            <a:ext cx="1166285" cy="349865"/>
          </a:xfrm>
          <a:prstGeom prst="rect">
            <a:avLst/>
          </a:prstGeom>
          <a:solidFill>
            <a:srgbClr val="984807"/>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2001271" y="1735429"/>
            <a:ext cx="1793890" cy="571746"/>
          </a:xfrm>
          <a:prstGeom prst="rect">
            <a:avLst/>
          </a:prstGeom>
          <a:solidFill>
            <a:srgbClr val="B3A2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flipH="1">
            <a:off x="2736522" y="1187391"/>
            <a:ext cx="96827" cy="445996"/>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flipH="1">
            <a:off x="3428558" y="1404276"/>
            <a:ext cx="238999" cy="188062"/>
          </a:xfrm>
          <a:prstGeom prst="rect">
            <a:avLst/>
          </a:prstGeom>
          <a:solidFill>
            <a:schemeClr val="accent6">
              <a:lumMod val="75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302729" y="1301416"/>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554003" y="1657682"/>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2120621" y="1911812"/>
            <a:ext cx="90711" cy="10366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536551" y="2174905"/>
            <a:ext cx="4898398"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520350" y="2248357"/>
            <a:ext cx="692320" cy="5736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Curved Connector 18"/>
          <p:cNvCxnSpPr>
            <a:endCxn id="24" idx="0"/>
          </p:cNvCxnSpPr>
          <p:nvPr/>
        </p:nvCxnSpPr>
        <p:spPr>
          <a:xfrm rot="10800000" flipV="1">
            <a:off x="2784936" y="665625"/>
            <a:ext cx="4266195" cy="521765"/>
          </a:xfrm>
          <a:prstGeom prst="curvedConnector2">
            <a:avLst/>
          </a:prstGeom>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833075" y="0"/>
            <a:ext cx="2306653" cy="29414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042900" y="860479"/>
            <a:ext cx="2096827" cy="1569660"/>
          </a:xfrm>
          <a:prstGeom prst="rect">
            <a:avLst/>
          </a:prstGeom>
          <a:noFill/>
        </p:spPr>
        <p:txBody>
          <a:bodyPr wrap="square" rtlCol="0">
            <a:spAutoFit/>
          </a:bodyPr>
          <a:lstStyle/>
          <a:p>
            <a:r>
              <a:rPr lang="en-US" sz="3200" dirty="0" smtClean="0"/>
              <a:t>Big Nutrient Tank</a:t>
            </a:r>
            <a:endParaRPr lang="en-US" sz="3200" dirty="0"/>
          </a:p>
        </p:txBody>
      </p:sp>
      <p:sp>
        <p:nvSpPr>
          <p:cNvPr id="34" name="Cloud 33"/>
          <p:cNvSpPr/>
          <p:nvPr/>
        </p:nvSpPr>
        <p:spPr>
          <a:xfrm>
            <a:off x="435683" y="175323"/>
            <a:ext cx="957175" cy="530087"/>
          </a:xfrm>
          <a:prstGeom prst="cloud">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923873" y="705410"/>
            <a:ext cx="45719" cy="695738"/>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urved Connector 35"/>
          <p:cNvCxnSpPr/>
          <p:nvPr/>
        </p:nvCxnSpPr>
        <p:spPr>
          <a:xfrm rot="5400000">
            <a:off x="302536" y="1791336"/>
            <a:ext cx="1081576" cy="221641"/>
          </a:xfrm>
          <a:prstGeom prst="curvedConnector3">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37" name="Curved Connector 36"/>
          <p:cNvCxnSpPr/>
          <p:nvPr/>
        </p:nvCxnSpPr>
        <p:spPr>
          <a:xfrm rot="16200000" flipH="1">
            <a:off x="559911" y="1755600"/>
            <a:ext cx="1281042" cy="492577"/>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38" name="Curved Connector 37"/>
          <p:cNvCxnSpPr/>
          <p:nvPr/>
        </p:nvCxnSpPr>
        <p:spPr>
          <a:xfrm rot="16200000" flipV="1">
            <a:off x="337428" y="1978084"/>
            <a:ext cx="1431442" cy="198010"/>
          </a:xfrm>
          <a:prstGeom prst="curvedConnector3">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39" name="Curved Connector 38"/>
          <p:cNvCxnSpPr/>
          <p:nvPr/>
        </p:nvCxnSpPr>
        <p:spPr>
          <a:xfrm rot="5400000">
            <a:off x="547771" y="1546099"/>
            <a:ext cx="591104" cy="221642"/>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40" name="Curved Connector 39"/>
          <p:cNvCxnSpPr/>
          <p:nvPr/>
        </p:nvCxnSpPr>
        <p:spPr>
          <a:xfrm rot="16200000" flipH="1">
            <a:off x="851467" y="1464045"/>
            <a:ext cx="591102" cy="385748"/>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032323" y="48158"/>
            <a:ext cx="3415568" cy="461665"/>
          </a:xfrm>
          <a:prstGeom prst="rect">
            <a:avLst/>
          </a:prstGeom>
          <a:noFill/>
        </p:spPr>
        <p:txBody>
          <a:bodyPr wrap="none" rtlCol="0">
            <a:spAutoFit/>
          </a:bodyPr>
          <a:lstStyle/>
          <a:p>
            <a:r>
              <a:rPr lang="en-US" sz="2400" dirty="0" smtClean="0"/>
              <a:t>Homemade Auto pot v4.0</a:t>
            </a:r>
            <a:endParaRPr lang="en-US" sz="2400" dirty="0"/>
          </a:p>
        </p:txBody>
      </p:sp>
    </p:spTree>
    <p:extLst>
      <p:ext uri="{BB962C8B-B14F-4D97-AF65-F5344CB8AC3E}">
        <p14:creationId xmlns:p14="http://schemas.microsoft.com/office/powerpoint/2010/main" val="335929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36031" y="3386106"/>
            <a:ext cx="8199045" cy="1569660"/>
          </a:xfrm>
          <a:prstGeom prst="rect">
            <a:avLst/>
          </a:prstGeom>
          <a:noFill/>
        </p:spPr>
        <p:txBody>
          <a:bodyPr wrap="square" rtlCol="0">
            <a:spAutoFit/>
          </a:bodyPr>
          <a:lstStyle/>
          <a:p>
            <a:r>
              <a:rPr lang="en-US" sz="2400" b="1" dirty="0" smtClean="0"/>
              <a:t>10. The level continues to drop, but the vacuum condition keeps </a:t>
            </a:r>
            <a:r>
              <a:rPr lang="en-US" sz="2400" b="1" dirty="0"/>
              <a:t>the solution </a:t>
            </a:r>
            <a:r>
              <a:rPr lang="en-US" sz="2400" b="1" dirty="0" smtClean="0"/>
              <a:t>inside the controller unit </a:t>
            </a:r>
            <a:r>
              <a:rPr lang="en-US" sz="2400" b="1" dirty="0"/>
              <a:t>supporting the float valve that continues to block the nozzle (yellow ) and </a:t>
            </a:r>
            <a:r>
              <a:rPr lang="en-US" sz="2400" b="1" dirty="0" smtClean="0"/>
              <a:t>continue to stop </a:t>
            </a:r>
            <a:r>
              <a:rPr lang="en-US" sz="2400" b="1" dirty="0"/>
              <a:t>the inflow. </a:t>
            </a:r>
          </a:p>
        </p:txBody>
      </p:sp>
      <p:sp>
        <p:nvSpPr>
          <p:cNvPr id="17" name="Rectangle 16"/>
          <p:cNvSpPr/>
          <p:nvPr/>
        </p:nvSpPr>
        <p:spPr>
          <a:xfrm>
            <a:off x="436031" y="860479"/>
            <a:ext cx="5148287" cy="20603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2090967" y="1291284"/>
            <a:ext cx="2531126" cy="1520593"/>
          </a:xfrm>
          <a:prstGeom prst="rect">
            <a:avLst/>
          </a:prstGeom>
          <a:solidFill>
            <a:schemeClr val="accent3">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1792893" y="1516081"/>
            <a:ext cx="2578786" cy="12957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2505623" y="2462012"/>
            <a:ext cx="1166285" cy="349865"/>
          </a:xfrm>
          <a:prstGeom prst="rect">
            <a:avLst/>
          </a:prstGeom>
          <a:solidFill>
            <a:srgbClr val="984807"/>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2127100" y="1714254"/>
            <a:ext cx="1793890" cy="571746"/>
          </a:xfrm>
          <a:prstGeom prst="rect">
            <a:avLst/>
          </a:prstGeom>
          <a:solidFill>
            <a:srgbClr val="B3A2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flipH="1">
            <a:off x="2862351" y="1166216"/>
            <a:ext cx="96827" cy="445996"/>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flipH="1">
            <a:off x="3554387" y="1383101"/>
            <a:ext cx="238999" cy="188062"/>
          </a:xfrm>
          <a:prstGeom prst="rect">
            <a:avLst/>
          </a:prstGeom>
          <a:solidFill>
            <a:schemeClr val="accent6">
              <a:lumMod val="75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428558" y="1280241"/>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79832" y="1636507"/>
            <a:ext cx="492432" cy="777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2246450" y="1890637"/>
            <a:ext cx="90711" cy="10366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662380" y="2356685"/>
            <a:ext cx="4898398"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646179" y="2227182"/>
            <a:ext cx="692320" cy="5736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1819174" y="2164527"/>
            <a:ext cx="257878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Curved Connector 31"/>
          <p:cNvCxnSpPr>
            <a:endCxn id="24" idx="0"/>
          </p:cNvCxnSpPr>
          <p:nvPr/>
        </p:nvCxnSpPr>
        <p:spPr>
          <a:xfrm rot="10800000" flipV="1">
            <a:off x="2910764" y="665626"/>
            <a:ext cx="4140366" cy="500590"/>
          </a:xfrm>
          <a:prstGeom prst="curvedConnector2">
            <a:avLst/>
          </a:prstGeom>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6833075" y="0"/>
            <a:ext cx="2306653" cy="29414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7042900" y="860479"/>
            <a:ext cx="2096827" cy="1569660"/>
          </a:xfrm>
          <a:prstGeom prst="rect">
            <a:avLst/>
          </a:prstGeom>
          <a:noFill/>
        </p:spPr>
        <p:txBody>
          <a:bodyPr wrap="square" rtlCol="0">
            <a:spAutoFit/>
          </a:bodyPr>
          <a:lstStyle/>
          <a:p>
            <a:r>
              <a:rPr lang="en-US" sz="3200" dirty="0" smtClean="0"/>
              <a:t>Big Nutrient Tank</a:t>
            </a:r>
            <a:endParaRPr lang="en-US" sz="3200" dirty="0"/>
          </a:p>
        </p:txBody>
      </p:sp>
      <p:sp>
        <p:nvSpPr>
          <p:cNvPr id="35" name="Cloud 34"/>
          <p:cNvSpPr/>
          <p:nvPr/>
        </p:nvSpPr>
        <p:spPr>
          <a:xfrm>
            <a:off x="435683" y="175323"/>
            <a:ext cx="957175" cy="530087"/>
          </a:xfrm>
          <a:prstGeom prst="cloud">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923873" y="705410"/>
            <a:ext cx="45719" cy="695738"/>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Curved Connector 36"/>
          <p:cNvCxnSpPr/>
          <p:nvPr/>
        </p:nvCxnSpPr>
        <p:spPr>
          <a:xfrm rot="5400000">
            <a:off x="302536" y="1791336"/>
            <a:ext cx="1081576" cy="221641"/>
          </a:xfrm>
          <a:prstGeom prst="curvedConnector3">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38" name="Curved Connector 37"/>
          <p:cNvCxnSpPr/>
          <p:nvPr/>
        </p:nvCxnSpPr>
        <p:spPr>
          <a:xfrm rot="16200000" flipH="1">
            <a:off x="559911" y="1755600"/>
            <a:ext cx="1281042" cy="492577"/>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39" name="Curved Connector 38"/>
          <p:cNvCxnSpPr/>
          <p:nvPr/>
        </p:nvCxnSpPr>
        <p:spPr>
          <a:xfrm rot="16200000" flipV="1">
            <a:off x="337428" y="1978084"/>
            <a:ext cx="1431442" cy="198010"/>
          </a:xfrm>
          <a:prstGeom prst="curvedConnector3">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40" name="Curved Connector 39"/>
          <p:cNvCxnSpPr/>
          <p:nvPr/>
        </p:nvCxnSpPr>
        <p:spPr>
          <a:xfrm rot="5400000">
            <a:off x="547771" y="1546099"/>
            <a:ext cx="591104" cy="221642"/>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cxnSp>
        <p:nvCxnSpPr>
          <p:cNvPr id="41" name="Curved Connector 40"/>
          <p:cNvCxnSpPr/>
          <p:nvPr/>
        </p:nvCxnSpPr>
        <p:spPr>
          <a:xfrm rot="16200000" flipH="1">
            <a:off x="851467" y="1464045"/>
            <a:ext cx="591102" cy="385748"/>
          </a:xfrm>
          <a:prstGeom prst="curvedConnector3">
            <a:avLst>
              <a:gd name="adj1" fmla="val 50000"/>
            </a:avLst>
          </a:prstGeom>
          <a:ln>
            <a:solidFill>
              <a:srgbClr val="984807"/>
            </a:solidFill>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2032323" y="48158"/>
            <a:ext cx="3415568" cy="461665"/>
          </a:xfrm>
          <a:prstGeom prst="rect">
            <a:avLst/>
          </a:prstGeom>
          <a:noFill/>
        </p:spPr>
        <p:txBody>
          <a:bodyPr wrap="none" rtlCol="0">
            <a:spAutoFit/>
          </a:bodyPr>
          <a:lstStyle/>
          <a:p>
            <a:r>
              <a:rPr lang="en-US" sz="2400" dirty="0" smtClean="0"/>
              <a:t>Homemade Auto pot v4.0</a:t>
            </a:r>
            <a:endParaRPr lang="en-US" sz="2400" dirty="0"/>
          </a:p>
        </p:txBody>
      </p:sp>
    </p:spTree>
    <p:extLst>
      <p:ext uri="{BB962C8B-B14F-4D97-AF65-F5344CB8AC3E}">
        <p14:creationId xmlns:p14="http://schemas.microsoft.com/office/powerpoint/2010/main" val="58484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730</TotalTime>
  <Words>529</Words>
  <Application>Microsoft Macintosh PowerPoint</Application>
  <PresentationFormat>On-screen Show (4:3)</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Billy  Cheung</dc:creator>
  <cp:lastModifiedBy>Billy  Cheung</cp:lastModifiedBy>
  <cp:revision>17</cp:revision>
  <dcterms:created xsi:type="dcterms:W3CDTF">2019-11-21T15:34:57Z</dcterms:created>
  <dcterms:modified xsi:type="dcterms:W3CDTF">2019-12-01T09:21:26Z</dcterms:modified>
</cp:coreProperties>
</file>