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58" r:id="rId4"/>
    <p:sldId id="259" r:id="rId5"/>
    <p:sldId id="262" r:id="rId6"/>
    <p:sldId id="276" r:id="rId7"/>
    <p:sldId id="275" r:id="rId8"/>
    <p:sldId id="263" r:id="rId9"/>
    <p:sldId id="277" r:id="rId10"/>
    <p:sldId id="267" r:id="rId11"/>
    <p:sldId id="268" r:id="rId12"/>
    <p:sldId id="270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1" autoAdjust="0"/>
    <p:restoredTop sz="78356" autoAdjust="0"/>
  </p:normalViewPr>
  <p:slideViewPr>
    <p:cSldViewPr snapToGrid="0">
      <p:cViewPr varScale="1">
        <p:scale>
          <a:sx n="62" d="100"/>
          <a:sy n="62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3B8D1-7128-4B91-8289-13F74A71C89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2AA7-3CA4-456A-A966-53EF49F8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54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93A5A-5B41-4FA8-BE6D-4C8A560D69A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D5E3A-7504-456E-AC33-B39CC853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2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D5E3A-7504-456E-AC33-B39CC85369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6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D5E3A-7504-456E-AC33-B39CC85369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Menu: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D5E3A-7504-456E-AC33-B39CC85369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Using a motivate picture to tell</a:t>
            </a:r>
            <a:r>
              <a:rPr lang="en-US" baseline="0" dirty="0" smtClean="0"/>
              <a:t> user to press the button;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Pin code have different ways need to confirm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D5E3A-7504-456E-AC33-B39CC85369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0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华氏度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32 +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摄氏度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 1.8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摄氏度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华氏度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- 32) ÷ 1.8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dirty="0" smtClean="0"/>
              <a:t> One key lock all battery;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dirty="0" smtClean="0"/>
              <a:t>Light up icon: phone can keep</a:t>
            </a:r>
            <a:r>
              <a:rPr lang="en-US" baseline="0" dirty="0" smtClean="0"/>
              <a:t> communicate with the paired battery, </a:t>
            </a:r>
            <a:r>
              <a:rPr lang="en-US" dirty="0" smtClean="0"/>
              <a:t>Gray icon: phone can’t search the broadcasting data of  battery which paired before;</a:t>
            </a:r>
          </a:p>
          <a:p>
            <a:r>
              <a:rPr lang="en-US" dirty="0" smtClean="0"/>
              <a:t>3. The battery</a:t>
            </a:r>
            <a:r>
              <a:rPr lang="en-US" baseline="0" dirty="0" smtClean="0"/>
              <a:t> icon will change when </a:t>
            </a:r>
            <a:r>
              <a:rPr lang="en-US" dirty="0" smtClean="0"/>
              <a:t>tool connect</a:t>
            </a:r>
            <a:r>
              <a:rPr lang="en-US" baseline="0" dirty="0" smtClean="0"/>
              <a:t> with battery</a:t>
            </a:r>
            <a:r>
              <a:rPr lang="en-US" dirty="0" smtClean="0"/>
              <a:t>;</a:t>
            </a:r>
          </a:p>
          <a:p>
            <a:r>
              <a:rPr lang="en-US" dirty="0" smtClean="0"/>
              <a:t>4.When get the battery</a:t>
            </a:r>
            <a:r>
              <a:rPr lang="en-US" baseline="0" dirty="0" smtClean="0"/>
              <a:t> capacity is over 95%, APP show out 100</a:t>
            </a:r>
            <a:r>
              <a:rPr lang="en-US" baseline="0" dirty="0" smtClean="0"/>
              <a:t>%</a:t>
            </a:r>
          </a:p>
          <a:p>
            <a:r>
              <a:rPr lang="en-US" baseline="0" dirty="0" smtClean="0"/>
              <a:t>5.Data update frequency definition.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D5E3A-7504-456E-AC33-B39CC85369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5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Change battery the sequence;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Stop communicating</a:t>
            </a:r>
            <a:r>
              <a:rPr lang="en-US" altLang="zh-CN" baseline="0" dirty="0" smtClean="0"/>
              <a:t> with battery and Bluetooth can get into sleep;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Delete the batter information. 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D5E3A-7504-456E-AC33-B39CC85369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D5E3A-7504-456E-AC33-B39CC85369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8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here, app send</a:t>
            </a:r>
            <a:r>
              <a:rPr lang="en-US" baseline="0" dirty="0" smtClean="0"/>
              <a:t> out the signal to</a:t>
            </a:r>
            <a:r>
              <a:rPr lang="en-US" dirty="0" smtClean="0"/>
              <a:t> light</a:t>
            </a:r>
            <a:r>
              <a:rPr lang="en-US" baseline="0" dirty="0" smtClean="0"/>
              <a:t> up Battery blue LED</a:t>
            </a:r>
          </a:p>
          <a:p>
            <a:pPr marL="228600" indent="-228600">
              <a:buAutoNum type="arabicPeriod"/>
            </a:pPr>
            <a:r>
              <a:rPr lang="en-US" dirty="0" smtClean="0"/>
              <a:t>In the future, the bulb icon will change to a charge or a tool in</a:t>
            </a:r>
            <a:r>
              <a:rPr lang="en-US" baseline="0" dirty="0" smtClean="0"/>
              <a:t> the background;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current wave will be show out, or use a watch, or else;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Any alerts happen, it will show out and remind user;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Guidance: Tell user the surface information;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the APP lost BLE connection, it will show out a window to remind user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D5E3A-7504-456E-AC33-B39CC85369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Battery MCU will send the total second</a:t>
            </a:r>
            <a:r>
              <a:rPr lang="en-US" baseline="0" dirty="0" smtClean="0"/>
              <a:t> to APP, APP need to translate to the hour: min: sec form;</a:t>
            </a:r>
          </a:p>
          <a:p>
            <a:pPr marL="228600" indent="-228600">
              <a:buAutoNum type="arabicPeriod"/>
            </a:pPr>
            <a:r>
              <a:rPr lang="en-US" dirty="0" smtClean="0"/>
              <a:t>Cycles</a:t>
            </a:r>
            <a:r>
              <a:rPr lang="en-US" baseline="0" dirty="0" smtClean="0"/>
              <a:t> will be counted by battery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Data update frequency set at 500ms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D5E3A-7504-456E-AC33-B39CC85369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1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It</a:t>
            </a:r>
            <a:r>
              <a:rPr lang="en-US" baseline="0" dirty="0" smtClean="0"/>
              <a:t> can change the battery name information, and it will send to battery to record the new name;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Choose to lock and</a:t>
            </a:r>
            <a:r>
              <a:rPr lang="en-US" baseline="0" dirty="0" smtClean="0"/>
              <a:t> unlock the battery;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Show out place information form phone GPS;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D5E3A-7504-456E-AC33-B39CC85369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7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After setting these alerts, if the condition happen,</a:t>
            </a:r>
            <a:r>
              <a:rPr lang="en-US" baseline="0" dirty="0" smtClean="0"/>
              <a:t> </a:t>
            </a:r>
            <a:r>
              <a:rPr lang="en-US" dirty="0" smtClean="0"/>
              <a:t>It need to call a function like alarm clock.</a:t>
            </a:r>
            <a:r>
              <a:rPr lang="en-US" baseline="0" dirty="0" smtClean="0"/>
              <a:t> (</a:t>
            </a:r>
            <a:r>
              <a:rPr lang="en-US" dirty="0" smtClean="0"/>
              <a:t>It</a:t>
            </a:r>
            <a:r>
              <a:rPr lang="en-US" baseline="0" dirty="0" smtClean="0"/>
              <a:t> is unreliable when APP run in the background);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When the Alerts appears, show out the guidance to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D5E3A-7504-456E-AC33-B39CC85369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9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EE68-E75D-465A-904A-AEDB12F621AB}" type="datetime1">
              <a:rPr lang="en-US" smtClean="0"/>
              <a:t>2/28/2017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371B-2C09-40E4-B717-7C1E67B20295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6077-1425-41D9-8F6F-803DF31549C3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F935-3BC1-4021-BC0A-20D6CD2FE5E2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5792-8101-4B9A-A83F-03BDC08454BE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BCB0-D504-474A-AC9C-7DED982BE281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5245-FA8A-41F1-BDFA-73C0650775E9}" type="datetime1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279F-8832-47A8-BC14-1A827A686CC4}" type="datetime1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1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CCCD-0813-4EFE-A9B7-6AAFD8F94A96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495D-81B4-4EB3-940E-5B33E6D81747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m.hk/url?sa=i&amp;rct=j&amp;q=&amp;esrc=s&amp;frm=1&amp;source=images&amp;cd=&amp;cad=rja&amp;uact=8&amp;ved=0CAcQjRw&amp;url=http://outofmygord.com/2014/07/03/two-views-of-the-promise-of-technology/&amp;ei=K6q8VLqAEcfi8AXgvYLwDA&amp;psig=AFQjCNExlxiWUr3cXwtQO8qmtK7raDX4dw&amp;ust=142173682008514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19C65-A6E4-470A-8019-B1ACE908AA92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8017-2815-47ED-99D5-AE4267D367A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1"/>
            <a:ext cx="12192000" cy="610772"/>
            <a:chOff x="0" y="0"/>
            <a:chExt cx="9144000" cy="45807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9144000" cy="458079"/>
              <a:chOff x="0" y="0"/>
              <a:chExt cx="9144000" cy="45807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0"/>
                <a:ext cx="9144000" cy="457200"/>
              </a:xfrm>
              <a:prstGeom prst="rect">
                <a:avLst/>
              </a:prstGeom>
              <a:gradFill flip="none" rotWithShape="1">
                <a:gsLst>
                  <a:gs pos="30000">
                    <a:schemeClr val="tx1"/>
                  </a:gs>
                  <a:gs pos="90000">
                    <a:schemeClr val="bg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pic>
            <p:nvPicPr>
              <p:cNvPr id="11" name="Picture 2" descr="https://ghotchkiss.files.wordpress.com/2014/07/ibm-human-brain-supercomputer-future-technology-1.jpg">
                <a:hlinkClick r:id="rId13"/>
              </p:cNvPr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8364423" y="0"/>
                <a:ext cx="779577" cy="438150"/>
              </a:xfrm>
              <a:prstGeom prst="rect">
                <a:avLst/>
              </a:prstGeom>
              <a:noFill/>
            </p:spPr>
          </p:pic>
          <p:pic>
            <p:nvPicPr>
              <p:cNvPr id="12" name="Picture 11" descr="Tti.gif"/>
              <p:cNvPicPr>
                <a:picLocks noChangeAspect="1"/>
              </p:cNvPicPr>
              <p:nvPr/>
            </p:nvPicPr>
            <p:blipFill>
              <a:blip r:embed="rId15" cstate="screen"/>
              <a:stretch>
                <a:fillRect/>
              </a:stretch>
            </p:blipFill>
            <p:spPr>
              <a:xfrm>
                <a:off x="0" y="0"/>
                <a:ext cx="501829" cy="45807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7031206" y="161151"/>
              <a:ext cx="13768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CPT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096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100" y="22399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CPT 40V Battery </a:t>
            </a:r>
            <a:br>
              <a:rPr lang="en-US" dirty="0" smtClean="0"/>
            </a:br>
            <a:r>
              <a:rPr lang="en-US" dirty="0" smtClean="0"/>
              <a:t>APP – UI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C4D0-928E-48E2-968E-9F5C8DFF8A13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10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1 Battery - Time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0587" y="1580398"/>
            <a:ext cx="3051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Battery using information: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Charge Time =&gt; Charge cycle;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Discharge Time =&gt; discharge cycle;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5888" y="923173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79792" y="1580398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8235" y="1099581"/>
            <a:ext cx="252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 smtClean="0"/>
              <a:t>Battery1 Picture &amp; Name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03274" y="1160188"/>
            <a:ext cx="389744" cy="230599"/>
            <a:chOff x="7120328" y="1560302"/>
            <a:chExt cx="389744" cy="230599"/>
          </a:xfrm>
        </p:grpSpPr>
        <p:sp>
          <p:nvSpPr>
            <p:cNvPr id="46" name="Rectangle 45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203273" y="2588408"/>
            <a:ext cx="36260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03273" y="3583362"/>
            <a:ext cx="36260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0" y="2683500"/>
            <a:ext cx="733610" cy="82296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3" y="1685148"/>
            <a:ext cx="669719" cy="822960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245971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542349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74757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99" y="5770706"/>
            <a:ext cx="548640" cy="54864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3" y="5958764"/>
            <a:ext cx="365760" cy="36576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77" y="5958764"/>
            <a:ext cx="365760" cy="365760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1425091" y="2730828"/>
            <a:ext cx="2404248" cy="761011"/>
            <a:chOff x="7750266" y="2729343"/>
            <a:chExt cx="2404248" cy="761011"/>
          </a:xfrm>
        </p:grpSpPr>
        <p:sp>
          <p:nvSpPr>
            <p:cNvPr id="77" name="TextBox 76"/>
            <p:cNvSpPr txBox="1"/>
            <p:nvPr/>
          </p:nvSpPr>
          <p:spPr>
            <a:xfrm>
              <a:off x="7750266" y="2759867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Total time: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103375" y="3121022"/>
              <a:ext cx="827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Cycles: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931102" y="2729343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02 : 00 : 59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333456" y="3100943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425091" y="1740012"/>
            <a:ext cx="2404248" cy="760304"/>
            <a:chOff x="7750266" y="2729343"/>
            <a:chExt cx="2404248" cy="760304"/>
          </a:xfrm>
        </p:grpSpPr>
        <p:sp>
          <p:nvSpPr>
            <p:cNvPr id="85" name="TextBox 84"/>
            <p:cNvSpPr txBox="1"/>
            <p:nvPr/>
          </p:nvSpPr>
          <p:spPr>
            <a:xfrm>
              <a:off x="7750266" y="2759867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Total time: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103375" y="3120315"/>
              <a:ext cx="827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Cycles: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931101" y="2729343"/>
              <a:ext cx="12234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01 </a:t>
              </a:r>
              <a:r>
                <a:rPr lang="en-US" dirty="0"/>
                <a:t>: 00 : 59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333456" y="3100943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339631" y="1015459"/>
            <a:ext cx="506150" cy="523220"/>
            <a:chOff x="5499073" y="810025"/>
            <a:chExt cx="506150" cy="523220"/>
          </a:xfrm>
        </p:grpSpPr>
        <p:sp>
          <p:nvSpPr>
            <p:cNvPr id="90" name="Oval 89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601305" y="810025"/>
              <a:ext cx="301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!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81223" y="1658034"/>
            <a:ext cx="313149" cy="292573"/>
            <a:chOff x="2560977" y="943865"/>
            <a:chExt cx="313149" cy="292573"/>
          </a:xfrm>
        </p:grpSpPr>
        <p:sp>
          <p:nvSpPr>
            <p:cNvPr id="37" name="Oval 36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485404" y="2069496"/>
            <a:ext cx="313149" cy="292573"/>
            <a:chOff x="2560977" y="943865"/>
            <a:chExt cx="313149" cy="292573"/>
          </a:xfrm>
        </p:grpSpPr>
        <p:sp>
          <p:nvSpPr>
            <p:cNvPr id="40" name="Oval 39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40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182971" y="5770706"/>
            <a:ext cx="249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update frequency :</a:t>
            </a:r>
          </a:p>
          <a:p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b="1" dirty="0" smtClean="0">
                <a:solidFill>
                  <a:srgbClr val="FF0000"/>
                </a:solidFill>
              </a:rPr>
              <a:t>00ms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101474" y="5478133"/>
            <a:ext cx="313149" cy="292573"/>
            <a:chOff x="2560977" y="943865"/>
            <a:chExt cx="313149" cy="292573"/>
          </a:xfrm>
        </p:grpSpPr>
        <p:sp>
          <p:nvSpPr>
            <p:cNvPr id="55" name="Oval 54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5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50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11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1 Battery – Basal information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969896" y="3238330"/>
            <a:ext cx="140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Unlock</a:t>
            </a:r>
          </a:p>
          <a:p>
            <a:pPr algn="r"/>
            <a:r>
              <a:rPr lang="en-US" dirty="0" smtClean="0"/>
              <a:t>Last time:</a:t>
            </a:r>
          </a:p>
          <a:p>
            <a:pPr algn="r"/>
            <a:r>
              <a:rPr lang="en-US" dirty="0" smtClean="0"/>
              <a:t>Dec 18, 2016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143888" y="3266984"/>
            <a:ext cx="822960" cy="822960"/>
            <a:chOff x="5210710" y="2003008"/>
            <a:chExt cx="457200" cy="45720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710" y="2003008"/>
              <a:ext cx="457200" cy="457200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5528126" y="2130740"/>
              <a:ext cx="137377" cy="74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95936" y="923173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9840" y="1580398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8283" y="1099581"/>
            <a:ext cx="252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 smtClean="0"/>
              <a:t>Battery1 Picture &amp; Name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3322" y="1160188"/>
            <a:ext cx="389744" cy="230599"/>
            <a:chOff x="7120328" y="1560302"/>
            <a:chExt cx="389744" cy="230599"/>
          </a:xfrm>
        </p:grpSpPr>
        <p:sp>
          <p:nvSpPr>
            <p:cNvPr id="48" name="Rectangle 47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256019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52397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84805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17" y="5958335"/>
            <a:ext cx="365760" cy="36576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40" y="5776995"/>
            <a:ext cx="548640" cy="54864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1" y="5956597"/>
            <a:ext cx="365760" cy="36576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256019" y="1834610"/>
            <a:ext cx="1436744" cy="104712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picture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43" y="3238330"/>
            <a:ext cx="822960" cy="82296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43" y="4461356"/>
            <a:ext cx="807149" cy="82296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889437" y="4516468"/>
            <a:ext cx="1960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Locate</a:t>
            </a:r>
          </a:p>
          <a:p>
            <a:pPr algn="r"/>
            <a:r>
              <a:rPr lang="en-US" dirty="0" smtClean="0"/>
              <a:t>Last seen:</a:t>
            </a:r>
          </a:p>
          <a:p>
            <a:pPr algn="r"/>
            <a:r>
              <a:rPr lang="en-US" dirty="0" smtClean="0"/>
              <a:t>Dec 19, 2016</a:t>
            </a:r>
          </a:p>
          <a:p>
            <a:pPr algn="r"/>
            <a:r>
              <a:rPr lang="en-US" dirty="0" smtClean="0"/>
              <a:t>China, Guangdong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43563" y="3197876"/>
            <a:ext cx="140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Lock</a:t>
            </a:r>
          </a:p>
          <a:p>
            <a:pPr algn="r"/>
            <a:r>
              <a:rPr lang="en-US" dirty="0" smtClean="0"/>
              <a:t>Last time:</a:t>
            </a:r>
          </a:p>
          <a:p>
            <a:pPr algn="r"/>
            <a:r>
              <a:rPr lang="en-US" dirty="0" smtClean="0"/>
              <a:t>Dec 19, 2016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3349679" y="1015459"/>
            <a:ext cx="506150" cy="523220"/>
            <a:chOff x="5499073" y="810025"/>
            <a:chExt cx="506150" cy="523220"/>
          </a:xfrm>
        </p:grpSpPr>
        <p:sp>
          <p:nvSpPr>
            <p:cNvPr id="71" name="Oval 70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01305" y="810025"/>
              <a:ext cx="301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!</a:t>
              </a:r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256019" y="3082896"/>
            <a:ext cx="36260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6019" y="4277875"/>
            <a:ext cx="36260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824073" y="1647144"/>
            <a:ext cx="313149" cy="292573"/>
            <a:chOff x="2560977" y="943865"/>
            <a:chExt cx="313149" cy="292573"/>
          </a:xfrm>
        </p:grpSpPr>
        <p:sp>
          <p:nvSpPr>
            <p:cNvPr id="76" name="Oval 75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6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04296" y="3265252"/>
            <a:ext cx="313149" cy="292573"/>
            <a:chOff x="2560977" y="943865"/>
            <a:chExt cx="313149" cy="292573"/>
          </a:xfrm>
        </p:grpSpPr>
        <p:sp>
          <p:nvSpPr>
            <p:cNvPr id="79" name="Oval 78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80" name="Straight Arrow Connector 79"/>
            <p:cNvCxnSpPr>
              <a:stCxn id="79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04296" y="4504087"/>
            <a:ext cx="313149" cy="292573"/>
            <a:chOff x="2560977" y="943865"/>
            <a:chExt cx="313149" cy="292573"/>
          </a:xfrm>
        </p:grpSpPr>
        <p:sp>
          <p:nvSpPr>
            <p:cNvPr id="83" name="Oval 82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3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257199" y="1834610"/>
            <a:ext cx="26248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Name: ……</a:t>
            </a:r>
            <a:r>
              <a:rPr lang="en-US" sz="1400" dirty="0" smtClean="0"/>
              <a:t>battery1 </a:t>
            </a:r>
            <a:endParaRPr lang="en-US" sz="1400" dirty="0"/>
          </a:p>
          <a:p>
            <a:pPr algn="r"/>
            <a:r>
              <a:rPr lang="en-US" sz="1400" dirty="0"/>
              <a:t>Mac </a:t>
            </a:r>
            <a:r>
              <a:rPr lang="en-US" sz="1400" dirty="0" smtClean="0"/>
              <a:t>No.123456</a:t>
            </a:r>
          </a:p>
          <a:p>
            <a:pPr algn="r"/>
            <a:r>
              <a:rPr lang="en-US" sz="1400" dirty="0"/>
              <a:t>	</a:t>
            </a:r>
            <a:r>
              <a:rPr lang="en-US" sz="1400" dirty="0" smtClean="0"/>
              <a:t>Manufacture code : </a:t>
            </a:r>
            <a:r>
              <a:rPr lang="en-US" sz="1400" dirty="0" err="1" smtClean="0"/>
              <a:t>xxxxxxxx</a:t>
            </a:r>
            <a:endParaRPr lang="en-US" sz="1400" dirty="0" smtClean="0"/>
          </a:p>
          <a:p>
            <a:pPr algn="r"/>
            <a:r>
              <a:rPr lang="en-US" sz="1400" dirty="0" smtClean="0"/>
              <a:t>Firmware </a:t>
            </a:r>
            <a:r>
              <a:rPr lang="en-US" sz="1400" dirty="0" err="1" smtClean="0"/>
              <a:t>Ver</a:t>
            </a:r>
            <a:r>
              <a:rPr lang="en-US" sz="1400" dirty="0" smtClean="0"/>
              <a:t> : v00.00.0100</a:t>
            </a:r>
          </a:p>
          <a:p>
            <a:pPr algn="r"/>
            <a:r>
              <a:rPr lang="en-US" sz="1400" dirty="0" smtClean="0"/>
              <a:t>Hardware </a:t>
            </a:r>
            <a:r>
              <a:rPr lang="en-US" sz="1400" dirty="0" err="1" smtClean="0"/>
              <a:t>Ver</a:t>
            </a:r>
            <a:r>
              <a:rPr lang="en-US" sz="1400" dirty="0" smtClean="0"/>
              <a:t> : v00.00.0001</a:t>
            </a:r>
            <a:endParaRPr lang="en-US" sz="14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70" y="1889315"/>
            <a:ext cx="184093" cy="18409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274516" y="2200261"/>
            <a:ext cx="249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update frequency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Each connect time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193019" y="1907688"/>
            <a:ext cx="313149" cy="292573"/>
            <a:chOff x="2560977" y="943865"/>
            <a:chExt cx="313149" cy="292573"/>
          </a:xfrm>
        </p:grpSpPr>
        <p:sp>
          <p:nvSpPr>
            <p:cNvPr id="51" name="Oval 50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1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>
            <a:endCxn id="43" idx="1"/>
          </p:cNvCxnSpPr>
          <p:nvPr/>
        </p:nvCxnSpPr>
        <p:spPr>
          <a:xfrm flipV="1">
            <a:off x="3849717" y="2523427"/>
            <a:ext cx="424799" cy="1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12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2 Function –Alerts</a:t>
            </a:r>
            <a:endParaRPr lang="en-US" sz="2800" dirty="0"/>
          </a:p>
        </p:txBody>
      </p:sp>
      <p:sp>
        <p:nvSpPr>
          <p:cNvPr id="102" name="Rectangle 101"/>
          <p:cNvSpPr/>
          <p:nvPr/>
        </p:nvSpPr>
        <p:spPr>
          <a:xfrm>
            <a:off x="99695" y="935990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3599" y="1593215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92032" y="1121048"/>
            <a:ext cx="20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/>
              <a:t>Background </a:t>
            </a:r>
            <a:r>
              <a:rPr lang="en-US" altLang="zh-CN" dirty="0" smtClean="0"/>
              <a:t>Picture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93599" y="1635339"/>
            <a:ext cx="3937000" cy="46144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Audio Alerts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22264" y="1178869"/>
            <a:ext cx="389744" cy="230599"/>
            <a:chOff x="7120328" y="1560302"/>
            <a:chExt cx="389744" cy="230599"/>
          </a:xfrm>
        </p:grpSpPr>
        <p:sp>
          <p:nvSpPr>
            <p:cNvPr id="107" name="Rectangle 106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347275" y="1023938"/>
            <a:ext cx="506150" cy="523220"/>
            <a:chOff x="5499073" y="810025"/>
            <a:chExt cx="506150" cy="523220"/>
          </a:xfrm>
        </p:grpSpPr>
        <p:sp>
          <p:nvSpPr>
            <p:cNvPr id="111" name="Oval 110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601305" y="810025"/>
              <a:ext cx="301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!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222264" y="1685655"/>
            <a:ext cx="61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Save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00594" y="168139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 All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22264" y="2225912"/>
            <a:ext cx="3626066" cy="374106"/>
            <a:chOff x="2555889" y="2197337"/>
            <a:chExt cx="3626066" cy="374106"/>
          </a:xfrm>
        </p:grpSpPr>
        <p:sp>
          <p:nvSpPr>
            <p:cNvPr id="116" name="TextBox 115"/>
            <p:cNvSpPr txBox="1"/>
            <p:nvPr/>
          </p:nvSpPr>
          <p:spPr>
            <a:xfrm>
              <a:off x="2555889" y="2257579"/>
              <a:ext cx="2225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Battery Capacity Below 10%</a:t>
              </a:r>
              <a:endParaRPr lang="en-US" sz="14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2555889" y="2571443"/>
              <a:ext cx="36260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5680900" y="2197337"/>
              <a:ext cx="301686" cy="301686"/>
              <a:chOff x="5680900" y="2197337"/>
              <a:chExt cx="301686" cy="301686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5680900" y="2197337"/>
                <a:ext cx="301686" cy="30168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757100" y="2270725"/>
                <a:ext cx="149286" cy="149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222264" y="2795099"/>
            <a:ext cx="3626066" cy="374106"/>
            <a:chOff x="2555889" y="2197337"/>
            <a:chExt cx="3626066" cy="374106"/>
          </a:xfrm>
        </p:grpSpPr>
        <p:sp>
          <p:nvSpPr>
            <p:cNvPr id="122" name="TextBox 121"/>
            <p:cNvSpPr txBox="1"/>
            <p:nvPr/>
          </p:nvSpPr>
          <p:spPr>
            <a:xfrm>
              <a:off x="2555889" y="2257579"/>
              <a:ext cx="1862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Battery Lock-Out Alert</a:t>
              </a:r>
              <a:endParaRPr lang="en-US" sz="1400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2555889" y="2571443"/>
              <a:ext cx="36260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5680900" y="2197337"/>
              <a:ext cx="301686" cy="301686"/>
              <a:chOff x="5680900" y="2197337"/>
              <a:chExt cx="301686" cy="301686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680900" y="2197337"/>
                <a:ext cx="301686" cy="30168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757100" y="2270725"/>
                <a:ext cx="149286" cy="149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222264" y="3340428"/>
            <a:ext cx="3626066" cy="374106"/>
            <a:chOff x="2555889" y="2197337"/>
            <a:chExt cx="3626066" cy="374106"/>
          </a:xfrm>
        </p:grpSpPr>
        <p:sp>
          <p:nvSpPr>
            <p:cNvPr id="128" name="TextBox 127"/>
            <p:cNvSpPr txBox="1"/>
            <p:nvPr/>
          </p:nvSpPr>
          <p:spPr>
            <a:xfrm>
              <a:off x="2555889" y="2257579"/>
              <a:ext cx="1705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Deep discharge </a:t>
              </a:r>
              <a:r>
                <a:rPr lang="en-US" sz="1400" dirty="0" smtClean="0"/>
                <a:t>Alert</a:t>
              </a:r>
              <a:endParaRPr lang="en-US" sz="1400" dirty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555889" y="2571443"/>
              <a:ext cx="36260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5680900" y="2197337"/>
              <a:ext cx="301686" cy="301686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22264" y="4976414"/>
            <a:ext cx="3626066" cy="374106"/>
            <a:chOff x="2555889" y="2197337"/>
            <a:chExt cx="3626066" cy="374106"/>
          </a:xfrm>
        </p:grpSpPr>
        <p:sp>
          <p:nvSpPr>
            <p:cNvPr id="132" name="TextBox 131"/>
            <p:cNvSpPr txBox="1"/>
            <p:nvPr/>
          </p:nvSpPr>
          <p:spPr>
            <a:xfrm>
              <a:off x="2555889" y="2257579"/>
              <a:ext cx="2896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Bluetooth Connection Re-Established</a:t>
              </a:r>
              <a:endParaRPr lang="en-US" sz="1400" dirty="0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2555889" y="2571443"/>
              <a:ext cx="36260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5680900" y="2197337"/>
              <a:ext cx="301686" cy="301686"/>
              <a:chOff x="5680900" y="2197337"/>
              <a:chExt cx="301686" cy="301686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5680900" y="2197337"/>
                <a:ext cx="301686" cy="30168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5757100" y="2270725"/>
                <a:ext cx="149286" cy="149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222264" y="4431086"/>
            <a:ext cx="3626066" cy="374106"/>
            <a:chOff x="2555889" y="2197337"/>
            <a:chExt cx="3626066" cy="374106"/>
          </a:xfrm>
        </p:grpSpPr>
        <p:sp>
          <p:nvSpPr>
            <p:cNvPr id="138" name="TextBox 137"/>
            <p:cNvSpPr txBox="1"/>
            <p:nvPr/>
          </p:nvSpPr>
          <p:spPr>
            <a:xfrm>
              <a:off x="2555889" y="2257579"/>
              <a:ext cx="212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Lost Bluetooth Connection</a:t>
              </a:r>
              <a:endParaRPr lang="en-US" sz="1400" dirty="0"/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2555889" y="2571443"/>
              <a:ext cx="36260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5680900" y="2197337"/>
              <a:ext cx="301686" cy="301686"/>
              <a:chOff x="5680900" y="2197337"/>
              <a:chExt cx="301686" cy="301686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680900" y="2197337"/>
                <a:ext cx="301686" cy="30168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5757100" y="2270725"/>
                <a:ext cx="149286" cy="149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3" name="Group 142"/>
          <p:cNvGrpSpPr/>
          <p:nvPr/>
        </p:nvGrpSpPr>
        <p:grpSpPr>
          <a:xfrm>
            <a:off x="222264" y="3885757"/>
            <a:ext cx="3626066" cy="374106"/>
            <a:chOff x="2555889" y="2197337"/>
            <a:chExt cx="3626066" cy="374106"/>
          </a:xfrm>
        </p:grpSpPr>
        <p:sp>
          <p:nvSpPr>
            <p:cNvPr id="144" name="TextBox 143"/>
            <p:cNvSpPr txBox="1"/>
            <p:nvPr/>
          </p:nvSpPr>
          <p:spPr>
            <a:xfrm>
              <a:off x="2555889" y="2257579"/>
              <a:ext cx="183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Battery Done Charging</a:t>
              </a:r>
              <a:endParaRPr lang="en-US" sz="1400" dirty="0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2555889" y="2571443"/>
              <a:ext cx="36260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680900" y="2197337"/>
              <a:ext cx="301686" cy="301686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011389" y="2119561"/>
            <a:ext cx="313149" cy="292573"/>
            <a:chOff x="2560977" y="943865"/>
            <a:chExt cx="313149" cy="292573"/>
          </a:xfrm>
        </p:grpSpPr>
        <p:sp>
          <p:nvSpPr>
            <p:cNvPr id="149" name="Oval 148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0" name="Straight Arrow Connector 149"/>
            <p:cNvCxnSpPr>
              <a:stCxn id="149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4201839" y="927511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195743" y="1584736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94176" y="1112569"/>
            <a:ext cx="20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/>
              <a:t>Background </a:t>
            </a:r>
            <a:r>
              <a:rPr lang="en-US" altLang="zh-CN" dirty="0" smtClean="0"/>
              <a:t>Picture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95743" y="1626860"/>
            <a:ext cx="3937000" cy="46144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Audio Alerts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24408" y="1170390"/>
            <a:ext cx="389744" cy="230599"/>
            <a:chOff x="7120328" y="1560302"/>
            <a:chExt cx="389744" cy="230599"/>
          </a:xfrm>
        </p:grpSpPr>
        <p:sp>
          <p:nvSpPr>
            <p:cNvPr id="60" name="Rectangle 59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49419" y="1015459"/>
            <a:ext cx="506150" cy="523220"/>
            <a:chOff x="5499073" y="810025"/>
            <a:chExt cx="506150" cy="523220"/>
          </a:xfrm>
        </p:grpSpPr>
        <p:sp>
          <p:nvSpPr>
            <p:cNvPr id="64" name="Oval 63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01305" y="810025"/>
              <a:ext cx="301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!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324408" y="1677176"/>
            <a:ext cx="61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Save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02738" y="167291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 All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324408" y="2217433"/>
            <a:ext cx="3626066" cy="374106"/>
            <a:chOff x="2555889" y="2197337"/>
            <a:chExt cx="3626066" cy="374106"/>
          </a:xfrm>
        </p:grpSpPr>
        <p:sp>
          <p:nvSpPr>
            <p:cNvPr id="69" name="TextBox 68"/>
            <p:cNvSpPr txBox="1"/>
            <p:nvPr/>
          </p:nvSpPr>
          <p:spPr>
            <a:xfrm>
              <a:off x="2555889" y="2257579"/>
              <a:ext cx="2225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Battery Capacity Below 10%</a:t>
              </a:r>
              <a:endParaRPr lang="en-US" sz="1400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2555889" y="2571443"/>
              <a:ext cx="36260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5680900" y="2197337"/>
              <a:ext cx="301686" cy="301686"/>
              <a:chOff x="5680900" y="2197337"/>
              <a:chExt cx="301686" cy="301686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680900" y="2197337"/>
                <a:ext cx="301686" cy="30168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757100" y="2270725"/>
                <a:ext cx="149286" cy="149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4324408" y="2786620"/>
            <a:ext cx="3626066" cy="374106"/>
            <a:chOff x="2555889" y="2197337"/>
            <a:chExt cx="3626066" cy="374106"/>
          </a:xfrm>
        </p:grpSpPr>
        <p:sp>
          <p:nvSpPr>
            <p:cNvPr id="75" name="TextBox 74"/>
            <p:cNvSpPr txBox="1"/>
            <p:nvPr/>
          </p:nvSpPr>
          <p:spPr>
            <a:xfrm>
              <a:off x="2555889" y="2257579"/>
              <a:ext cx="1862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Battery Lock-Out Alert</a:t>
              </a:r>
              <a:endParaRPr lang="en-US" sz="1400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555889" y="2571443"/>
              <a:ext cx="36260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5680900" y="2197337"/>
              <a:ext cx="301686" cy="301686"/>
              <a:chOff x="5680900" y="2197337"/>
              <a:chExt cx="301686" cy="301686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680900" y="2197337"/>
                <a:ext cx="301686" cy="30168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757100" y="2270725"/>
                <a:ext cx="149286" cy="149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324408" y="3331949"/>
            <a:ext cx="3626066" cy="374106"/>
            <a:chOff x="2555889" y="2197337"/>
            <a:chExt cx="3626066" cy="374106"/>
          </a:xfrm>
        </p:grpSpPr>
        <p:sp>
          <p:nvSpPr>
            <p:cNvPr id="81" name="TextBox 80"/>
            <p:cNvSpPr txBox="1"/>
            <p:nvPr/>
          </p:nvSpPr>
          <p:spPr>
            <a:xfrm>
              <a:off x="2555889" y="2257579"/>
              <a:ext cx="1687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Deep discharge alert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2555889" y="2571443"/>
              <a:ext cx="36260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5680900" y="2197337"/>
              <a:ext cx="301686" cy="301686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324408" y="4967935"/>
            <a:ext cx="3626066" cy="374106"/>
            <a:chOff x="2555889" y="2197337"/>
            <a:chExt cx="3626066" cy="374106"/>
          </a:xfrm>
        </p:grpSpPr>
        <p:sp>
          <p:nvSpPr>
            <p:cNvPr id="85" name="TextBox 84"/>
            <p:cNvSpPr txBox="1"/>
            <p:nvPr/>
          </p:nvSpPr>
          <p:spPr>
            <a:xfrm>
              <a:off x="2555889" y="2257579"/>
              <a:ext cx="2896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Bluetooth Connection Re-Established</a:t>
              </a:r>
              <a:endParaRPr lang="en-US" sz="1400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2555889" y="2571443"/>
              <a:ext cx="36260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5680900" y="2197337"/>
              <a:ext cx="301686" cy="301686"/>
              <a:chOff x="5680900" y="2197337"/>
              <a:chExt cx="301686" cy="30168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5680900" y="2197337"/>
                <a:ext cx="301686" cy="30168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757100" y="2270725"/>
                <a:ext cx="149286" cy="149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324408" y="4422607"/>
            <a:ext cx="3626066" cy="374106"/>
            <a:chOff x="2555889" y="2197337"/>
            <a:chExt cx="3626066" cy="374106"/>
          </a:xfrm>
        </p:grpSpPr>
        <p:sp>
          <p:nvSpPr>
            <p:cNvPr id="91" name="TextBox 90"/>
            <p:cNvSpPr txBox="1"/>
            <p:nvPr/>
          </p:nvSpPr>
          <p:spPr>
            <a:xfrm>
              <a:off x="2555889" y="2257579"/>
              <a:ext cx="212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Lost Bluetooth Connection</a:t>
              </a:r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2555889" y="2571443"/>
              <a:ext cx="36260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5680900" y="2197337"/>
              <a:ext cx="301686" cy="301686"/>
              <a:chOff x="5680900" y="2197337"/>
              <a:chExt cx="301686" cy="30168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5680900" y="2197337"/>
                <a:ext cx="301686" cy="30168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757100" y="2270725"/>
                <a:ext cx="149286" cy="149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324408" y="3877278"/>
            <a:ext cx="3626066" cy="374106"/>
            <a:chOff x="2555889" y="2197337"/>
            <a:chExt cx="3626066" cy="374106"/>
          </a:xfrm>
        </p:grpSpPr>
        <p:sp>
          <p:nvSpPr>
            <p:cNvPr id="97" name="TextBox 96"/>
            <p:cNvSpPr txBox="1"/>
            <p:nvPr/>
          </p:nvSpPr>
          <p:spPr>
            <a:xfrm>
              <a:off x="2555889" y="2257579"/>
              <a:ext cx="183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Battery Done Charging</a:t>
              </a:r>
              <a:endParaRPr lang="en-US" sz="1400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2555889" y="2571443"/>
              <a:ext cx="362606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5680900" y="2197337"/>
              <a:ext cx="301686" cy="301686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4189580" y="1580398"/>
            <a:ext cx="3937000" cy="480695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4963495" y="3116966"/>
            <a:ext cx="2422032" cy="114603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Dear User,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battery detects the over temperature protection.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022900" y="4350993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fix by yourself?</a:t>
            </a:r>
            <a:endParaRPr lang="en-US" b="1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969859" y="4720325"/>
            <a:ext cx="2434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8212684" y="927511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8206588" y="1584736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9105021" y="1112569"/>
            <a:ext cx="20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/>
              <a:t>Background </a:t>
            </a:r>
            <a:r>
              <a:rPr lang="en-US" altLang="zh-CN" dirty="0" smtClean="0"/>
              <a:t>Picture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8206588" y="1626860"/>
            <a:ext cx="3937000" cy="46144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Guidance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8335253" y="1170390"/>
            <a:ext cx="389744" cy="230599"/>
            <a:chOff x="7120328" y="1560302"/>
            <a:chExt cx="389744" cy="230599"/>
          </a:xfrm>
        </p:grpSpPr>
        <p:sp>
          <p:nvSpPr>
            <p:cNvPr id="158" name="Rectangle 157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1460264" y="1015459"/>
            <a:ext cx="506150" cy="523220"/>
            <a:chOff x="5499073" y="810025"/>
            <a:chExt cx="506150" cy="523220"/>
          </a:xfrm>
        </p:grpSpPr>
        <p:sp>
          <p:nvSpPr>
            <p:cNvPr id="162" name="Oval 161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601305" y="810025"/>
              <a:ext cx="301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!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8310520" y="2162748"/>
            <a:ext cx="3597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Temperature protection:</a:t>
            </a:r>
          </a:p>
          <a:p>
            <a:r>
              <a:rPr lang="en-US" dirty="0" smtClean="0"/>
              <a:t>       cool down in the shadow ;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Over</a:t>
            </a:r>
            <a:r>
              <a:rPr lang="en-US" dirty="0" smtClean="0"/>
              <a:t> current protection:</a:t>
            </a:r>
            <a:endParaRPr lang="en-US" dirty="0"/>
          </a:p>
          <a:p>
            <a:pPr lvl="1"/>
            <a:r>
              <a:rPr lang="en-US" dirty="0" smtClean="0"/>
              <a:t>Pull battery out of tool, reset it;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0080039" y="3530898"/>
            <a:ext cx="2423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4763071" y="4301920"/>
            <a:ext cx="313149" cy="292573"/>
            <a:chOff x="2560977" y="943865"/>
            <a:chExt cx="313149" cy="292573"/>
          </a:xfrm>
        </p:grpSpPr>
        <p:sp>
          <p:nvSpPr>
            <p:cNvPr id="167" name="Oval 166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8" name="Straight Arrow Connector 167"/>
            <p:cNvCxnSpPr>
              <a:stCxn id="167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1242" y="609897"/>
            <a:ext cx="1440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Setting Alerts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1365" y="601418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Alerts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13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2 Function - Shop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92047" y="927511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5951" y="1584736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127" y="3280129"/>
            <a:ext cx="393192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Amazon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4384" y="1112569"/>
            <a:ext cx="20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/>
              <a:t>Background </a:t>
            </a:r>
            <a:r>
              <a:rPr lang="en-US" altLang="zh-CN" dirty="0" smtClean="0"/>
              <a:t>Picture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7127" y="2431059"/>
            <a:ext cx="393192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Alibaba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127" y="1584736"/>
            <a:ext cx="393192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Home Depot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14616" y="1170390"/>
            <a:ext cx="389744" cy="230599"/>
            <a:chOff x="7120328" y="1560302"/>
            <a:chExt cx="389744" cy="230599"/>
          </a:xfrm>
        </p:grpSpPr>
        <p:sp>
          <p:nvSpPr>
            <p:cNvPr id="32" name="Rectangle 31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39627" y="1015459"/>
            <a:ext cx="506150" cy="523220"/>
            <a:chOff x="5499073" y="810025"/>
            <a:chExt cx="506150" cy="523220"/>
          </a:xfrm>
        </p:grpSpPr>
        <p:sp>
          <p:nvSpPr>
            <p:cNvPr id="36" name="Oval 35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01305" y="810025"/>
              <a:ext cx="301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0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14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2 Function - Surface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2841823" y="938593"/>
            <a:ext cx="120153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2829179" y="1587500"/>
            <a:ext cx="120204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957844" y="1173154"/>
            <a:ext cx="389744" cy="230599"/>
            <a:chOff x="7120328" y="1560302"/>
            <a:chExt cx="389744" cy="230599"/>
          </a:xfrm>
        </p:grpSpPr>
        <p:sp>
          <p:nvSpPr>
            <p:cNvPr id="34" name="Rectangle 33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9805" y="930275"/>
            <a:ext cx="2740934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99805" y="1587500"/>
            <a:ext cx="27348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1109" y="1094859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 smtClean="0"/>
              <a:t>Brand Picture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2449" y="1864048"/>
            <a:ext cx="1058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Ryobi group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53061" y="2177949"/>
            <a:ext cx="2576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3061" y="2428765"/>
            <a:ext cx="82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Account 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53061" y="2736125"/>
            <a:ext cx="2576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2449" y="2996244"/>
            <a:ext cx="71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Battery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253061" y="3294301"/>
            <a:ext cx="2576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3061" y="352931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Alerts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31795" y="3852477"/>
            <a:ext cx="2576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2449" y="5932993"/>
            <a:ext cx="771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Ver. 088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53061" y="405954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shop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244542" y="4400933"/>
            <a:ext cx="2576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64085" y="850765"/>
            <a:ext cx="313149" cy="292573"/>
            <a:chOff x="2560977" y="943865"/>
            <a:chExt cx="313149" cy="292573"/>
          </a:xfrm>
        </p:grpSpPr>
        <p:sp>
          <p:nvSpPr>
            <p:cNvPr id="41" name="Oval 40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1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4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F935-3BC1-4021-BC0A-20D6CD2FE5E2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10610"/>
              </p:ext>
            </p:extLst>
          </p:nvPr>
        </p:nvGraphicFramePr>
        <p:xfrm>
          <a:off x="333829" y="719666"/>
          <a:ext cx="11611428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668"/>
                <a:gridCol w="1582738"/>
                <a:gridCol w="87520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-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00.00.0001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 -19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First Initial</a:t>
                      </a:r>
                      <a:r>
                        <a:rPr lang="en-US" baseline="0" dirty="0" smtClean="0"/>
                        <a:t> 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00.00.0002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</a:t>
                      </a:r>
                      <a:r>
                        <a:rPr lang="en-US" baseline="0" dirty="0" smtClean="0"/>
                        <a:t> -</a:t>
                      </a:r>
                      <a:r>
                        <a:rPr lang="en-US" dirty="0" smtClean="0"/>
                        <a:t>30 2016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 </a:t>
                      </a:r>
                      <a:r>
                        <a:rPr lang="en-US" altLang="zh-CN" dirty="0" smtClean="0"/>
                        <a:t>Update log in surface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dirty="0" smtClean="0"/>
                        <a:t>sequence  - first surface is </a:t>
                      </a:r>
                      <a:r>
                        <a:rPr lang="en-US" sz="1800" dirty="0" smtClean="0"/>
                        <a:t>Ryobi group page</a:t>
                      </a:r>
                      <a:r>
                        <a:rPr lang="en-US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 Battery page remove Bluetooth icon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Add pairing surface;</a:t>
                      </a:r>
                    </a:p>
                    <a:p>
                      <a:pPr algn="l"/>
                      <a:r>
                        <a:rPr lang="en-US" dirty="0" smtClean="0"/>
                        <a:t>4. Add</a:t>
                      </a:r>
                      <a:r>
                        <a:rPr lang="en-US" baseline="0" dirty="0" smtClean="0"/>
                        <a:t> working state page remark;</a:t>
                      </a:r>
                    </a:p>
                    <a:p>
                      <a:pPr algn="l"/>
                      <a:r>
                        <a:rPr lang="en-US" baseline="0" dirty="0" smtClean="0"/>
                        <a:t>5. Remove sleep time and protection information;</a:t>
                      </a:r>
                    </a:p>
                    <a:p>
                      <a:pPr algn="l"/>
                      <a:r>
                        <a:rPr lang="en-US" dirty="0" smtClean="0"/>
                        <a:t>6. Add location information;</a:t>
                      </a:r>
                    </a:p>
                    <a:p>
                      <a:pPr algn="l"/>
                      <a:r>
                        <a:rPr lang="en-US" dirty="0" smtClean="0"/>
                        <a:t>7. Update function catalog;</a:t>
                      </a:r>
                    </a:p>
                    <a:p>
                      <a:pPr algn="l"/>
                      <a:r>
                        <a:rPr lang="en-US" dirty="0" smtClean="0"/>
                        <a:t>8. Add</a:t>
                      </a:r>
                      <a:r>
                        <a:rPr lang="en-US" baseline="0" dirty="0" smtClean="0"/>
                        <a:t> guidance surface when alerts happen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00.00.0003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 – 12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Update user surface: add temperature</a:t>
                      </a:r>
                      <a:r>
                        <a:rPr lang="en-US" baseline="0" dirty="0" smtClean="0"/>
                        <a:t> and capacity information;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Add user </a:t>
                      </a:r>
                      <a:r>
                        <a:rPr lang="en-US" dirty="0" smtClean="0"/>
                        <a:t>delete surface.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Version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38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3000" y="892175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62300" y="2713832"/>
            <a:ext cx="2438400" cy="7921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21500" y="1447800"/>
            <a:ext cx="4053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Brand picture - Ryobi;</a:t>
            </a:r>
          </a:p>
          <a:p>
            <a:pPr marL="342900" indent="-342900">
              <a:buAutoNum type="arabicPeriod"/>
            </a:pPr>
            <a:r>
              <a:rPr lang="en-US" dirty="0" smtClean="0"/>
              <a:t>Slash </a:t>
            </a:r>
            <a:r>
              <a:rPr lang="en-US" dirty="0"/>
              <a:t>page – introduce new function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 Activate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3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4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2. Log in 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8129984" y="927238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8123888" y="1584463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60616" y="2309636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Battery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43266" y="2339272"/>
            <a:ext cx="111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Version: 01</a:t>
            </a:r>
          </a:p>
          <a:p>
            <a:r>
              <a:rPr lang="en-US" sz="1600" dirty="0" smtClean="0"/>
              <a:t>Size: 5Mb</a:t>
            </a:r>
          </a:p>
          <a:p>
            <a:r>
              <a:rPr lang="en-US" sz="1600" dirty="0" smtClean="0"/>
              <a:t>Introduce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10990024" y="2549031"/>
            <a:ext cx="762000" cy="411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Install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33438" y="3267727"/>
            <a:ext cx="3418586" cy="2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0616" y="3438212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43266" y="3467848"/>
            <a:ext cx="111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Version: 02</a:t>
            </a:r>
          </a:p>
          <a:p>
            <a:r>
              <a:rPr lang="en-US" sz="1600" dirty="0" smtClean="0"/>
              <a:t>Size: 6Mb</a:t>
            </a:r>
          </a:p>
          <a:p>
            <a:r>
              <a:rPr lang="en-US" sz="1600" dirty="0" smtClean="0"/>
              <a:t>Introduce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0990024" y="3677607"/>
            <a:ext cx="762000" cy="411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Install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333438" y="4396303"/>
            <a:ext cx="3418586" cy="2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62598" y="4563808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Radio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5248" y="4593444"/>
            <a:ext cx="111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Version: 02</a:t>
            </a:r>
          </a:p>
          <a:p>
            <a:r>
              <a:rPr lang="en-US" sz="1600" dirty="0" smtClean="0"/>
              <a:t>Size: 3Mb</a:t>
            </a:r>
          </a:p>
          <a:p>
            <a:r>
              <a:rPr lang="en-US" sz="1600" dirty="0" smtClean="0"/>
              <a:t>Introduce</a:t>
            </a:r>
            <a:endParaRPr lang="en-US" sz="1600" dirty="0"/>
          </a:p>
        </p:txBody>
      </p:sp>
      <p:sp>
        <p:nvSpPr>
          <p:cNvPr id="33" name="Rounded Rectangle 32"/>
          <p:cNvSpPr/>
          <p:nvPr/>
        </p:nvSpPr>
        <p:spPr>
          <a:xfrm>
            <a:off x="10992006" y="4803203"/>
            <a:ext cx="762000" cy="411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Install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8335420" y="5521899"/>
            <a:ext cx="3418586" cy="2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30339" y="1112296"/>
            <a:ext cx="20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/>
              <a:t>Background </a:t>
            </a:r>
            <a:r>
              <a:rPr lang="en-US" altLang="zh-CN" dirty="0" smtClean="0"/>
              <a:t>Picture</a:t>
            </a:r>
            <a:endParaRPr lang="en-US" dirty="0"/>
          </a:p>
        </p:txBody>
      </p:sp>
      <p:sp useBgFill="1">
        <p:nvSpPr>
          <p:cNvPr id="36" name="Rounded Rectangle 35"/>
          <p:cNvSpPr/>
          <p:nvPr/>
        </p:nvSpPr>
        <p:spPr>
          <a:xfrm>
            <a:off x="8454398" y="1676016"/>
            <a:ext cx="3176666" cy="438083"/>
          </a:xfrm>
          <a:prstGeom prst="roundRect">
            <a:avLst/>
          </a:prstGeom>
          <a:ln cap="rnd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Search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303877" y="1170117"/>
            <a:ext cx="389744" cy="230599"/>
            <a:chOff x="7120328" y="1560302"/>
            <a:chExt cx="389744" cy="230599"/>
          </a:xfrm>
        </p:grpSpPr>
        <p:sp>
          <p:nvSpPr>
            <p:cNvPr id="46" name="Rectangle 45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304692" y="1007781"/>
            <a:ext cx="652743" cy="503583"/>
            <a:chOff x="5429559" y="815008"/>
            <a:chExt cx="652743" cy="503583"/>
          </a:xfrm>
        </p:grpSpPr>
        <p:sp>
          <p:nvSpPr>
            <p:cNvPr id="54" name="Oval 53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29559" y="935995"/>
              <a:ext cx="6527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Account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087093" y="605617"/>
            <a:ext cx="1323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Download page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094575" y="619461"/>
            <a:ext cx="1175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Account page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4094575" y="927238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094575" y="963751"/>
            <a:ext cx="3937000" cy="20558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Brand &amp; advertisement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04988" y="3405584"/>
            <a:ext cx="101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Account: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604988" y="4135576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74356" y="5770145"/>
            <a:ext cx="117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Forget &amp; Reset?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093382" y="577014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Sign in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5163952" y="3778776"/>
            <a:ext cx="1825585" cy="36933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5170217" y="4499093"/>
            <a:ext cx="1825585" cy="36933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5416663" y="5219410"/>
            <a:ext cx="1292823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92530" y="4899401"/>
            <a:ext cx="111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Remember me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5449421" y="4952187"/>
            <a:ext cx="163812" cy="16381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0444" y="927238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64348" y="1584463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71332" y="2192689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Battery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38289" y="1112296"/>
            <a:ext cx="141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Ryobi Picture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195292" y="1170117"/>
            <a:ext cx="389744" cy="230599"/>
            <a:chOff x="7120328" y="1560302"/>
            <a:chExt cx="389744" cy="230599"/>
          </a:xfrm>
        </p:grpSpPr>
        <p:sp>
          <p:nvSpPr>
            <p:cNvPr id="78" name="Rectangle 77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1635592" y="2192689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3237348" y="1004059"/>
            <a:ext cx="652743" cy="503583"/>
            <a:chOff x="5429559" y="815008"/>
            <a:chExt cx="652743" cy="503583"/>
          </a:xfrm>
        </p:grpSpPr>
        <p:sp>
          <p:nvSpPr>
            <p:cNvPr id="83" name="Oval 82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29559" y="935995"/>
              <a:ext cx="6527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Account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9166" y="619461"/>
            <a:ext cx="1452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Ryobi group page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4" idx="0"/>
            <a:endCxn id="65" idx="1"/>
          </p:cNvCxnSpPr>
          <p:nvPr/>
        </p:nvCxnSpPr>
        <p:spPr>
          <a:xfrm flipV="1">
            <a:off x="3563720" y="773350"/>
            <a:ext cx="530855" cy="35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1" idx="3"/>
          </p:cNvCxnSpPr>
          <p:nvPr/>
        </p:nvCxnSpPr>
        <p:spPr>
          <a:xfrm flipV="1">
            <a:off x="2458552" y="2114099"/>
            <a:ext cx="848310" cy="49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036593" y="1775473"/>
            <a:ext cx="18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download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5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Battery - </a:t>
            </a:r>
            <a:r>
              <a:rPr lang="en-US" sz="2800" dirty="0"/>
              <a:t>Pairing surface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469" y="630921"/>
            <a:ext cx="1031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Batter page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94223" y="928892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>
            <a:off x="88127" y="1586117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08483" y="1113950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 smtClean="0"/>
              <a:t>Battery Picture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11609" y="1165907"/>
            <a:ext cx="389744" cy="230599"/>
            <a:chOff x="7120328" y="1560302"/>
            <a:chExt cx="389744" cy="230599"/>
          </a:xfrm>
        </p:grpSpPr>
        <p:sp>
          <p:nvSpPr>
            <p:cNvPr id="103" name="Rectangle 102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29" y="5629459"/>
            <a:ext cx="653604" cy="653604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3278452" y="1026161"/>
            <a:ext cx="652743" cy="503583"/>
            <a:chOff x="5429559" y="815008"/>
            <a:chExt cx="652743" cy="503583"/>
          </a:xfrm>
        </p:grpSpPr>
        <p:sp>
          <p:nvSpPr>
            <p:cNvPr id="108" name="Oval 107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429559" y="935995"/>
              <a:ext cx="6527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Account</a:t>
              </a:r>
            </a:p>
          </p:txBody>
        </p:sp>
      </p:grpSp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41" y="1094097"/>
            <a:ext cx="274320" cy="27432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2716274" y="1373713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Lock all</a:t>
            </a:r>
            <a:endParaRPr lang="en-US" sz="105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292749" y="5483880"/>
            <a:ext cx="13964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100977" y="918575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4094881" y="1575800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372570" y="1893918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5220" y="1923554"/>
            <a:ext cx="942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Name:#1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…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784487" y="2133313"/>
            <a:ext cx="979491" cy="411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Connect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4345392" y="2852009"/>
            <a:ext cx="3418586" cy="2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372570" y="3022494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55220" y="3052130"/>
            <a:ext cx="942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</a:t>
            </a:r>
            <a:r>
              <a:rPr lang="en-US" sz="1600" dirty="0" smtClean="0"/>
              <a:t>:#2</a:t>
            </a:r>
            <a:endParaRPr lang="en-US" sz="1600" dirty="0"/>
          </a:p>
          <a:p>
            <a:r>
              <a:rPr lang="en-US" sz="1600" dirty="0" smtClean="0"/>
              <a:t>….</a:t>
            </a:r>
          </a:p>
          <a:p>
            <a:r>
              <a:rPr lang="en-US" sz="1600" dirty="0" smtClean="0"/>
              <a:t>….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4345392" y="3980585"/>
            <a:ext cx="3418586" cy="2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4374552" y="4148090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257202" y="4177726"/>
            <a:ext cx="942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</a:t>
            </a:r>
            <a:r>
              <a:rPr lang="en-US" sz="1600" dirty="0" smtClean="0"/>
              <a:t>:#3</a:t>
            </a:r>
            <a:endParaRPr lang="en-US" sz="1600" dirty="0"/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…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115237" y="1103633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 smtClean="0"/>
              <a:t>Battery Picture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6784487" y="3260941"/>
            <a:ext cx="979491" cy="4114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activity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784487" y="4392947"/>
            <a:ext cx="979491" cy="4114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 activity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4218363" y="1155590"/>
            <a:ext cx="389744" cy="230599"/>
            <a:chOff x="7120328" y="1560302"/>
            <a:chExt cx="389744" cy="230599"/>
          </a:xfrm>
        </p:grpSpPr>
        <p:sp>
          <p:nvSpPr>
            <p:cNvPr id="128" name="Rectangle 127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1" name="Picture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07" y="5619142"/>
            <a:ext cx="658876" cy="658876"/>
          </a:xfrm>
          <a:prstGeom prst="rect">
            <a:avLst/>
          </a:prstGeom>
        </p:spPr>
      </p:pic>
      <p:cxnSp>
        <p:nvCxnSpPr>
          <p:cNvPr id="132" name="Straight Connector 131"/>
          <p:cNvCxnSpPr/>
          <p:nvPr/>
        </p:nvCxnSpPr>
        <p:spPr>
          <a:xfrm>
            <a:off x="4341916" y="5450219"/>
            <a:ext cx="160118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259687" y="5450219"/>
            <a:ext cx="150429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99" y="5627703"/>
            <a:ext cx="653604" cy="653604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7285206" y="1015844"/>
            <a:ext cx="652743" cy="503583"/>
            <a:chOff x="5429559" y="815008"/>
            <a:chExt cx="652743" cy="503583"/>
          </a:xfrm>
        </p:grpSpPr>
        <p:sp>
          <p:nvSpPr>
            <p:cNvPr id="136" name="Oval 135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429559" y="935995"/>
              <a:ext cx="6527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Account</a:t>
              </a: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4094881" y="1575800"/>
            <a:ext cx="3937000" cy="480695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Donut 138"/>
          <p:cNvSpPr/>
          <p:nvPr/>
        </p:nvSpPr>
        <p:spPr>
          <a:xfrm>
            <a:off x="5596690" y="3294215"/>
            <a:ext cx="966705" cy="966705"/>
          </a:xfrm>
          <a:prstGeom prst="donut">
            <a:avLst>
              <a:gd name="adj" fmla="val 10178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Block Arc 139"/>
          <p:cNvSpPr/>
          <p:nvPr/>
        </p:nvSpPr>
        <p:spPr>
          <a:xfrm rot="17854240">
            <a:off x="5585329" y="3294214"/>
            <a:ext cx="969264" cy="966705"/>
          </a:xfrm>
          <a:prstGeom prst="blockArc">
            <a:avLst>
              <a:gd name="adj1" fmla="val 10800000"/>
              <a:gd name="adj2" fmla="val 240995"/>
              <a:gd name="adj3" fmla="val 101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913482" y="4531824"/>
            <a:ext cx="2422032" cy="114603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Please press and hold the Fuel Gauge Button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the Battery in order to activate pairing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8106825" y="919885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8100729" y="1577110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8378418" y="1895228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261068" y="1924864"/>
            <a:ext cx="942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Name:#1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…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790335" y="2134623"/>
            <a:ext cx="979491" cy="411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Connect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8351240" y="2853319"/>
            <a:ext cx="3418586" cy="2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8378418" y="3023804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261068" y="3053440"/>
            <a:ext cx="942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</a:t>
            </a:r>
            <a:r>
              <a:rPr lang="en-US" sz="1600" dirty="0" smtClean="0"/>
              <a:t>:#2</a:t>
            </a:r>
            <a:endParaRPr lang="en-US" sz="1600" dirty="0"/>
          </a:p>
          <a:p>
            <a:r>
              <a:rPr lang="en-US" sz="1600" dirty="0" smtClean="0"/>
              <a:t>….</a:t>
            </a:r>
          </a:p>
          <a:p>
            <a:r>
              <a:rPr lang="en-US" sz="1600" dirty="0" smtClean="0"/>
              <a:t>….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8351240" y="3981895"/>
            <a:ext cx="3418586" cy="2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380400" y="4149400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263050" y="4179036"/>
            <a:ext cx="942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</a:t>
            </a:r>
            <a:r>
              <a:rPr lang="en-US" sz="1600" dirty="0" smtClean="0"/>
              <a:t>:#3</a:t>
            </a:r>
            <a:endParaRPr lang="en-US" sz="1600" dirty="0"/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…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121085" y="1104943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 smtClean="0"/>
              <a:t>Battery Picture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10790335" y="3262251"/>
            <a:ext cx="979491" cy="4114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activity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0790335" y="4394257"/>
            <a:ext cx="979491" cy="4114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 activity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8224211" y="1156900"/>
            <a:ext cx="389744" cy="230599"/>
            <a:chOff x="7120328" y="1560302"/>
            <a:chExt cx="389744" cy="230599"/>
          </a:xfrm>
        </p:grpSpPr>
        <p:sp>
          <p:nvSpPr>
            <p:cNvPr id="157" name="Rectangle 156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0" name="Picture 1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855" y="5620452"/>
            <a:ext cx="658876" cy="658876"/>
          </a:xfrm>
          <a:prstGeom prst="rect">
            <a:avLst/>
          </a:prstGeom>
        </p:spPr>
      </p:pic>
      <p:cxnSp>
        <p:nvCxnSpPr>
          <p:cNvPr id="161" name="Straight Connector 160"/>
          <p:cNvCxnSpPr/>
          <p:nvPr/>
        </p:nvCxnSpPr>
        <p:spPr>
          <a:xfrm>
            <a:off x="8347764" y="5451529"/>
            <a:ext cx="160118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10265535" y="5451529"/>
            <a:ext cx="150429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47" y="5629013"/>
            <a:ext cx="653604" cy="653604"/>
          </a:xfrm>
          <a:prstGeom prst="rect">
            <a:avLst/>
          </a:prstGeom>
        </p:spPr>
      </p:pic>
      <p:grpSp>
        <p:nvGrpSpPr>
          <p:cNvPr id="164" name="Group 163"/>
          <p:cNvGrpSpPr/>
          <p:nvPr/>
        </p:nvGrpSpPr>
        <p:grpSpPr>
          <a:xfrm>
            <a:off x="11291054" y="1017154"/>
            <a:ext cx="652743" cy="503583"/>
            <a:chOff x="5429559" y="815008"/>
            <a:chExt cx="652743" cy="503583"/>
          </a:xfrm>
        </p:grpSpPr>
        <p:sp>
          <p:nvSpPr>
            <p:cNvPr id="165" name="Oval 164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429559" y="935995"/>
              <a:ext cx="6527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Account</a:t>
              </a:r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8100729" y="1577110"/>
            <a:ext cx="3937000" cy="480695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378418" y="2853319"/>
            <a:ext cx="3391408" cy="250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261068" y="4032056"/>
            <a:ext cx="15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Pin code</a:t>
            </a:r>
            <a:endParaRPr lang="en-US" dirty="0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9157032" y="4683892"/>
            <a:ext cx="1743895" cy="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8381379" y="3981895"/>
            <a:ext cx="3397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8590321" y="3021983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724773" y="3021905"/>
            <a:ext cx="1823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Name:#1</a:t>
            </a:r>
          </a:p>
          <a:p>
            <a:r>
              <a:rPr lang="en-US" sz="1600" dirty="0" smtClean="0"/>
              <a:t>Battery information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9516116" y="4822855"/>
            <a:ext cx="979491" cy="411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Pair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211787" y="6439375"/>
            <a:ext cx="715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Paired Successfully: back to surface and show out new battery information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16274" y="5920353"/>
            <a:ext cx="1891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625432" y="4328912"/>
            <a:ext cx="313149" cy="292573"/>
            <a:chOff x="2560977" y="943865"/>
            <a:chExt cx="313149" cy="292573"/>
          </a:xfrm>
        </p:grpSpPr>
        <p:sp>
          <p:nvSpPr>
            <p:cNvPr id="87" name="Oval 86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87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8991780" y="4046936"/>
            <a:ext cx="313149" cy="292573"/>
            <a:chOff x="2560977" y="943865"/>
            <a:chExt cx="313149" cy="292573"/>
          </a:xfrm>
        </p:grpSpPr>
        <p:sp>
          <p:nvSpPr>
            <p:cNvPr id="90" name="Oval 89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91" name="Straight Arrow Connector 90"/>
            <p:cNvCxnSpPr>
              <a:stCxn id="90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1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6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Battery - User </a:t>
            </a:r>
            <a:r>
              <a:rPr lang="en-US" altLang="zh-CN" sz="2800" dirty="0" smtClean="0"/>
              <a:t>Surface 1</a:t>
            </a:r>
            <a:endParaRPr lang="en-US" sz="2800" dirty="0"/>
          </a:p>
        </p:txBody>
      </p:sp>
      <p:sp>
        <p:nvSpPr>
          <p:cNvPr id="90" name="Rectangle 89"/>
          <p:cNvSpPr/>
          <p:nvPr/>
        </p:nvSpPr>
        <p:spPr>
          <a:xfrm>
            <a:off x="86908" y="934073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80812" y="1591298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31323" y="2867507"/>
            <a:ext cx="3418586" cy="2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101168" y="1119131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 smtClean="0"/>
              <a:t>Battery Picture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204294" y="1171088"/>
            <a:ext cx="389744" cy="230599"/>
            <a:chOff x="7120328" y="1560302"/>
            <a:chExt cx="389744" cy="230599"/>
          </a:xfrm>
        </p:grpSpPr>
        <p:sp>
          <p:nvSpPr>
            <p:cNvPr id="100" name="Rectangle 99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14" y="5634640"/>
            <a:ext cx="653604" cy="653604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271137" y="1031342"/>
            <a:ext cx="652743" cy="503583"/>
            <a:chOff x="5429559" y="815008"/>
            <a:chExt cx="652743" cy="503583"/>
          </a:xfrm>
        </p:grpSpPr>
        <p:sp>
          <p:nvSpPr>
            <p:cNvPr id="105" name="Oval 104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429559" y="935995"/>
              <a:ext cx="6527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Account</a:t>
              </a:r>
            </a:p>
          </p:txBody>
        </p: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26" y="1099278"/>
            <a:ext cx="274320" cy="27432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708959" y="1378894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Lock all</a:t>
            </a:r>
            <a:endParaRPr lang="en-US" sz="1050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1285434" y="5489061"/>
            <a:ext cx="13964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8501" y="1835702"/>
            <a:ext cx="822960" cy="8229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53054" y="1760937"/>
            <a:ext cx="1748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Name:  ……battery1</a:t>
            </a:r>
            <a:endParaRPr lang="en-US" sz="1500" dirty="0"/>
          </a:p>
          <a:p>
            <a:r>
              <a:rPr lang="en-US" sz="1500" dirty="0" smtClean="0"/>
              <a:t>State:  Discharge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3365220" y="1698034"/>
            <a:ext cx="323040" cy="389744"/>
            <a:chOff x="7597973" y="2979978"/>
            <a:chExt cx="323040" cy="389744"/>
          </a:xfrm>
        </p:grpSpPr>
        <p:grpSp>
          <p:nvGrpSpPr>
            <p:cNvPr id="108" name="Group 107"/>
            <p:cNvGrpSpPr/>
            <p:nvPr/>
          </p:nvGrpSpPr>
          <p:grpSpPr>
            <a:xfrm rot="16200000">
              <a:off x="7562397" y="3103546"/>
              <a:ext cx="301752" cy="230600"/>
              <a:chOff x="7120328" y="1560301"/>
              <a:chExt cx="301752" cy="2306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7120329" y="1560301"/>
                <a:ext cx="118872" cy="457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120328" y="1652742"/>
                <a:ext cx="210312" cy="457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120328" y="1745182"/>
                <a:ext cx="301752" cy="457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 rot="16200000">
              <a:off x="7703282" y="3151990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292709" y="2239600"/>
            <a:ext cx="457200" cy="457200"/>
            <a:chOff x="5210710" y="2003008"/>
            <a:chExt cx="457200" cy="457200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710" y="2003008"/>
              <a:ext cx="457200" cy="457200"/>
            </a:xfrm>
            <a:prstGeom prst="rect">
              <a:avLst/>
            </a:prstGeom>
          </p:spPr>
        </p:pic>
        <p:sp>
          <p:nvSpPr>
            <p:cNvPr id="133" name="Rectangle 132"/>
            <p:cNvSpPr/>
            <p:nvPr/>
          </p:nvSpPr>
          <p:spPr>
            <a:xfrm>
              <a:off x="5528126" y="2130740"/>
              <a:ext cx="137377" cy="74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0937" y="2289964"/>
            <a:ext cx="190288" cy="464519"/>
            <a:chOff x="5107427" y="3247265"/>
            <a:chExt cx="213873" cy="522093"/>
          </a:xfrm>
        </p:grpSpPr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427" y="3247265"/>
              <a:ext cx="213873" cy="522093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129673" y="3562089"/>
              <a:ext cx="164452" cy="16445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6737" y="3422491"/>
              <a:ext cx="45719" cy="1508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54479" y="237579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77</a:t>
            </a:r>
            <a:r>
              <a:rPr lang="en-US" dirty="0"/>
              <a:t>℉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646833" y="236273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331323" y="4172486"/>
            <a:ext cx="3418586" cy="2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358501" y="3004355"/>
            <a:ext cx="3391408" cy="1056449"/>
            <a:chOff x="358501" y="1699376"/>
            <a:chExt cx="3391408" cy="1056449"/>
          </a:xfrm>
        </p:grpSpPr>
        <p:sp>
          <p:nvSpPr>
            <p:cNvPr id="201" name="Rectangle 200"/>
            <p:cNvSpPr/>
            <p:nvPr/>
          </p:nvSpPr>
          <p:spPr>
            <a:xfrm>
              <a:off x="358501" y="1837044"/>
              <a:ext cx="822960" cy="8229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Battery2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453054" y="1762279"/>
              <a:ext cx="17484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Name:  ……battery2</a:t>
              </a:r>
              <a:endParaRPr lang="en-US" sz="1500" dirty="0"/>
            </a:p>
            <a:p>
              <a:r>
                <a:rPr lang="en-US" sz="1500" dirty="0" smtClean="0"/>
                <a:t>State:  Discharge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3365220" y="1699376"/>
              <a:ext cx="323040" cy="389744"/>
              <a:chOff x="7597973" y="2979978"/>
              <a:chExt cx="323040" cy="389744"/>
            </a:xfrm>
          </p:grpSpPr>
          <p:grpSp>
            <p:nvGrpSpPr>
              <p:cNvPr id="216" name="Group 215"/>
              <p:cNvGrpSpPr/>
              <p:nvPr/>
            </p:nvGrpSpPr>
            <p:grpSpPr>
              <a:xfrm rot="16200000">
                <a:off x="7562397" y="3103546"/>
                <a:ext cx="301752" cy="230600"/>
                <a:chOff x="7120328" y="1560301"/>
                <a:chExt cx="301752" cy="230600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7120329" y="1560301"/>
                  <a:ext cx="118872" cy="4571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7120328" y="1652742"/>
                  <a:ext cx="210312" cy="4571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7120328" y="1745182"/>
                  <a:ext cx="301752" cy="4571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" name="Rectangle 216"/>
              <p:cNvSpPr/>
              <p:nvPr/>
            </p:nvSpPr>
            <p:spPr>
              <a:xfrm rot="16200000">
                <a:off x="7703282" y="3151990"/>
                <a:ext cx="389744" cy="457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709" y="2240942"/>
              <a:ext cx="457200" cy="457200"/>
            </a:xfrm>
            <a:prstGeom prst="rect">
              <a:avLst/>
            </a:prstGeom>
          </p:spPr>
        </p:pic>
        <p:grpSp>
          <p:nvGrpSpPr>
            <p:cNvPr id="205" name="Group 204"/>
            <p:cNvGrpSpPr/>
            <p:nvPr/>
          </p:nvGrpSpPr>
          <p:grpSpPr>
            <a:xfrm>
              <a:off x="2177569" y="2421599"/>
              <a:ext cx="510923" cy="290563"/>
              <a:chOff x="4862928" y="3021094"/>
              <a:chExt cx="510923" cy="290563"/>
            </a:xfrm>
          </p:grpSpPr>
          <p:pic>
            <p:nvPicPr>
              <p:cNvPr id="212" name="Picture 2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2928" y="3021094"/>
                <a:ext cx="510923" cy="290563"/>
              </a:xfrm>
              <a:prstGeom prst="rect">
                <a:avLst/>
              </a:prstGeom>
            </p:spPr>
          </p:pic>
          <p:sp>
            <p:nvSpPr>
              <p:cNvPr id="213" name="Rectangle 212"/>
              <p:cNvSpPr/>
              <p:nvPr/>
            </p:nvSpPr>
            <p:spPr>
              <a:xfrm>
                <a:off x="4931569" y="3074455"/>
                <a:ext cx="336550" cy="184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370937" y="2291306"/>
              <a:ext cx="190288" cy="464519"/>
              <a:chOff x="5107427" y="3247265"/>
              <a:chExt cx="213873" cy="522093"/>
            </a:xfrm>
          </p:grpSpPr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427" y="3247265"/>
                <a:ext cx="213873" cy="522093"/>
              </a:xfrm>
              <a:prstGeom prst="rect">
                <a:avLst/>
              </a:prstGeom>
            </p:spPr>
          </p:pic>
          <p:sp>
            <p:nvSpPr>
              <p:cNvPr id="210" name="Oval 209"/>
              <p:cNvSpPr/>
              <p:nvPr/>
            </p:nvSpPr>
            <p:spPr>
              <a:xfrm>
                <a:off x="5129673" y="3562089"/>
                <a:ext cx="164452" cy="16445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5186737" y="3422491"/>
                <a:ext cx="45719" cy="15087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1554479" y="237713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77</a:t>
              </a:r>
              <a:r>
                <a:rPr lang="en-US" dirty="0"/>
                <a:t>℉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646833" y="236408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r>
                <a:rPr lang="en-US" dirty="0" smtClean="0"/>
                <a:t>%</a:t>
              </a:r>
              <a:endParaRPr lang="en-US" dirty="0"/>
            </a:p>
          </p:txBody>
        </p:sp>
      </p:grpSp>
      <p:sp>
        <p:nvSpPr>
          <p:cNvPr id="243" name="Rectangle 242"/>
          <p:cNvSpPr/>
          <p:nvPr/>
        </p:nvSpPr>
        <p:spPr>
          <a:xfrm>
            <a:off x="2243803" y="3773697"/>
            <a:ext cx="61247" cy="19969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60977" y="943865"/>
            <a:ext cx="313149" cy="292573"/>
            <a:chOff x="2560977" y="943865"/>
            <a:chExt cx="313149" cy="292573"/>
          </a:xfrm>
        </p:grpSpPr>
        <p:sp>
          <p:nvSpPr>
            <p:cNvPr id="20" name="Oval 19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0" idx="5"/>
              <a:endCxn id="128" idx="1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18174" y="1459388"/>
            <a:ext cx="313149" cy="292573"/>
            <a:chOff x="2560977" y="943865"/>
            <a:chExt cx="313149" cy="292573"/>
          </a:xfrm>
        </p:grpSpPr>
        <p:sp>
          <p:nvSpPr>
            <p:cNvPr id="245" name="Oval 244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246" name="Straight Arrow Connector 245"/>
            <p:cNvCxnSpPr>
              <a:stCxn id="245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-45760" y="4079427"/>
            <a:ext cx="313149" cy="292573"/>
            <a:chOff x="2560977" y="943865"/>
            <a:chExt cx="313149" cy="292573"/>
          </a:xfrm>
        </p:grpSpPr>
        <p:sp>
          <p:nvSpPr>
            <p:cNvPr id="248" name="Oval 247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249" name="Straight Arrow Connector 248"/>
            <p:cNvCxnSpPr>
              <a:stCxn id="248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4548265" y="1494795"/>
            <a:ext cx="313149" cy="292573"/>
            <a:chOff x="2560977" y="943865"/>
            <a:chExt cx="313149" cy="292573"/>
          </a:xfrm>
        </p:grpSpPr>
        <p:sp>
          <p:nvSpPr>
            <p:cNvPr id="251" name="Oval 250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52" name="Straight Arrow Connector 251"/>
            <p:cNvCxnSpPr>
              <a:stCxn id="251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58501" y="4234332"/>
            <a:ext cx="3389001" cy="1056449"/>
            <a:chOff x="358501" y="4234332"/>
            <a:chExt cx="3389001" cy="1056449"/>
          </a:xfrm>
        </p:grpSpPr>
        <p:grpSp>
          <p:nvGrpSpPr>
            <p:cNvPr id="222" name="Group 221"/>
            <p:cNvGrpSpPr/>
            <p:nvPr/>
          </p:nvGrpSpPr>
          <p:grpSpPr>
            <a:xfrm>
              <a:off x="358501" y="4234332"/>
              <a:ext cx="3389001" cy="1056449"/>
              <a:chOff x="358501" y="1699376"/>
              <a:chExt cx="3389001" cy="1056449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358501" y="1837044"/>
                <a:ext cx="822960" cy="82296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Battery3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453054" y="1762279"/>
                <a:ext cx="174846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Name:  ……battery1</a:t>
                </a:r>
                <a:endParaRPr lang="en-US" sz="1500" dirty="0"/>
              </a:p>
              <a:p>
                <a:r>
                  <a:rPr lang="en-US" sz="1500" dirty="0" smtClean="0"/>
                  <a:t>State:</a:t>
                </a:r>
              </a:p>
            </p:txBody>
          </p:sp>
          <p:grpSp>
            <p:nvGrpSpPr>
              <p:cNvPr id="225" name="Group 224"/>
              <p:cNvGrpSpPr/>
              <p:nvPr/>
            </p:nvGrpSpPr>
            <p:grpSpPr>
              <a:xfrm>
                <a:off x="3365220" y="1699376"/>
                <a:ext cx="323040" cy="389744"/>
                <a:chOff x="7597973" y="2979978"/>
                <a:chExt cx="323040" cy="389744"/>
              </a:xfrm>
            </p:grpSpPr>
            <p:grpSp>
              <p:nvGrpSpPr>
                <p:cNvPr id="238" name="Group 237"/>
                <p:cNvGrpSpPr/>
                <p:nvPr/>
              </p:nvGrpSpPr>
              <p:grpSpPr>
                <a:xfrm rot="16200000">
                  <a:off x="7562397" y="3103546"/>
                  <a:ext cx="301752" cy="230600"/>
                  <a:chOff x="7120328" y="1560301"/>
                  <a:chExt cx="301752" cy="230600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7120329" y="1560301"/>
                    <a:ext cx="118872" cy="4571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Rectangle 240"/>
                  <p:cNvSpPr/>
                  <p:nvPr/>
                </p:nvSpPr>
                <p:spPr>
                  <a:xfrm>
                    <a:off x="7120328" y="1652742"/>
                    <a:ext cx="210312" cy="4571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>
                  <a:xfrm>
                    <a:off x="7120328" y="1745182"/>
                    <a:ext cx="301752" cy="4571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9" name="Rectangle 238"/>
                <p:cNvSpPr/>
                <p:nvPr/>
              </p:nvSpPr>
              <p:spPr>
                <a:xfrm rot="16200000">
                  <a:off x="7703282" y="3151990"/>
                  <a:ext cx="389744" cy="4571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7" name="Rectangle 236"/>
              <p:cNvSpPr/>
              <p:nvPr/>
            </p:nvSpPr>
            <p:spPr>
              <a:xfrm>
                <a:off x="3610125" y="2368674"/>
                <a:ext cx="137377" cy="744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7" name="Group 226"/>
              <p:cNvGrpSpPr/>
              <p:nvPr/>
            </p:nvGrpSpPr>
            <p:grpSpPr>
              <a:xfrm>
                <a:off x="2177569" y="2421599"/>
                <a:ext cx="510923" cy="290563"/>
                <a:chOff x="4862928" y="3021094"/>
                <a:chExt cx="510923" cy="290563"/>
              </a:xfrm>
            </p:grpSpPr>
            <p:pic>
              <p:nvPicPr>
                <p:cNvPr id="234" name="Picture 23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2928" y="3021094"/>
                  <a:ext cx="510923" cy="290563"/>
                </a:xfrm>
                <a:prstGeom prst="rect">
                  <a:avLst/>
                </a:prstGeom>
              </p:spPr>
            </p:pic>
            <p:sp>
              <p:nvSpPr>
                <p:cNvPr id="235" name="Rectangle 234"/>
                <p:cNvSpPr/>
                <p:nvPr/>
              </p:nvSpPr>
              <p:spPr>
                <a:xfrm>
                  <a:off x="4931569" y="3074455"/>
                  <a:ext cx="336550" cy="18460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1370937" y="2291306"/>
                <a:ext cx="190288" cy="464519"/>
                <a:chOff x="5107427" y="3247265"/>
                <a:chExt cx="213873" cy="522093"/>
              </a:xfrm>
            </p:grpSpPr>
            <p:pic>
              <p:nvPicPr>
                <p:cNvPr id="231" name="Picture 23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427" y="3247265"/>
                  <a:ext cx="213873" cy="522093"/>
                </a:xfrm>
                <a:prstGeom prst="rect">
                  <a:avLst/>
                </a:prstGeom>
              </p:spPr>
            </p:pic>
            <p:sp>
              <p:nvSpPr>
                <p:cNvPr id="232" name="Oval 231"/>
                <p:cNvSpPr/>
                <p:nvPr/>
              </p:nvSpPr>
              <p:spPr>
                <a:xfrm>
                  <a:off x="5132349" y="3567442"/>
                  <a:ext cx="164452" cy="16445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5189413" y="3427843"/>
                  <a:ext cx="45719" cy="15087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>
              <a:off x="3290302" y="4789918"/>
              <a:ext cx="457200" cy="457200"/>
              <a:chOff x="4298656" y="3013075"/>
              <a:chExt cx="457200" cy="457200"/>
            </a:xfrm>
          </p:grpSpPr>
          <p:pic>
            <p:nvPicPr>
              <p:cNvPr id="260" name="Picture 25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8656" y="301307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61" name="Rectangle 260"/>
              <p:cNvSpPr/>
              <p:nvPr/>
            </p:nvSpPr>
            <p:spPr>
              <a:xfrm>
                <a:off x="4616072" y="3140807"/>
                <a:ext cx="137377" cy="744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2" name="Rectangle 261"/>
          <p:cNvSpPr/>
          <p:nvPr/>
        </p:nvSpPr>
        <p:spPr>
          <a:xfrm>
            <a:off x="4856287" y="1698034"/>
            <a:ext cx="1210861" cy="115420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Tool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5313206" y="2511061"/>
            <a:ext cx="753942" cy="3411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Battery1 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1870601" y="2141878"/>
            <a:ext cx="313149" cy="292573"/>
            <a:chOff x="2560977" y="943865"/>
            <a:chExt cx="313149" cy="292573"/>
          </a:xfrm>
        </p:grpSpPr>
        <p:sp>
          <p:nvSpPr>
            <p:cNvPr id="266" name="Oval 265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267" name="Straight Arrow Connector 266"/>
            <p:cNvCxnSpPr>
              <a:stCxn id="266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318430" y="1512591"/>
            <a:ext cx="313149" cy="292573"/>
            <a:chOff x="2560977" y="943865"/>
            <a:chExt cx="313149" cy="292573"/>
          </a:xfrm>
        </p:grpSpPr>
        <p:sp>
          <p:nvSpPr>
            <p:cNvPr id="114" name="Oval 113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15" name="Straight Arrow Connector 114"/>
            <p:cNvCxnSpPr>
              <a:stCxn id="114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8347964" y="1749678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75% ~100%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7739021" y="1786026"/>
            <a:ext cx="510923" cy="290563"/>
            <a:chOff x="6848515" y="2151187"/>
            <a:chExt cx="510923" cy="290563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515" y="2151187"/>
              <a:ext cx="510923" cy="290563"/>
            </a:xfrm>
            <a:prstGeom prst="rect">
              <a:avLst/>
            </a:prstGeom>
          </p:spPr>
        </p:pic>
        <p:sp>
          <p:nvSpPr>
            <p:cNvPr id="126" name="Rectangle 125"/>
            <p:cNvSpPr/>
            <p:nvPr/>
          </p:nvSpPr>
          <p:spPr>
            <a:xfrm>
              <a:off x="6912475" y="2206210"/>
              <a:ext cx="335757" cy="179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91262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00329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09396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184630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9021" y="2162591"/>
            <a:ext cx="510923" cy="290563"/>
            <a:chOff x="6848515" y="2151187"/>
            <a:chExt cx="510923" cy="290563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515" y="2151187"/>
              <a:ext cx="510923" cy="290563"/>
            </a:xfrm>
            <a:prstGeom prst="rect">
              <a:avLst/>
            </a:prstGeom>
          </p:spPr>
        </p:pic>
        <p:sp>
          <p:nvSpPr>
            <p:cNvPr id="142" name="Rectangle 141"/>
            <p:cNvSpPr/>
            <p:nvPr/>
          </p:nvSpPr>
          <p:spPr>
            <a:xfrm>
              <a:off x="6912475" y="2206210"/>
              <a:ext cx="335757" cy="179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91262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00329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09396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8347964" y="212051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50% ~75%</a:t>
            </a:r>
            <a:endParaRPr lang="en-US" sz="1600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7739021" y="2560208"/>
            <a:ext cx="510923" cy="290563"/>
            <a:chOff x="6848515" y="2151187"/>
            <a:chExt cx="510923" cy="290563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515" y="2151187"/>
              <a:ext cx="510923" cy="290563"/>
            </a:xfrm>
            <a:prstGeom prst="rect">
              <a:avLst/>
            </a:prstGeom>
          </p:spPr>
        </p:pic>
        <p:sp>
          <p:nvSpPr>
            <p:cNvPr id="150" name="Rectangle 149"/>
            <p:cNvSpPr/>
            <p:nvPr/>
          </p:nvSpPr>
          <p:spPr>
            <a:xfrm>
              <a:off x="6912475" y="2206210"/>
              <a:ext cx="335757" cy="179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91262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00329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8347964" y="2518132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dirty="0" smtClean="0"/>
              <a:t>0% ~50%</a:t>
            </a:r>
            <a:endParaRPr lang="en-US" sz="1600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7739021" y="2966758"/>
            <a:ext cx="510923" cy="290563"/>
            <a:chOff x="6848515" y="2151187"/>
            <a:chExt cx="510923" cy="290563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515" y="2151187"/>
              <a:ext cx="510923" cy="290563"/>
            </a:xfrm>
            <a:prstGeom prst="rect">
              <a:avLst/>
            </a:prstGeom>
          </p:spPr>
        </p:pic>
        <p:sp>
          <p:nvSpPr>
            <p:cNvPr id="162" name="Rectangle 161"/>
            <p:cNvSpPr/>
            <p:nvPr/>
          </p:nvSpPr>
          <p:spPr>
            <a:xfrm>
              <a:off x="6912475" y="2206210"/>
              <a:ext cx="335757" cy="179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91262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8347964" y="2924682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25% ~40%</a:t>
            </a:r>
            <a:endParaRPr lang="en-US" sz="1600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7740327" y="3798173"/>
            <a:ext cx="510923" cy="290563"/>
            <a:chOff x="6848515" y="2151187"/>
            <a:chExt cx="510923" cy="290563"/>
          </a:xfrm>
        </p:grpSpPr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515" y="2151187"/>
              <a:ext cx="510923" cy="290563"/>
            </a:xfrm>
            <a:prstGeom prst="rect">
              <a:avLst/>
            </a:prstGeom>
          </p:spPr>
        </p:pic>
        <p:sp>
          <p:nvSpPr>
            <p:cNvPr id="168" name="Rectangle 167"/>
            <p:cNvSpPr/>
            <p:nvPr/>
          </p:nvSpPr>
          <p:spPr>
            <a:xfrm>
              <a:off x="6912475" y="2206210"/>
              <a:ext cx="335757" cy="179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912621" y="2199914"/>
              <a:ext cx="64008" cy="192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8346658" y="3753908"/>
            <a:ext cx="3170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discharged reach </a:t>
            </a:r>
            <a:r>
              <a:rPr lang="en-US" sz="1600" dirty="0"/>
              <a:t>&lt;10</a:t>
            </a:r>
            <a:r>
              <a:rPr lang="en-US" sz="1600" dirty="0" smtClean="0"/>
              <a:t>%: </a:t>
            </a:r>
            <a:r>
              <a:rPr lang="en-US" sz="1600" dirty="0" smtClean="0">
                <a:solidFill>
                  <a:srgbClr val="FFC000"/>
                </a:solidFill>
              </a:rPr>
              <a:t>Yellow alert</a:t>
            </a:r>
            <a:endParaRPr lang="en-US" sz="1600" dirty="0">
              <a:solidFill>
                <a:srgbClr val="FFC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739021" y="3373308"/>
            <a:ext cx="510923" cy="290563"/>
            <a:chOff x="6848515" y="2151187"/>
            <a:chExt cx="510923" cy="290563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515" y="2151187"/>
              <a:ext cx="510923" cy="290563"/>
            </a:xfrm>
            <a:prstGeom prst="rect">
              <a:avLst/>
            </a:prstGeom>
          </p:spPr>
        </p:pic>
        <p:sp>
          <p:nvSpPr>
            <p:cNvPr id="183" name="Rectangle 182"/>
            <p:cNvSpPr/>
            <p:nvPr/>
          </p:nvSpPr>
          <p:spPr>
            <a:xfrm>
              <a:off x="6912475" y="2206210"/>
              <a:ext cx="335757" cy="179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91262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8347964" y="3331232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10% ~25% Flash</a:t>
            </a:r>
            <a:endParaRPr lang="en-US" sz="1600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2182861" y="2428542"/>
            <a:ext cx="510923" cy="290563"/>
            <a:chOff x="6848515" y="2151187"/>
            <a:chExt cx="510923" cy="290563"/>
          </a:xfrm>
        </p:grpSpPr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515" y="2151187"/>
              <a:ext cx="510923" cy="290563"/>
            </a:xfrm>
            <a:prstGeom prst="rect">
              <a:avLst/>
            </a:prstGeom>
          </p:spPr>
        </p:pic>
        <p:sp>
          <p:nvSpPr>
            <p:cNvPr id="195" name="Rectangle 194"/>
            <p:cNvSpPr/>
            <p:nvPr/>
          </p:nvSpPr>
          <p:spPr>
            <a:xfrm>
              <a:off x="6912475" y="2206210"/>
              <a:ext cx="335757" cy="179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91262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00329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09396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7184630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4552039" y="3054994"/>
            <a:ext cx="190288" cy="464519"/>
            <a:chOff x="5107427" y="3247265"/>
            <a:chExt cx="213873" cy="522093"/>
          </a:xfrm>
        </p:grpSpPr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427" y="3247265"/>
              <a:ext cx="213873" cy="522093"/>
            </a:xfrm>
            <a:prstGeom prst="rect">
              <a:avLst/>
            </a:prstGeom>
          </p:spPr>
        </p:pic>
        <p:sp>
          <p:nvSpPr>
            <p:cNvPr id="226" name="Oval 225"/>
            <p:cNvSpPr/>
            <p:nvPr/>
          </p:nvSpPr>
          <p:spPr>
            <a:xfrm>
              <a:off x="5129673" y="3562089"/>
              <a:ext cx="164452" cy="16445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86737" y="3422491"/>
              <a:ext cx="45719" cy="1508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4552039" y="3745030"/>
            <a:ext cx="190288" cy="464519"/>
            <a:chOff x="5107427" y="3247265"/>
            <a:chExt cx="213873" cy="522093"/>
          </a:xfrm>
        </p:grpSpPr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427" y="3247265"/>
              <a:ext cx="213873" cy="522093"/>
            </a:xfrm>
            <a:prstGeom prst="rect">
              <a:avLst/>
            </a:prstGeom>
          </p:spPr>
        </p:pic>
        <p:sp>
          <p:nvSpPr>
            <p:cNvPr id="253" name="Oval 252"/>
            <p:cNvSpPr/>
            <p:nvPr/>
          </p:nvSpPr>
          <p:spPr>
            <a:xfrm>
              <a:off x="5129673" y="3562089"/>
              <a:ext cx="164452" cy="1644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186737" y="3422491"/>
              <a:ext cx="45719" cy="1508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4883875" y="3139824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Normal</a:t>
            </a:r>
            <a:endParaRPr lang="en-US" sz="1600" dirty="0"/>
          </a:p>
        </p:txBody>
      </p:sp>
      <p:sp>
        <p:nvSpPr>
          <p:cNvPr id="256" name="TextBox 255"/>
          <p:cNvSpPr txBox="1"/>
          <p:nvPr/>
        </p:nvSpPr>
        <p:spPr>
          <a:xfrm>
            <a:off x="4752550" y="3708130"/>
            <a:ext cx="2605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OTP</a:t>
            </a:r>
          </a:p>
          <a:p>
            <a:r>
              <a:rPr lang="en-US" sz="1600" dirty="0" smtClean="0"/>
              <a:t>Over temperature Protection</a:t>
            </a:r>
            <a:endParaRPr lang="en-US" sz="16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362689" y="4679964"/>
            <a:ext cx="3605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OVP: Over Charge Protection </a:t>
            </a:r>
            <a:r>
              <a:rPr lang="en-US" sz="1600" dirty="0">
                <a:solidFill>
                  <a:srgbClr val="FFC000"/>
                </a:solidFill>
              </a:rPr>
              <a:t>Yellow </a:t>
            </a:r>
            <a:r>
              <a:rPr lang="en-US" sz="1600" dirty="0" smtClean="0">
                <a:solidFill>
                  <a:srgbClr val="FFC000"/>
                </a:solidFill>
              </a:rPr>
              <a:t>alert</a:t>
            </a:r>
            <a:endParaRPr lang="en-US" sz="1600" dirty="0">
              <a:solidFill>
                <a:srgbClr val="FFC000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7742448" y="4238019"/>
            <a:ext cx="510923" cy="290563"/>
            <a:chOff x="6848515" y="2151187"/>
            <a:chExt cx="510923" cy="290563"/>
          </a:xfrm>
        </p:grpSpPr>
        <p:pic>
          <p:nvPicPr>
            <p:cNvPr id="274" name="Picture 2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515" y="2151187"/>
              <a:ext cx="510923" cy="290563"/>
            </a:xfrm>
            <a:prstGeom prst="rect">
              <a:avLst/>
            </a:prstGeom>
          </p:spPr>
        </p:pic>
        <p:sp>
          <p:nvSpPr>
            <p:cNvPr id="275" name="Rectangle 274"/>
            <p:cNvSpPr/>
            <p:nvPr/>
          </p:nvSpPr>
          <p:spPr>
            <a:xfrm>
              <a:off x="6912475" y="2206210"/>
              <a:ext cx="335757" cy="179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912621" y="2199914"/>
              <a:ext cx="64008" cy="192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8328069" y="4195790"/>
            <a:ext cx="3334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Deep discharged </a:t>
            </a:r>
            <a:r>
              <a:rPr lang="en-US" sz="1600" dirty="0"/>
              <a:t>reach </a:t>
            </a:r>
            <a:r>
              <a:rPr lang="en-US" sz="1600" dirty="0" smtClean="0"/>
              <a:t>&lt;</a:t>
            </a:r>
            <a:r>
              <a:rPr lang="en-US" sz="1600" dirty="0"/>
              <a:t>3</a:t>
            </a:r>
            <a:r>
              <a:rPr lang="en-US" sz="1600" dirty="0" smtClean="0"/>
              <a:t>%: </a:t>
            </a:r>
            <a:r>
              <a:rPr lang="en-US" sz="1600" dirty="0">
                <a:solidFill>
                  <a:srgbClr val="FF0000"/>
                </a:solidFill>
              </a:rPr>
              <a:t>Red alert</a:t>
            </a:r>
            <a:endParaRPr lang="en-US" sz="1600" dirty="0">
              <a:solidFill>
                <a:srgbClr val="FFC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21" y="4814429"/>
            <a:ext cx="514350" cy="292608"/>
          </a:xfrm>
          <a:prstGeom prst="rect">
            <a:avLst/>
          </a:prstGeom>
        </p:spPr>
      </p:pic>
      <p:sp>
        <p:nvSpPr>
          <p:cNvPr id="278" name="TextBox 277"/>
          <p:cNvSpPr txBox="1"/>
          <p:nvPr/>
        </p:nvSpPr>
        <p:spPr>
          <a:xfrm>
            <a:off x="8362689" y="4964244"/>
            <a:ext cx="2507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taking charge: </a:t>
            </a:r>
            <a:r>
              <a:rPr lang="en-US" sz="1600" dirty="0" smtClean="0">
                <a:solidFill>
                  <a:srgbClr val="FF0000"/>
                </a:solidFill>
              </a:rPr>
              <a:t>Red alert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8337948" y="1434738"/>
            <a:ext cx="3084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Charged reach &gt;95% : </a:t>
            </a:r>
            <a:r>
              <a:rPr lang="en-US" sz="1600" dirty="0" smtClean="0">
                <a:solidFill>
                  <a:srgbClr val="00B050"/>
                </a:solidFill>
              </a:rPr>
              <a:t>Green alert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4469" y="630921"/>
            <a:ext cx="1031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Batter page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156576" y="5710019"/>
            <a:ext cx="249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update frequency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1000ms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4075079" y="5417446"/>
            <a:ext cx="313149" cy="292573"/>
            <a:chOff x="2560977" y="943865"/>
            <a:chExt cx="313149" cy="292573"/>
          </a:xfrm>
        </p:grpSpPr>
        <p:sp>
          <p:nvSpPr>
            <p:cNvPr id="172" name="Oval 171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3" name="Straight Arrow Connector 172"/>
            <p:cNvCxnSpPr>
              <a:stCxn id="172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7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Battery - User </a:t>
            </a:r>
            <a:r>
              <a:rPr lang="en-US" altLang="zh-CN" sz="2800" dirty="0" smtClean="0"/>
              <a:t>: Delete surface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247203" y="3629640"/>
            <a:ext cx="57480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Slide to left: these three icons appear, and user can choose </a:t>
            </a:r>
          </a:p>
          <a:p>
            <a:r>
              <a:rPr lang="en-US" dirty="0" smtClean="0"/>
              <a:t>to different setting. 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75836" y="923173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69740" y="1580398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20251" y="2856607"/>
            <a:ext cx="3418586" cy="2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145188" y="2856605"/>
            <a:ext cx="861551" cy="112857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Un-pair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320251" y="3985183"/>
            <a:ext cx="3418586" cy="2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090096" y="1108231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 smtClean="0"/>
              <a:t>Battery Picture</a:t>
            </a:r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193222" y="1160188"/>
            <a:ext cx="389744" cy="230599"/>
            <a:chOff x="7120328" y="1560302"/>
            <a:chExt cx="389744" cy="230599"/>
          </a:xfrm>
        </p:grpSpPr>
        <p:sp>
          <p:nvSpPr>
            <p:cNvPr id="156" name="Rectangle 155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9" name="Picture 1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42" y="5623740"/>
            <a:ext cx="653604" cy="653604"/>
          </a:xfrm>
          <a:prstGeom prst="rect">
            <a:avLst/>
          </a:prstGeom>
        </p:spPr>
      </p:pic>
      <p:grpSp>
        <p:nvGrpSpPr>
          <p:cNvPr id="160" name="Group 159"/>
          <p:cNvGrpSpPr/>
          <p:nvPr/>
        </p:nvGrpSpPr>
        <p:grpSpPr>
          <a:xfrm>
            <a:off x="3260065" y="1020442"/>
            <a:ext cx="652743" cy="503583"/>
            <a:chOff x="5429559" y="815008"/>
            <a:chExt cx="652743" cy="503583"/>
          </a:xfrm>
        </p:grpSpPr>
        <p:sp>
          <p:nvSpPr>
            <p:cNvPr id="161" name="Oval 160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429559" y="935995"/>
              <a:ext cx="6527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Account</a:t>
              </a:r>
            </a:p>
          </p:txBody>
        </p:sp>
      </p:grpSp>
      <p:pic>
        <p:nvPicPr>
          <p:cNvPr id="163" name="Picture 1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54" y="1088378"/>
            <a:ext cx="274320" cy="274320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2697887" y="1367994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Lock all</a:t>
            </a:r>
            <a:endParaRPr lang="en-US" sz="1050" dirty="0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274362" y="5478161"/>
            <a:ext cx="13964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3835729" y="3336153"/>
            <a:ext cx="666695" cy="21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2267102" y="2856605"/>
            <a:ext cx="861551" cy="112857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Stop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Communicate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402503" y="2856605"/>
            <a:ext cx="861551" cy="11285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Set to top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347429" y="1758298"/>
            <a:ext cx="3391408" cy="1056449"/>
            <a:chOff x="358501" y="1699376"/>
            <a:chExt cx="3391408" cy="1056449"/>
          </a:xfrm>
        </p:grpSpPr>
        <p:sp>
          <p:nvSpPr>
            <p:cNvPr id="170" name="Rectangle 169"/>
            <p:cNvSpPr/>
            <p:nvPr/>
          </p:nvSpPr>
          <p:spPr>
            <a:xfrm>
              <a:off x="358501" y="1837044"/>
              <a:ext cx="822960" cy="8229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Battery2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453054" y="1762279"/>
              <a:ext cx="17484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Name:  ……battery2</a:t>
              </a:r>
              <a:endParaRPr lang="en-US" sz="1500" dirty="0"/>
            </a:p>
            <a:p>
              <a:r>
                <a:rPr lang="en-US" sz="1500" dirty="0" smtClean="0"/>
                <a:t>State:  Discharge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365220" y="1699376"/>
              <a:ext cx="323040" cy="389744"/>
              <a:chOff x="7597973" y="2979978"/>
              <a:chExt cx="323040" cy="389744"/>
            </a:xfrm>
          </p:grpSpPr>
          <p:grpSp>
            <p:nvGrpSpPr>
              <p:cNvPr id="183" name="Group 182"/>
              <p:cNvGrpSpPr/>
              <p:nvPr/>
            </p:nvGrpSpPr>
            <p:grpSpPr>
              <a:xfrm rot="16200000">
                <a:off x="7562397" y="3103546"/>
                <a:ext cx="301752" cy="230600"/>
                <a:chOff x="7120328" y="1560301"/>
                <a:chExt cx="301752" cy="230600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7120329" y="1560301"/>
                  <a:ext cx="118872" cy="4571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7120328" y="1652742"/>
                  <a:ext cx="210312" cy="4571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7120328" y="1745182"/>
                  <a:ext cx="301752" cy="4571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4" name="Rectangle 183"/>
              <p:cNvSpPr/>
              <p:nvPr/>
            </p:nvSpPr>
            <p:spPr>
              <a:xfrm rot="16200000">
                <a:off x="7703282" y="3151990"/>
                <a:ext cx="389744" cy="457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709" y="2240942"/>
              <a:ext cx="457200" cy="457200"/>
            </a:xfrm>
            <a:prstGeom prst="rect">
              <a:avLst/>
            </a:prstGeom>
          </p:spPr>
        </p:pic>
        <p:grpSp>
          <p:nvGrpSpPr>
            <p:cNvPr id="174" name="Group 173"/>
            <p:cNvGrpSpPr/>
            <p:nvPr/>
          </p:nvGrpSpPr>
          <p:grpSpPr>
            <a:xfrm>
              <a:off x="2177569" y="2421599"/>
              <a:ext cx="510923" cy="290563"/>
              <a:chOff x="4862928" y="3021094"/>
              <a:chExt cx="510923" cy="290563"/>
            </a:xfrm>
          </p:grpSpPr>
          <p:pic>
            <p:nvPicPr>
              <p:cNvPr id="181" name="Picture 1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2928" y="3021094"/>
                <a:ext cx="510923" cy="290563"/>
              </a:xfrm>
              <a:prstGeom prst="rect">
                <a:avLst/>
              </a:prstGeom>
            </p:spPr>
          </p:pic>
          <p:sp>
            <p:nvSpPr>
              <p:cNvPr id="182" name="Rectangle 181"/>
              <p:cNvSpPr/>
              <p:nvPr/>
            </p:nvSpPr>
            <p:spPr>
              <a:xfrm>
                <a:off x="4931569" y="3074455"/>
                <a:ext cx="336550" cy="184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370937" y="2291306"/>
              <a:ext cx="190288" cy="464519"/>
              <a:chOff x="5107427" y="3247265"/>
              <a:chExt cx="213873" cy="522093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427" y="3247265"/>
                <a:ext cx="213873" cy="522093"/>
              </a:xfrm>
              <a:prstGeom prst="rect">
                <a:avLst/>
              </a:prstGeom>
            </p:spPr>
          </p:pic>
          <p:sp>
            <p:nvSpPr>
              <p:cNvPr id="179" name="Oval 178"/>
              <p:cNvSpPr/>
              <p:nvPr/>
            </p:nvSpPr>
            <p:spPr>
              <a:xfrm>
                <a:off x="5129673" y="3562089"/>
                <a:ext cx="164452" cy="16445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5186737" y="3422491"/>
                <a:ext cx="45719" cy="15087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TextBox 175"/>
            <p:cNvSpPr txBox="1"/>
            <p:nvPr/>
          </p:nvSpPr>
          <p:spPr>
            <a:xfrm>
              <a:off x="1554479" y="237713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77</a:t>
              </a:r>
              <a:r>
                <a:rPr lang="en-US" dirty="0"/>
                <a:t>℉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646833" y="236408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r>
                <a:rPr lang="en-US" dirty="0" smtClean="0"/>
                <a:t>%</a:t>
              </a:r>
              <a:endParaRPr lang="en-US" dirty="0"/>
            </a:p>
          </p:txBody>
        </p:sp>
      </p:grpSp>
      <p:sp>
        <p:nvSpPr>
          <p:cNvPr id="188" name="Rectangle 187"/>
          <p:cNvSpPr/>
          <p:nvPr/>
        </p:nvSpPr>
        <p:spPr>
          <a:xfrm>
            <a:off x="2223007" y="2520440"/>
            <a:ext cx="61247" cy="19969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 rot="16200000">
            <a:off x="541898" y="3227389"/>
            <a:ext cx="118872" cy="45719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 rot="16200000">
            <a:off x="588619" y="3181670"/>
            <a:ext cx="210312" cy="45719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 rot="16200000">
            <a:off x="635339" y="3135950"/>
            <a:ext cx="301752" cy="45719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 rot="16200000">
            <a:off x="683783" y="3091953"/>
            <a:ext cx="389744" cy="45719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3" y="3461507"/>
            <a:ext cx="457200" cy="457200"/>
          </a:xfrm>
          <a:prstGeom prst="rect">
            <a:avLst/>
          </a:prstGeom>
        </p:spPr>
      </p:pic>
      <p:grpSp>
        <p:nvGrpSpPr>
          <p:cNvPr id="194" name="Group 193"/>
          <p:cNvGrpSpPr/>
          <p:nvPr/>
        </p:nvGrpSpPr>
        <p:grpSpPr>
          <a:xfrm>
            <a:off x="349836" y="4213068"/>
            <a:ext cx="3389001" cy="1012786"/>
            <a:chOff x="358501" y="4234332"/>
            <a:chExt cx="3389001" cy="1012786"/>
          </a:xfrm>
        </p:grpSpPr>
        <p:grpSp>
          <p:nvGrpSpPr>
            <p:cNvPr id="195" name="Group 194"/>
            <p:cNvGrpSpPr/>
            <p:nvPr/>
          </p:nvGrpSpPr>
          <p:grpSpPr>
            <a:xfrm>
              <a:off x="358501" y="4234332"/>
              <a:ext cx="3389001" cy="960628"/>
              <a:chOff x="358501" y="1699376"/>
              <a:chExt cx="3389001" cy="960628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358501" y="1837044"/>
                <a:ext cx="822960" cy="82296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Battery3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453054" y="1762279"/>
                <a:ext cx="174846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Name:  ……battery1</a:t>
                </a:r>
                <a:endParaRPr lang="en-US" sz="1500" dirty="0"/>
              </a:p>
              <a:p>
                <a:r>
                  <a:rPr lang="en-US" sz="1500" dirty="0" smtClean="0"/>
                  <a:t>State:</a:t>
                </a:r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>
                <a:off x="3365220" y="1699376"/>
                <a:ext cx="323040" cy="389744"/>
                <a:chOff x="7597973" y="2979978"/>
                <a:chExt cx="323040" cy="389744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 rot="16200000">
                  <a:off x="7562397" y="3103546"/>
                  <a:ext cx="301752" cy="230600"/>
                  <a:chOff x="7120328" y="1560301"/>
                  <a:chExt cx="301752" cy="230600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7120329" y="1560301"/>
                    <a:ext cx="118872" cy="4571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7120328" y="1652742"/>
                    <a:ext cx="210312" cy="4571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7120328" y="1745182"/>
                    <a:ext cx="301752" cy="4571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1" name="Rectangle 210"/>
                <p:cNvSpPr/>
                <p:nvPr/>
              </p:nvSpPr>
              <p:spPr>
                <a:xfrm rot="16200000">
                  <a:off x="7703282" y="3151990"/>
                  <a:ext cx="389744" cy="4571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3610125" y="2368674"/>
                <a:ext cx="137377" cy="744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290302" y="4789918"/>
              <a:ext cx="457200" cy="457200"/>
              <a:chOff x="4298656" y="3013075"/>
              <a:chExt cx="457200" cy="457200"/>
            </a:xfrm>
          </p:grpSpPr>
          <p:pic>
            <p:nvPicPr>
              <p:cNvPr id="197" name="Picture 19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8656" y="301307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98" name="Rectangle 197"/>
              <p:cNvSpPr/>
              <p:nvPr/>
            </p:nvSpPr>
            <p:spPr>
              <a:xfrm>
                <a:off x="4616072" y="3140807"/>
                <a:ext cx="137377" cy="744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137618" y="2924337"/>
            <a:ext cx="313149" cy="292573"/>
            <a:chOff x="2560977" y="943865"/>
            <a:chExt cx="313149" cy="292573"/>
          </a:xfrm>
        </p:grpSpPr>
        <p:sp>
          <p:nvSpPr>
            <p:cNvPr id="67" name="Oval 66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093992" y="2924337"/>
            <a:ext cx="313149" cy="292573"/>
            <a:chOff x="2560977" y="943865"/>
            <a:chExt cx="313149" cy="292573"/>
          </a:xfrm>
        </p:grpSpPr>
        <p:sp>
          <p:nvSpPr>
            <p:cNvPr id="70" name="Oval 69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71" name="Straight Arrow Connector 70"/>
            <p:cNvCxnSpPr>
              <a:stCxn id="70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980799" y="2924337"/>
            <a:ext cx="313149" cy="292573"/>
            <a:chOff x="2560977" y="943865"/>
            <a:chExt cx="313149" cy="292573"/>
          </a:xfrm>
        </p:grpSpPr>
        <p:sp>
          <p:nvSpPr>
            <p:cNvPr id="73" name="Oval 72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73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24469" y="630921"/>
            <a:ext cx="1031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Batter 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95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8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1 Battery – Working State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488103" y="1591278"/>
            <a:ext cx="491224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Battery state information: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Idle:</a:t>
            </a:r>
          </a:p>
          <a:p>
            <a:pPr lvl="1"/>
            <a:r>
              <a:rPr lang="en-US" sz="1400" dirty="0" smtClean="0"/>
              <a:t>Light bulb: off;</a:t>
            </a:r>
          </a:p>
          <a:p>
            <a:pPr lvl="1"/>
            <a:r>
              <a:rPr lang="en-US" sz="1400" dirty="0" smtClean="0"/>
              <a:t>Battery: light up</a:t>
            </a:r>
            <a:endParaRPr lang="en-US" sz="1400" dirty="0"/>
          </a:p>
          <a:p>
            <a:pPr lvl="1"/>
            <a:r>
              <a:rPr lang="en-US" sz="1400" dirty="0"/>
              <a:t>Temperature: light </a:t>
            </a:r>
            <a:r>
              <a:rPr lang="en-US" sz="1400" dirty="0" smtClean="0"/>
              <a:t>up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Charging:</a:t>
            </a:r>
          </a:p>
          <a:p>
            <a:pPr lvl="1"/>
            <a:r>
              <a:rPr lang="en-US" sz="1400" dirty="0"/>
              <a:t>Light bulb: </a:t>
            </a:r>
            <a:r>
              <a:rPr lang="en-US" sz="1400" dirty="0" smtClean="0"/>
              <a:t>Yellow;</a:t>
            </a:r>
            <a:endParaRPr lang="en-US" sz="1400" dirty="0"/>
          </a:p>
          <a:p>
            <a:pPr lvl="1"/>
            <a:r>
              <a:rPr lang="en-US" sz="1400" dirty="0"/>
              <a:t>Battery: light </a:t>
            </a:r>
            <a:r>
              <a:rPr lang="en-US" sz="1400" dirty="0" smtClean="0"/>
              <a:t>up,  it can show </a:t>
            </a:r>
            <a:r>
              <a:rPr lang="en-US" sz="1400" dirty="0"/>
              <a:t>different capacity</a:t>
            </a:r>
          </a:p>
          <a:p>
            <a:pPr lvl="1"/>
            <a:r>
              <a:rPr lang="en-US" sz="1400" dirty="0"/>
              <a:t>Temperature: light </a:t>
            </a:r>
            <a:r>
              <a:rPr lang="en-US" sz="1400" dirty="0" smtClean="0"/>
              <a:t>up, it can show different level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Discharging: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(In the future, it can show out which tool connect with battery)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Light bulb: Green;</a:t>
            </a:r>
          </a:p>
          <a:p>
            <a:pPr lvl="1"/>
            <a:r>
              <a:rPr lang="en-US" sz="1400" dirty="0"/>
              <a:t>Battery: light up,  it can show different capacity</a:t>
            </a:r>
          </a:p>
          <a:p>
            <a:pPr lvl="1"/>
            <a:r>
              <a:rPr lang="en-US" sz="1400" dirty="0"/>
              <a:t>Temperature: light </a:t>
            </a:r>
            <a:r>
              <a:rPr lang="en-US" sz="1400" dirty="0" smtClean="0"/>
              <a:t>up, </a:t>
            </a:r>
            <a:r>
              <a:rPr lang="en-US" sz="1400" dirty="0"/>
              <a:t>it can show different </a:t>
            </a:r>
            <a:r>
              <a:rPr lang="en-US" sz="1400" dirty="0" smtClean="0"/>
              <a:t>level</a:t>
            </a:r>
          </a:p>
          <a:p>
            <a:pPr lvl="1"/>
            <a:r>
              <a:rPr lang="en-US" sz="1400" dirty="0" smtClean="0"/>
              <a:t>Current: Show out working current</a:t>
            </a:r>
            <a:endParaRPr lang="en-US" sz="14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/>
              <a:t>Protection</a:t>
            </a:r>
          </a:p>
          <a:p>
            <a:pPr lvl="1"/>
            <a:r>
              <a:rPr lang="en-US" sz="1400" dirty="0"/>
              <a:t>Light bulb: </a:t>
            </a:r>
            <a:r>
              <a:rPr lang="en-US" sz="1400" dirty="0" smtClean="0"/>
              <a:t>Red;</a:t>
            </a:r>
            <a:endParaRPr lang="en-US" sz="1400" dirty="0"/>
          </a:p>
          <a:p>
            <a:pPr lvl="1"/>
            <a:r>
              <a:rPr lang="en-US" sz="1400" dirty="0"/>
              <a:t>Battery: light up,  it can show different capacity</a:t>
            </a:r>
          </a:p>
          <a:p>
            <a:pPr lvl="1"/>
            <a:r>
              <a:rPr lang="en-US" sz="1400" dirty="0"/>
              <a:t>Temperature: light up, it can show different </a:t>
            </a:r>
            <a:r>
              <a:rPr lang="en-US" sz="1400" dirty="0" smtClean="0"/>
              <a:t>level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More details need to be considered at here.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Show out what kind of protection and tell user what to do.</a:t>
            </a:r>
            <a:endParaRPr lang="en-US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4"/>
            </a:pP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88103" y="106747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</a:t>
            </a:r>
            <a:r>
              <a:rPr lang="en-US" dirty="0" smtClean="0"/>
              <a:t> : Guidance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64127" y="93181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72571" y="2422275"/>
            <a:ext cx="794622" cy="112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9276598" y="5053184"/>
            <a:ext cx="667752" cy="822960"/>
            <a:chOff x="342400" y="1577897"/>
            <a:chExt cx="667752" cy="82296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00" y="1577897"/>
              <a:ext cx="667752" cy="82296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498787" y="1751778"/>
              <a:ext cx="341587" cy="341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276598" y="3854164"/>
            <a:ext cx="667752" cy="822960"/>
            <a:chOff x="1411299" y="1577897"/>
            <a:chExt cx="667752" cy="82296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99" y="1577897"/>
              <a:ext cx="667752" cy="822960"/>
            </a:xfrm>
            <a:prstGeom prst="rect">
              <a:avLst/>
            </a:prstGeom>
          </p:spPr>
        </p:pic>
        <p:sp>
          <p:nvSpPr>
            <p:cNvPr id="47" name="Oval 46"/>
            <p:cNvSpPr/>
            <p:nvPr/>
          </p:nvSpPr>
          <p:spPr>
            <a:xfrm>
              <a:off x="1567686" y="1751778"/>
              <a:ext cx="341587" cy="34158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103030" y="4080978"/>
            <a:ext cx="11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Discharge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103030" y="5279998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98" y="1456124"/>
            <a:ext cx="667752" cy="82296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103030" y="17203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267967" y="1589768"/>
            <a:ext cx="3614126" cy="978778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5944" y="923173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89848" y="1580398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98291" y="1099581"/>
            <a:ext cx="252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 smtClean="0"/>
              <a:t>Battery1 Picture &amp; Name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213330" y="1160188"/>
            <a:ext cx="389744" cy="230599"/>
            <a:chOff x="7120328" y="1560302"/>
            <a:chExt cx="389744" cy="230599"/>
          </a:xfrm>
        </p:grpSpPr>
        <p:sp>
          <p:nvSpPr>
            <p:cNvPr id="101" name="Rectangle 100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/>
          <p:cNvCxnSpPr/>
          <p:nvPr/>
        </p:nvCxnSpPr>
        <p:spPr>
          <a:xfrm>
            <a:off x="267967" y="2568546"/>
            <a:ext cx="36260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67967" y="3563500"/>
            <a:ext cx="36260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347624" y="17992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94124" y="2916789"/>
            <a:ext cx="91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77℉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247978" y="291678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2" y="4056137"/>
            <a:ext cx="822960" cy="822960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2004650" y="4606879"/>
            <a:ext cx="1456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03" y="5963351"/>
            <a:ext cx="365760" cy="36576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5" y="5780471"/>
            <a:ext cx="548640" cy="54864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11" y="5961613"/>
            <a:ext cx="365760" cy="365760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>
            <a:off x="256027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552405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784813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462419" y="3946053"/>
            <a:ext cx="2329688" cy="1341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871566" y="4282951"/>
            <a:ext cx="172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Monitor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3349687" y="1015459"/>
            <a:ext cx="506150" cy="523220"/>
            <a:chOff x="5499073" y="810025"/>
            <a:chExt cx="506150" cy="523220"/>
          </a:xfrm>
        </p:grpSpPr>
        <p:sp>
          <p:nvSpPr>
            <p:cNvPr id="121" name="Oval 120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601305" y="810025"/>
              <a:ext cx="301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!</a:t>
              </a:r>
            </a:p>
          </p:txBody>
        </p:sp>
      </p:grpSp>
      <p:pic>
        <p:nvPicPr>
          <p:cNvPr id="124" name="Picture 1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" y="1685639"/>
            <a:ext cx="667752" cy="822960"/>
          </a:xfrm>
          <a:prstGeom prst="rect">
            <a:avLst/>
          </a:prstGeom>
        </p:spPr>
      </p:pic>
      <p:grpSp>
        <p:nvGrpSpPr>
          <p:cNvPr id="126" name="Group 125"/>
          <p:cNvGrpSpPr/>
          <p:nvPr/>
        </p:nvGrpSpPr>
        <p:grpSpPr>
          <a:xfrm>
            <a:off x="2213497" y="2854795"/>
            <a:ext cx="829142" cy="444421"/>
            <a:chOff x="6848515" y="2151187"/>
            <a:chExt cx="510923" cy="290563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515" y="2151187"/>
              <a:ext cx="510923" cy="290563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6912475" y="2206210"/>
              <a:ext cx="335757" cy="179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91262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00329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09396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184630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38964" y="2682478"/>
            <a:ext cx="335078" cy="821071"/>
            <a:chOff x="5107427" y="3240004"/>
            <a:chExt cx="213873" cy="529354"/>
          </a:xfrm>
        </p:grpSpPr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427" y="3240004"/>
              <a:ext cx="213873" cy="529354"/>
            </a:xfrm>
            <a:prstGeom prst="rect">
              <a:avLst/>
            </a:prstGeom>
          </p:spPr>
        </p:pic>
        <p:sp>
          <p:nvSpPr>
            <p:cNvPr id="135" name="Oval 134"/>
            <p:cNvSpPr/>
            <p:nvPr/>
          </p:nvSpPr>
          <p:spPr>
            <a:xfrm>
              <a:off x="5129673" y="3562089"/>
              <a:ext cx="164452" cy="16445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186737" y="3422491"/>
              <a:ext cx="45719" cy="1508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276598" y="2655144"/>
            <a:ext cx="667752" cy="822960"/>
            <a:chOff x="2807281" y="1665543"/>
            <a:chExt cx="667752" cy="822960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281" y="1665543"/>
              <a:ext cx="667752" cy="822960"/>
            </a:xfrm>
            <a:prstGeom prst="rect">
              <a:avLst/>
            </a:prstGeom>
          </p:spPr>
        </p:pic>
        <p:sp>
          <p:nvSpPr>
            <p:cNvPr id="140" name="Oval 139"/>
            <p:cNvSpPr/>
            <p:nvPr/>
          </p:nvSpPr>
          <p:spPr>
            <a:xfrm>
              <a:off x="2963668" y="1839424"/>
              <a:ext cx="341587" cy="34158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103030" y="2908347"/>
            <a:ext cx="8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harge 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916633" y="4685616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Display form??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91624" y="5275979"/>
            <a:ext cx="2490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update frequency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1000ms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Current data update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Frequency :200ms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110127" y="4983406"/>
            <a:ext cx="313149" cy="292573"/>
            <a:chOff x="2560977" y="943865"/>
            <a:chExt cx="313149" cy="292573"/>
          </a:xfrm>
        </p:grpSpPr>
        <p:sp>
          <p:nvSpPr>
            <p:cNvPr id="64" name="Oval 63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/>
            <p:cNvCxnSpPr>
              <a:stCxn id="64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5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A503-CC0E-4CEA-A9B7-8DE04DE3BC26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8017-2815-47ED-99D5-AE4267D367AB}" type="slidenum">
              <a:rPr lang="en-US" smtClean="0"/>
              <a:t>9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9958" y="0"/>
            <a:ext cx="10515600" cy="5842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1 Battery – Working State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929357" y="744356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441828" y="4865730"/>
            <a:ext cx="667752" cy="822960"/>
            <a:chOff x="342400" y="1577897"/>
            <a:chExt cx="667752" cy="82296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00" y="1577897"/>
              <a:ext cx="667752" cy="82296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498787" y="1751778"/>
              <a:ext cx="341587" cy="341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441828" y="3666710"/>
            <a:ext cx="667752" cy="822960"/>
            <a:chOff x="1411299" y="1577897"/>
            <a:chExt cx="667752" cy="82296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99" y="1577897"/>
              <a:ext cx="667752" cy="822960"/>
            </a:xfrm>
            <a:prstGeom prst="rect">
              <a:avLst/>
            </a:prstGeom>
          </p:spPr>
        </p:pic>
        <p:sp>
          <p:nvSpPr>
            <p:cNvPr id="47" name="Oval 46"/>
            <p:cNvSpPr/>
            <p:nvPr/>
          </p:nvSpPr>
          <p:spPr>
            <a:xfrm>
              <a:off x="1567686" y="1751778"/>
              <a:ext cx="341587" cy="34158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268260" y="3893524"/>
            <a:ext cx="11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Discharge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268260" y="5092544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828" y="1268670"/>
            <a:ext cx="667752" cy="82296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3268260" y="153284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552405" y="1589768"/>
            <a:ext cx="2329688" cy="978778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5944" y="923173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89848" y="1580398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98291" y="1099581"/>
            <a:ext cx="252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 smtClean="0"/>
              <a:t>Battery1 Picture &amp; Name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213330" y="1160188"/>
            <a:ext cx="389744" cy="230599"/>
            <a:chOff x="7120328" y="1560302"/>
            <a:chExt cx="389744" cy="230599"/>
          </a:xfrm>
        </p:grpSpPr>
        <p:sp>
          <p:nvSpPr>
            <p:cNvPr id="101" name="Rectangle 100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/>
          <p:cNvCxnSpPr/>
          <p:nvPr/>
        </p:nvCxnSpPr>
        <p:spPr>
          <a:xfrm>
            <a:off x="267967" y="2568546"/>
            <a:ext cx="36260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67967" y="3563500"/>
            <a:ext cx="36260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94410" y="1771019"/>
            <a:ext cx="1704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94124" y="2916789"/>
            <a:ext cx="91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77℉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247978" y="291678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03" y="5963351"/>
            <a:ext cx="365760" cy="36576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5" y="5780471"/>
            <a:ext cx="548640" cy="54864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11" y="5961613"/>
            <a:ext cx="365760" cy="365760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>
            <a:off x="256027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552405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784813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3349687" y="1015459"/>
            <a:ext cx="506150" cy="523220"/>
            <a:chOff x="5499073" y="810025"/>
            <a:chExt cx="506150" cy="523220"/>
          </a:xfrm>
        </p:grpSpPr>
        <p:sp>
          <p:nvSpPr>
            <p:cNvPr id="121" name="Oval 120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601305" y="810025"/>
              <a:ext cx="301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!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76068" y="1685639"/>
            <a:ext cx="667752" cy="822960"/>
            <a:chOff x="2807281" y="1665543"/>
            <a:chExt cx="667752" cy="82296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281" y="1665543"/>
              <a:ext cx="667752" cy="822960"/>
            </a:xfrm>
            <a:prstGeom prst="rect">
              <a:avLst/>
            </a:prstGeom>
          </p:spPr>
        </p:pic>
        <p:sp>
          <p:nvSpPr>
            <p:cNvPr id="125" name="Oval 124"/>
            <p:cNvSpPr/>
            <p:nvPr/>
          </p:nvSpPr>
          <p:spPr>
            <a:xfrm>
              <a:off x="2963668" y="1839424"/>
              <a:ext cx="341587" cy="34158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213497" y="2854795"/>
            <a:ext cx="829142" cy="444421"/>
            <a:chOff x="6848515" y="2151187"/>
            <a:chExt cx="510923" cy="290563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515" y="2151187"/>
              <a:ext cx="510923" cy="290563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6912475" y="2206210"/>
              <a:ext cx="335757" cy="179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91262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00329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09396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184630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38964" y="2682478"/>
            <a:ext cx="335078" cy="821071"/>
            <a:chOff x="5107427" y="3240004"/>
            <a:chExt cx="213873" cy="529354"/>
          </a:xfrm>
        </p:grpSpPr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427" y="3240004"/>
              <a:ext cx="213873" cy="529354"/>
            </a:xfrm>
            <a:prstGeom prst="rect">
              <a:avLst/>
            </a:prstGeom>
          </p:spPr>
        </p:pic>
        <p:sp>
          <p:nvSpPr>
            <p:cNvPr id="135" name="Oval 134"/>
            <p:cNvSpPr/>
            <p:nvPr/>
          </p:nvSpPr>
          <p:spPr>
            <a:xfrm>
              <a:off x="5129673" y="3562089"/>
              <a:ext cx="164452" cy="16445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186737" y="3422491"/>
              <a:ext cx="45719" cy="1508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2441828" y="2467690"/>
            <a:ext cx="667752" cy="822960"/>
            <a:chOff x="2807281" y="1665543"/>
            <a:chExt cx="667752" cy="822960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281" y="1665543"/>
              <a:ext cx="667752" cy="822960"/>
            </a:xfrm>
            <a:prstGeom prst="rect">
              <a:avLst/>
            </a:prstGeom>
          </p:spPr>
        </p:pic>
        <p:sp>
          <p:nvSpPr>
            <p:cNvPr id="140" name="Oval 139"/>
            <p:cNvSpPr/>
            <p:nvPr/>
          </p:nvSpPr>
          <p:spPr>
            <a:xfrm>
              <a:off x="2963668" y="1839424"/>
              <a:ext cx="341587" cy="34158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3268260" y="2720893"/>
            <a:ext cx="8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harge 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35986" y="1778253"/>
            <a:ext cx="313149" cy="292573"/>
            <a:chOff x="2560977" y="943865"/>
            <a:chExt cx="313149" cy="292573"/>
          </a:xfrm>
        </p:grpSpPr>
        <p:sp>
          <p:nvSpPr>
            <p:cNvPr id="65" name="Oval 64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65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596795" y="3290904"/>
            <a:ext cx="2376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Remain Time : 02 hour 04 min</a:t>
            </a:r>
            <a:endParaRPr lang="en-US" sz="1400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2" y="4056137"/>
            <a:ext cx="822960" cy="822960"/>
          </a:xfrm>
          <a:prstGeom prst="rect">
            <a:avLst/>
          </a:prstGeom>
        </p:spPr>
      </p:pic>
      <p:cxnSp>
        <p:nvCxnSpPr>
          <p:cNvPr id="69" name="Straight Connector 68"/>
          <p:cNvCxnSpPr/>
          <p:nvPr/>
        </p:nvCxnSpPr>
        <p:spPr>
          <a:xfrm>
            <a:off x="2004650" y="4613288"/>
            <a:ext cx="1456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462419" y="3946053"/>
            <a:ext cx="2329688" cy="1341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586395" y="1589768"/>
            <a:ext cx="2329688" cy="978778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129934" y="923173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4123838" y="1580398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32281" y="1099581"/>
            <a:ext cx="252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 smtClean="0"/>
              <a:t>Battery1 Picture &amp; Name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247320" y="1160188"/>
            <a:ext cx="389744" cy="230599"/>
            <a:chOff x="7120328" y="1560302"/>
            <a:chExt cx="389744" cy="230599"/>
          </a:xfrm>
        </p:grpSpPr>
        <p:sp>
          <p:nvSpPr>
            <p:cNvPr id="78" name="Rectangle 77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80"/>
          <p:cNvCxnSpPr/>
          <p:nvPr/>
        </p:nvCxnSpPr>
        <p:spPr>
          <a:xfrm>
            <a:off x="4301957" y="2568546"/>
            <a:ext cx="36260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301957" y="3563500"/>
            <a:ext cx="36260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28400" y="1771019"/>
            <a:ext cx="1842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Discharge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28114" y="2916789"/>
            <a:ext cx="91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77℉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81968" y="291678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93" y="5963351"/>
            <a:ext cx="365760" cy="36576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5" y="5780471"/>
            <a:ext cx="548640" cy="54864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01" y="5961613"/>
            <a:ext cx="365760" cy="365760"/>
          </a:xfrm>
          <a:prstGeom prst="rect">
            <a:avLst/>
          </a:prstGeom>
        </p:spPr>
      </p:pic>
      <p:cxnSp>
        <p:nvCxnSpPr>
          <p:cNvPr id="89" name="Straight Connector 88"/>
          <p:cNvCxnSpPr/>
          <p:nvPr/>
        </p:nvCxnSpPr>
        <p:spPr>
          <a:xfrm>
            <a:off x="4290017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586395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8803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7383677" y="1015459"/>
            <a:ext cx="506150" cy="523220"/>
            <a:chOff x="5499073" y="810025"/>
            <a:chExt cx="506150" cy="523220"/>
          </a:xfrm>
        </p:grpSpPr>
        <p:sp>
          <p:nvSpPr>
            <p:cNvPr id="95" name="Oval 94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601305" y="810025"/>
              <a:ext cx="301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!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10058" y="1685639"/>
            <a:ext cx="667752" cy="822960"/>
            <a:chOff x="2807281" y="1665543"/>
            <a:chExt cx="667752" cy="822960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281" y="1665543"/>
              <a:ext cx="667752" cy="822960"/>
            </a:xfrm>
            <a:prstGeom prst="rect">
              <a:avLst/>
            </a:prstGeom>
          </p:spPr>
        </p:pic>
        <p:sp>
          <p:nvSpPr>
            <p:cNvPr id="137" name="Oval 136"/>
            <p:cNvSpPr/>
            <p:nvPr/>
          </p:nvSpPr>
          <p:spPr>
            <a:xfrm>
              <a:off x="2963668" y="1839424"/>
              <a:ext cx="341587" cy="34158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247487" y="2854795"/>
            <a:ext cx="829142" cy="444421"/>
            <a:chOff x="6848515" y="2151187"/>
            <a:chExt cx="510923" cy="290563"/>
          </a:xfrm>
        </p:grpSpPr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515" y="2151187"/>
              <a:ext cx="510923" cy="290563"/>
            </a:xfrm>
            <a:prstGeom prst="rect">
              <a:avLst/>
            </a:prstGeom>
          </p:spPr>
        </p:pic>
        <p:sp>
          <p:nvSpPr>
            <p:cNvPr id="145" name="Rectangle 144"/>
            <p:cNvSpPr/>
            <p:nvPr/>
          </p:nvSpPr>
          <p:spPr>
            <a:xfrm>
              <a:off x="6912475" y="2206210"/>
              <a:ext cx="335757" cy="179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91262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00329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09396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184630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672954" y="2682478"/>
            <a:ext cx="335078" cy="821071"/>
            <a:chOff x="5107427" y="3240004"/>
            <a:chExt cx="213873" cy="529354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427" y="3240004"/>
              <a:ext cx="213873" cy="529354"/>
            </a:xfrm>
            <a:prstGeom prst="rect">
              <a:avLst/>
            </a:prstGeom>
          </p:spPr>
        </p:pic>
        <p:sp>
          <p:nvSpPr>
            <p:cNvPr id="152" name="Oval 151"/>
            <p:cNvSpPr/>
            <p:nvPr/>
          </p:nvSpPr>
          <p:spPr>
            <a:xfrm>
              <a:off x="5129673" y="3562089"/>
              <a:ext cx="164452" cy="16445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186737" y="3422491"/>
              <a:ext cx="45719" cy="1508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8" name="Picture 15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22" y="4056137"/>
            <a:ext cx="822960" cy="822960"/>
          </a:xfrm>
          <a:prstGeom prst="rect">
            <a:avLst/>
          </a:prstGeom>
        </p:spPr>
      </p:pic>
      <p:sp>
        <p:nvSpPr>
          <p:cNvPr id="160" name="Rectangle 159"/>
          <p:cNvSpPr/>
          <p:nvPr/>
        </p:nvSpPr>
        <p:spPr>
          <a:xfrm>
            <a:off x="5496409" y="3946053"/>
            <a:ext cx="2329688" cy="1341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9637288" y="1589768"/>
            <a:ext cx="2329688" cy="978778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8180827" y="923173"/>
            <a:ext cx="3937000" cy="5464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174731" y="1580398"/>
            <a:ext cx="3937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883174" y="1099581"/>
            <a:ext cx="252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 smtClean="0"/>
              <a:t>Battery1 Picture &amp; Name</a:t>
            </a:r>
            <a:endParaRPr lang="en-US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8298213" y="1160188"/>
            <a:ext cx="389744" cy="230599"/>
            <a:chOff x="7120328" y="1560302"/>
            <a:chExt cx="389744" cy="230599"/>
          </a:xfrm>
        </p:grpSpPr>
        <p:sp>
          <p:nvSpPr>
            <p:cNvPr id="168" name="Rectangle 167"/>
            <p:cNvSpPr/>
            <p:nvPr/>
          </p:nvSpPr>
          <p:spPr>
            <a:xfrm>
              <a:off x="7120328" y="156030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120328" y="165274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120328" y="1745182"/>
              <a:ext cx="38974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8352850" y="2568546"/>
            <a:ext cx="36260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352850" y="3563500"/>
            <a:ext cx="36260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979293" y="1771019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9179007" y="2916789"/>
            <a:ext cx="91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77℉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332861" y="291678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386" y="5963351"/>
            <a:ext cx="365760" cy="365760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68" y="5780471"/>
            <a:ext cx="548640" cy="548640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94" y="5961613"/>
            <a:ext cx="365760" cy="365760"/>
          </a:xfrm>
          <a:prstGeom prst="rect">
            <a:avLst/>
          </a:prstGeom>
        </p:spPr>
      </p:pic>
      <p:cxnSp>
        <p:nvCxnSpPr>
          <p:cNvPr id="179" name="Straight Connector 178"/>
          <p:cNvCxnSpPr/>
          <p:nvPr/>
        </p:nvCxnSpPr>
        <p:spPr>
          <a:xfrm>
            <a:off x="8340910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9637288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0869696" y="5699066"/>
            <a:ext cx="10972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11434570" y="1015459"/>
            <a:ext cx="506150" cy="523220"/>
            <a:chOff x="5499073" y="810025"/>
            <a:chExt cx="506150" cy="523220"/>
          </a:xfrm>
        </p:grpSpPr>
        <p:sp>
          <p:nvSpPr>
            <p:cNvPr id="183" name="Oval 182"/>
            <p:cNvSpPr/>
            <p:nvPr/>
          </p:nvSpPr>
          <p:spPr>
            <a:xfrm>
              <a:off x="5499073" y="815008"/>
              <a:ext cx="506150" cy="50358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601305" y="810025"/>
              <a:ext cx="301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!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560951" y="1685639"/>
            <a:ext cx="667752" cy="822960"/>
            <a:chOff x="2807281" y="1665543"/>
            <a:chExt cx="667752" cy="822960"/>
          </a:xfrm>
        </p:grpSpPr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281" y="1665543"/>
              <a:ext cx="667752" cy="822960"/>
            </a:xfrm>
            <a:prstGeom prst="rect">
              <a:avLst/>
            </a:prstGeom>
          </p:spPr>
        </p:pic>
        <p:sp>
          <p:nvSpPr>
            <p:cNvPr id="187" name="Oval 186"/>
            <p:cNvSpPr/>
            <p:nvPr/>
          </p:nvSpPr>
          <p:spPr>
            <a:xfrm>
              <a:off x="2963668" y="1839424"/>
              <a:ext cx="341587" cy="341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10298380" y="2854795"/>
            <a:ext cx="829142" cy="444421"/>
            <a:chOff x="6848515" y="2151187"/>
            <a:chExt cx="510923" cy="290563"/>
          </a:xfrm>
        </p:grpSpPr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515" y="2151187"/>
              <a:ext cx="510923" cy="290563"/>
            </a:xfrm>
            <a:prstGeom prst="rect">
              <a:avLst/>
            </a:prstGeom>
          </p:spPr>
        </p:pic>
        <p:sp>
          <p:nvSpPr>
            <p:cNvPr id="190" name="Rectangle 189"/>
            <p:cNvSpPr/>
            <p:nvPr/>
          </p:nvSpPr>
          <p:spPr>
            <a:xfrm>
              <a:off x="6912475" y="2206210"/>
              <a:ext cx="335757" cy="179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91262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00329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093961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184630" y="2199914"/>
              <a:ext cx="64008" cy="192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8723847" y="2682478"/>
            <a:ext cx="335078" cy="821071"/>
            <a:chOff x="5107427" y="3240004"/>
            <a:chExt cx="213873" cy="529354"/>
          </a:xfrm>
        </p:grpSpPr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427" y="3240004"/>
              <a:ext cx="213873" cy="529354"/>
            </a:xfrm>
            <a:prstGeom prst="rect">
              <a:avLst/>
            </a:prstGeom>
          </p:spPr>
        </p:pic>
        <p:sp>
          <p:nvSpPr>
            <p:cNvPr id="197" name="Oval 196"/>
            <p:cNvSpPr/>
            <p:nvPr/>
          </p:nvSpPr>
          <p:spPr>
            <a:xfrm>
              <a:off x="5129673" y="3562089"/>
              <a:ext cx="164452" cy="16445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186737" y="3422491"/>
              <a:ext cx="45719" cy="1508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>
            <a:off x="5509260" y="4434838"/>
            <a:ext cx="2308860" cy="845869"/>
          </a:xfrm>
          <a:custGeom>
            <a:avLst/>
            <a:gdLst>
              <a:gd name="connsiteX0" fmla="*/ 0 w 2308860"/>
              <a:gd name="connsiteY0" fmla="*/ 838202 h 845869"/>
              <a:gd name="connsiteX1" fmla="*/ 312420 w 2308860"/>
              <a:gd name="connsiteY1" fmla="*/ 2 h 845869"/>
              <a:gd name="connsiteX2" fmla="*/ 838200 w 2308860"/>
              <a:gd name="connsiteY2" fmla="*/ 845822 h 845869"/>
              <a:gd name="connsiteX3" fmla="*/ 1371600 w 2308860"/>
              <a:gd name="connsiteY3" fmla="*/ 15242 h 845869"/>
              <a:gd name="connsiteX4" fmla="*/ 1889760 w 2308860"/>
              <a:gd name="connsiteY4" fmla="*/ 845822 h 845869"/>
              <a:gd name="connsiteX5" fmla="*/ 2308860 w 2308860"/>
              <a:gd name="connsiteY5" fmla="*/ 45722 h 84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860" h="845869">
                <a:moveTo>
                  <a:pt x="0" y="838202"/>
                </a:moveTo>
                <a:cubicBezTo>
                  <a:pt x="86360" y="418467"/>
                  <a:pt x="172720" y="-1268"/>
                  <a:pt x="312420" y="2"/>
                </a:cubicBezTo>
                <a:cubicBezTo>
                  <a:pt x="452120" y="1272"/>
                  <a:pt x="661670" y="843282"/>
                  <a:pt x="838200" y="845822"/>
                </a:cubicBezTo>
                <a:cubicBezTo>
                  <a:pt x="1014730" y="848362"/>
                  <a:pt x="1196340" y="15242"/>
                  <a:pt x="1371600" y="15242"/>
                </a:cubicBezTo>
                <a:cubicBezTo>
                  <a:pt x="1546860" y="15242"/>
                  <a:pt x="1733550" y="840742"/>
                  <a:pt x="1889760" y="845822"/>
                </a:cubicBezTo>
                <a:cubicBezTo>
                  <a:pt x="2045970" y="850902"/>
                  <a:pt x="2177415" y="448312"/>
                  <a:pt x="2308860" y="457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9604973" y="4043278"/>
            <a:ext cx="1111365" cy="95807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910396" y="50411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Alert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993752" y="4182178"/>
            <a:ext cx="377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endParaRPr lang="en-US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5248175" y="3729593"/>
            <a:ext cx="313149" cy="292573"/>
            <a:chOff x="2560977" y="943865"/>
            <a:chExt cx="313149" cy="292573"/>
          </a:xfrm>
        </p:grpSpPr>
        <p:sp>
          <p:nvSpPr>
            <p:cNvPr id="154" name="Oval 153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55" name="Straight Arrow Connector 154"/>
            <p:cNvCxnSpPr>
              <a:stCxn id="154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9491080" y="4082739"/>
            <a:ext cx="313149" cy="292573"/>
            <a:chOff x="2560977" y="943865"/>
            <a:chExt cx="313149" cy="292573"/>
          </a:xfrm>
        </p:grpSpPr>
        <p:sp>
          <p:nvSpPr>
            <p:cNvPr id="157" name="Oval 156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59" name="Straight Arrow Connector 158"/>
            <p:cNvCxnSpPr>
              <a:stCxn id="157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1249678" y="844180"/>
            <a:ext cx="313149" cy="292573"/>
            <a:chOff x="2560977" y="943865"/>
            <a:chExt cx="313149" cy="292573"/>
          </a:xfrm>
        </p:grpSpPr>
        <p:sp>
          <p:nvSpPr>
            <p:cNvPr id="162" name="Oval 161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99" name="Straight Arrow Connector 198"/>
            <p:cNvCxnSpPr>
              <a:stCxn id="162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8340910" y="2843503"/>
            <a:ext cx="313149" cy="292573"/>
            <a:chOff x="2560977" y="943865"/>
            <a:chExt cx="313149" cy="292573"/>
          </a:xfrm>
        </p:grpSpPr>
        <p:sp>
          <p:nvSpPr>
            <p:cNvPr id="201" name="Oval 200"/>
            <p:cNvSpPr/>
            <p:nvPr/>
          </p:nvSpPr>
          <p:spPr>
            <a:xfrm>
              <a:off x="2560977" y="943865"/>
              <a:ext cx="243636" cy="2436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02" name="Straight Arrow Connector 201"/>
            <p:cNvCxnSpPr>
              <a:stCxn id="201" idx="5"/>
            </p:cNvCxnSpPr>
            <p:nvPr/>
          </p:nvCxnSpPr>
          <p:spPr>
            <a:xfrm>
              <a:off x="2768933" y="1151821"/>
              <a:ext cx="105193" cy="8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5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3515</TotalTime>
  <Words>1363</Words>
  <Application>Microsoft Office PowerPoint</Application>
  <PresentationFormat>Widescreen</PresentationFormat>
  <Paragraphs>408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Aharoni</vt:lpstr>
      <vt:lpstr>Arial</vt:lpstr>
      <vt:lpstr>Calibri</vt:lpstr>
      <vt:lpstr>Calibri Light</vt:lpstr>
      <vt:lpstr>Times New Roman</vt:lpstr>
      <vt:lpstr>Office Theme</vt:lpstr>
      <vt:lpstr>CPT 40V Battery  APP – UI </vt:lpstr>
      <vt:lpstr>Version</vt:lpstr>
      <vt:lpstr>1. Activate</vt:lpstr>
      <vt:lpstr>2. Log in </vt:lpstr>
      <vt:lpstr>3. Battery - Pairing surface</vt:lpstr>
      <vt:lpstr>3. Battery - User Surface 1</vt:lpstr>
      <vt:lpstr>3. Battery - User : Delete surface</vt:lpstr>
      <vt:lpstr>3. 1 Battery – Working State</vt:lpstr>
      <vt:lpstr>3. 1 Battery – Working State</vt:lpstr>
      <vt:lpstr>3. 1 Battery - Time</vt:lpstr>
      <vt:lpstr>3. 1 Battery – Basal information</vt:lpstr>
      <vt:lpstr>3. 2 Function –Alerts</vt:lpstr>
      <vt:lpstr>3. 2 Function - Shop</vt:lpstr>
      <vt:lpstr>3. 2 Function - Surface</vt:lpstr>
    </vt:vector>
  </TitlesOfParts>
  <Company>TTIGroup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R860053 QB FA</dc:title>
  <dc:creator>Nois Xu Dian Wu (CN.DGMIL-ENG ELDP) 許典武</dc:creator>
  <cp:lastModifiedBy>Nois Xu Dian Wu (CN.DGMIL-ENG ELDP) 許典武</cp:lastModifiedBy>
  <cp:revision>318</cp:revision>
  <dcterms:created xsi:type="dcterms:W3CDTF">2016-12-10T07:57:09Z</dcterms:created>
  <dcterms:modified xsi:type="dcterms:W3CDTF">2017-02-28T08:32:56Z</dcterms:modified>
</cp:coreProperties>
</file>