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media/image13.jpg" ContentType="image/jpeg"/>
  <Override PartName="/ppt/notesSlides/notesSlide2.xml" ContentType="application/vnd.openxmlformats-officedocument.presentationml.notesSlide+xml"/>
  <Override PartName="/ppt/media/image14.jpg" ContentType="image/jpeg"/>
  <Override PartName="/ppt/notesSlides/notesSlide3.xml" ContentType="application/vnd.openxmlformats-officedocument.presentationml.notesSlide+xml"/>
  <Override PartName="/ppt/media/image15.jpg" ContentType="image/jpeg"/>
  <Override PartName="/ppt/notesSlides/notesSlide4.xml" ContentType="application/vnd.openxmlformats-officedocument.presentationml.notesSlide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56" r:id="rId4"/>
    <p:sldId id="263" r:id="rId5"/>
    <p:sldId id="264" r:id="rId6"/>
    <p:sldId id="266" r:id="rId7"/>
    <p:sldId id="259" r:id="rId8"/>
    <p:sldId id="267" r:id="rId9"/>
  </p:sldIdLst>
  <p:sldSz cx="12192000" cy="6858000"/>
  <p:notesSz cx="6889750" cy="967105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55" autoAdjust="0"/>
  </p:normalViewPr>
  <p:slideViewPr>
    <p:cSldViewPr snapToGrid="0">
      <p:cViewPr varScale="1">
        <p:scale>
          <a:sx n="70" d="100"/>
          <a:sy n="70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02597" y="1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BF0921FB-6694-4957-A32B-1580CD3C46B6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803900" cy="3265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1" tIns="47316" rIns="94631" bIns="47316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975" y="4654192"/>
            <a:ext cx="5511800" cy="3807977"/>
          </a:xfrm>
          <a:prstGeom prst="rect">
            <a:avLst/>
          </a:prstGeom>
        </p:spPr>
        <p:txBody>
          <a:bodyPr vert="horz" lIns="94631" tIns="47316" rIns="94631" bIns="47316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02597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83EBA431-9E71-4DE3-81AB-2F7575B26C9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12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HK" sz="1900" dirty="0">
                <a:latin typeface="Arial" panose="020B0604020202020204" pitchFamily="34" charset="0"/>
              </a:rPr>
              <a:t>Upstream communication happens when you send data from lower tiers to upper tiers.</a:t>
            </a:r>
          </a:p>
          <a:p>
            <a:pPr algn="l"/>
            <a:endParaRPr lang="zh-HK" altLang="en-US" sz="1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HK" sz="1900" dirty="0">
                <a:latin typeface="Arial" panose="020B0604020202020204" pitchFamily="34" charset="0"/>
              </a:rPr>
              <a:t>Downstream communication happens when you send data from upper tiers to lower tiers.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A431-9E71-4DE3-81AB-2F7575B26C99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739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HK" altLang="en-US" b="1" dirty="0"/>
              <a:t>功能</a:t>
            </a:r>
            <a:r>
              <a:rPr lang="zh-HK" altLang="en-US" dirty="0"/>
              <a:t>：該程式碼控制一個 </a:t>
            </a:r>
            <a:r>
              <a:rPr lang="en-US" altLang="zh-HK" dirty="0"/>
              <a:t>LED </a:t>
            </a:r>
            <a:r>
              <a:rPr lang="zh-HK" altLang="en-US" dirty="0"/>
              <a:t>的開關，通過 </a:t>
            </a:r>
            <a:r>
              <a:rPr lang="en-US" altLang="zh-HK" dirty="0"/>
              <a:t>Bluetooth </a:t>
            </a:r>
            <a:r>
              <a:rPr lang="zh-HK" altLang="en-US" dirty="0"/>
              <a:t>接收指令來操作 </a:t>
            </a:r>
            <a:r>
              <a:rPr lang="en-US" altLang="zh-HK" dirty="0"/>
              <a:t>LED</a:t>
            </a:r>
            <a:r>
              <a:rPr lang="zh-HK" altLang="en-US" dirty="0"/>
              <a:t>。</a:t>
            </a:r>
            <a:r>
              <a:rPr lang="zh-HK" altLang="en-US" b="1" dirty="0"/>
              <a:t>說明</a:t>
            </a:r>
            <a:r>
              <a:rPr lang="zh-HK" altLang="en-US" dirty="0"/>
              <a:t>：初始化序列埠通訊，設定 </a:t>
            </a:r>
            <a:r>
              <a:rPr lang="en-US" altLang="zh-HK" dirty="0"/>
              <a:t>Bluetooth </a:t>
            </a:r>
            <a:r>
              <a:rPr lang="zh-HK" altLang="en-US" dirty="0"/>
              <a:t>序列埠 </a:t>
            </a:r>
            <a:r>
              <a:rPr lang="en-US" altLang="zh-HK" dirty="0"/>
              <a:t>Serial1 </a:t>
            </a:r>
            <a:r>
              <a:rPr lang="zh-HK" altLang="en-US" dirty="0"/>
              <a:t>和標準序列埠 </a:t>
            </a:r>
            <a:r>
              <a:rPr lang="en-US" altLang="zh-HK" dirty="0"/>
              <a:t>Serial</a:t>
            </a:r>
            <a:r>
              <a:rPr lang="zh-HK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HK" altLang="en-US" dirty="0"/>
              <a:t>從 </a:t>
            </a:r>
            <a:r>
              <a:rPr lang="en-US" altLang="zh-HK" dirty="0"/>
              <a:t>Bluetooth </a:t>
            </a:r>
            <a:r>
              <a:rPr lang="zh-HK" altLang="en-US" dirty="0"/>
              <a:t>序列埠讀取命令，並根據命令（</a:t>
            </a:r>
            <a:r>
              <a:rPr lang="en-US" altLang="zh-HK" dirty="0"/>
              <a:t>"LED_ON" </a:t>
            </a:r>
            <a:r>
              <a:rPr lang="zh-HK" altLang="en-US" dirty="0"/>
              <a:t>或 </a:t>
            </a:r>
            <a:r>
              <a:rPr lang="en-US" altLang="zh-HK" dirty="0"/>
              <a:t>"LED_OFF"</a:t>
            </a:r>
            <a:r>
              <a:rPr lang="zh-HK" altLang="en-US" dirty="0"/>
              <a:t>）控制連接到引腳 </a:t>
            </a:r>
            <a:r>
              <a:rPr lang="en-US" altLang="zh-HK" dirty="0"/>
              <a:t>11 </a:t>
            </a:r>
            <a:r>
              <a:rPr lang="zh-HK" altLang="en-US" dirty="0"/>
              <a:t>的 </a:t>
            </a:r>
            <a:r>
              <a:rPr lang="en-US" altLang="zh-HK" dirty="0"/>
              <a:t>LED</a:t>
            </a:r>
            <a:r>
              <a:rPr lang="zh-HK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HK" altLang="en-US" dirty="0"/>
              <a:t>在序列埠監視器上列印 </a:t>
            </a:r>
            <a:r>
              <a:rPr lang="en-US" altLang="zh-HK" dirty="0"/>
              <a:t>LED </a:t>
            </a:r>
            <a:r>
              <a:rPr lang="zh-HK" altLang="en-US" dirty="0"/>
              <a:t>的狀態。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A431-9E71-4DE3-81AB-2F7575B26C99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172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功能</a:t>
            </a:r>
            <a:r>
              <a:rPr lang="zh-TW" altLang="en-US" dirty="0"/>
              <a:t>：該程式碼使用 </a:t>
            </a:r>
            <a:r>
              <a:rPr lang="en-US" altLang="zh-TW" dirty="0"/>
              <a:t>MQTT </a:t>
            </a:r>
            <a:r>
              <a:rPr lang="zh-TW" altLang="en-US" dirty="0"/>
              <a:t>協議將一條消息發佈到指定的 </a:t>
            </a:r>
            <a:r>
              <a:rPr lang="en-US" altLang="zh-TW" dirty="0"/>
              <a:t>MQTT </a:t>
            </a:r>
            <a:r>
              <a:rPr lang="zh-TW" altLang="en-US" dirty="0"/>
              <a:t>主題。</a:t>
            </a:r>
            <a:r>
              <a:rPr lang="zh-TW" altLang="en-US" b="1" dirty="0"/>
              <a:t>說明</a:t>
            </a:r>
            <a:r>
              <a:rPr lang="zh-TW" altLang="en-US" dirty="0"/>
              <a:t>：使用 </a:t>
            </a:r>
            <a:r>
              <a:rPr lang="en-US" altLang="zh-TW" dirty="0" err="1"/>
              <a:t>paho-mqtt</a:t>
            </a:r>
            <a:r>
              <a:rPr lang="en-US" altLang="zh-TW" dirty="0"/>
              <a:t> </a:t>
            </a:r>
            <a:r>
              <a:rPr lang="zh-TW" altLang="en-US" dirty="0"/>
              <a:t>庫的 </a:t>
            </a:r>
            <a:r>
              <a:rPr lang="en-US" altLang="zh-TW" dirty="0"/>
              <a:t>publish </a:t>
            </a:r>
            <a:r>
              <a:rPr lang="zh-TW" altLang="en-US" dirty="0"/>
              <a:t>模組，向主題 </a:t>
            </a:r>
            <a:r>
              <a:rPr lang="en-US" altLang="zh-TW" dirty="0"/>
              <a:t>"ifn649" </a:t>
            </a:r>
            <a:r>
              <a:rPr lang="zh-TW" altLang="en-US" dirty="0"/>
              <a:t>發佈消息 </a:t>
            </a:r>
            <a:r>
              <a:rPr lang="en-US" altLang="zh-TW" dirty="0"/>
              <a:t>"Hello World"</a:t>
            </a:r>
            <a:r>
              <a:rPr lang="zh-TW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MQTT </a:t>
            </a:r>
            <a:r>
              <a:rPr lang="zh-TW" altLang="en-US" dirty="0"/>
              <a:t>代理伺服器的主機名為 </a:t>
            </a:r>
            <a:r>
              <a:rPr lang="en-US" altLang="zh-TW" dirty="0"/>
              <a:t>test.mosquitto.org</a:t>
            </a:r>
            <a:r>
              <a:rPr lang="zh-TW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程式碼完成後列印 </a:t>
            </a:r>
            <a:r>
              <a:rPr lang="en-US" altLang="zh-TW" dirty="0"/>
              <a:t>"Done" </a:t>
            </a:r>
            <a:r>
              <a:rPr lang="zh-TW" altLang="en-US" dirty="0"/>
              <a:t>以確認消息已發佈。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A431-9E71-4DE3-81AB-2F7575B26C99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816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初始化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設定序列埠通訊（用於監視和 </a:t>
            </a:r>
            <a:r>
              <a:rPr lang="en-US" altLang="zh-TW" dirty="0"/>
              <a:t>Bluetooth </a:t>
            </a:r>
            <a:r>
              <a:rPr lang="zh-TW" altLang="en-US" dirty="0"/>
              <a:t>模組）。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組態 </a:t>
            </a:r>
            <a:r>
              <a:rPr lang="en-US" altLang="zh-TW" dirty="0"/>
              <a:t>LED </a:t>
            </a:r>
            <a:r>
              <a:rPr lang="zh-TW" altLang="en-US" dirty="0"/>
              <a:t>引腳為輸出模式。</a:t>
            </a:r>
          </a:p>
          <a:p>
            <a:r>
              <a:rPr lang="zh-TW" altLang="en-US" b="1" dirty="0"/>
              <a:t>循環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從 </a:t>
            </a:r>
            <a:r>
              <a:rPr lang="en-US" altLang="zh-TW" dirty="0"/>
              <a:t>Bluetooth </a:t>
            </a:r>
            <a:r>
              <a:rPr lang="zh-TW" altLang="en-US" dirty="0"/>
              <a:t>接收命令。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根據接收到的命令控制 </a:t>
            </a:r>
            <a:r>
              <a:rPr lang="en-US" altLang="zh-TW" dirty="0"/>
              <a:t>LED </a:t>
            </a:r>
            <a:r>
              <a:rPr lang="zh-TW" altLang="en-US" dirty="0"/>
              <a:t>的開關狀態，並在序列埠監視器上反饋狀態。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A431-9E71-4DE3-81AB-2F7575B26C99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656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469E2-D369-7797-4809-C8DA8F076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81A26F-FCD5-EECA-95B7-A2ADC4FDC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55395-C820-F53A-90D2-8160CAD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9670B4-BA19-6B61-590D-2FB28703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F99DE-055A-91EF-7E82-516DE332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19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81EBD-530B-59DF-BEA1-9AB52012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84C352-95DF-8DC3-BA1E-CF232F3E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B2D9C-F293-8525-39F4-EC33607D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21DCB-089D-636B-9911-50CE689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15CFA-9423-E39E-5259-293D0BB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2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A060C7-7973-5CA1-070E-1684FE6F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D3E141-D0DD-EF69-FC74-DBFDB4FA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763BD-A18E-0159-316E-95E786AA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C7158-7714-A836-3060-1226A84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707E4-7919-D215-F516-011EDD4E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27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3974B-3C65-F722-7A20-4D7A4FD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963239-5F95-D03D-D006-B019B910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C1969-5373-E647-52A4-D8527E7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5FD0F-76DC-4EB6-8269-469545D1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F94C5E-E98E-D354-0DF3-72E46450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57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256F5-BF75-7B07-5A81-5F58CDFF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6BBDE-5357-C089-283C-0938789B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0FB41-C23F-5D5D-5AEB-EE498213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FB1AE-201D-2D33-0C37-1A49D5BE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DD4A15-F218-2613-AFC0-43E6212B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690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B44A9-B964-B763-743E-66E800F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7F279-5DDC-5E7A-9989-EC64CC6D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A75AE3-1AE8-AB64-DE5A-38E0F407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ED0E1B-68CF-1B11-2F89-BD55C2D2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F75A4F-2B9B-6427-098F-05B1A7F1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B4EC1A-EBBE-9FD9-D603-502CF226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45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43F80-9B31-9D1D-3F68-DDF7C7AB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0DA32-E111-EF78-901D-DC21E07B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0F15A0-4DEE-8C54-8A13-BCA0787FA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8F7A4D-FAF9-10DB-D300-C7AD1C556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DA5677-84CE-01D8-1DEF-DC6FA8D4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FC18B6-D126-9B37-F72A-9A45E440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932BD-D1F3-6686-A656-0800E8D8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1E5EE2-FEB3-ACBD-5517-B2C709D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18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1B9D9-5806-0BE0-2B83-2A925B81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DD71DC-C69E-1610-53EF-FFC079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50F96C-AA77-DD3C-E926-048DDDF3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6F2F85-4F9E-330B-66C2-670659CC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68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F79E10-43F3-8692-9B5A-23DE2AF2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40676A-0756-3094-E100-24EACA54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98E37D-ACD5-0C05-1394-E499905E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957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FA69A-9F4E-E637-0396-E14D386E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B7D3E-70BF-BC9D-A50C-21549D2E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24067B-4BDC-C19E-2FC9-60C328B7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DC351A-2358-8DC7-629E-363CC9F9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4458EF-35F3-9139-44C3-C2CD7A46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AA1DB2-8A13-55C2-3591-0349E75A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7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6596B-640B-DAF9-CBCC-5F783343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9EB052-D8FA-1CB1-A614-F6D898052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84526-D1FD-1ACE-9262-9CFD571D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92B34-F2B5-E88B-B039-19E1A942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571691-35FB-901C-5D8B-1E294B0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8B1277-C060-D251-725E-CE192A20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032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713E7D-8D31-6D40-77A4-8BC39684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6928B-5160-B7DB-53D3-C3D6B0A1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C9BDF-1ADB-7A45-D949-72A630B05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AA01-6179-4AC2-974E-10D23553C0AB}" type="datetimeFigureOut">
              <a:rPr lang="zh-HK" altLang="en-US" smtClean="0"/>
              <a:t>30/8/2024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524A7B-9BE0-23AE-23BD-983766D96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E84C1-C5BF-B5D7-4CF0-FBC8078D5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CAC1-5F62-459A-8AE0-327000BD93A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102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D4C61-AFEF-8FDE-66B2-170817B6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2" y="794327"/>
            <a:ext cx="10515600" cy="2050473"/>
          </a:xfrm>
        </p:spPr>
        <p:txBody>
          <a:bodyPr>
            <a:noAutofit/>
          </a:bodyPr>
          <a:lstStyle/>
          <a:p>
            <a:pPr algn="ctr"/>
            <a:r>
              <a:rPr lang="en-US" altLang="zh-HK" sz="6000" dirty="0">
                <a:latin typeface="Chintzy CPU BRK" pitchFamily="2" charset="-120"/>
                <a:ea typeface="Chintzy CPU BRK" pitchFamily="2" charset="-120"/>
              </a:rPr>
              <a:t>IFN649 Advanced Networks</a:t>
            </a:r>
            <a:br>
              <a:rPr lang="en-US" altLang="zh-HK" sz="6000" dirty="0">
                <a:latin typeface="Chintzy CPU BRK" pitchFamily="2" charset="-120"/>
                <a:ea typeface="Chintzy CPU BRK" pitchFamily="2" charset="-120"/>
              </a:rPr>
            </a:br>
            <a:r>
              <a:rPr lang="en-US" altLang="zh-HK" sz="3200" dirty="0">
                <a:latin typeface="Chintzy CPU BRK" pitchFamily="2" charset="-120"/>
                <a:ea typeface="Chintzy CPU BRK" pitchFamily="2" charset="-120"/>
              </a:rPr>
              <a:t> </a:t>
            </a:r>
            <a:br>
              <a:rPr lang="en-US" altLang="zh-HK" sz="6000" dirty="0">
                <a:latin typeface="Chintzy CPU BRK" pitchFamily="2" charset="-120"/>
                <a:ea typeface="Chintzy CPU BRK" pitchFamily="2" charset="-120"/>
              </a:rPr>
            </a:br>
            <a:r>
              <a:rPr lang="en-US" altLang="zh-HK" sz="6000" dirty="0">
                <a:latin typeface="Chintzy CPU BRK" pitchFamily="2" charset="-120"/>
                <a:ea typeface="Chintzy CPU BRK" pitchFamily="2" charset="-120"/>
              </a:rPr>
              <a:t>Presentation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67A1C-AAA2-64A2-2DEA-5225C3AC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3577389"/>
            <a:ext cx="10667392" cy="3032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HK" sz="3200" dirty="0">
                <a:effectLst/>
                <a:latin typeface="A019-Sounso Quality" panose="02010609000101010101" pitchFamily="49" charset="0"/>
              </a:rPr>
              <a:t>&gt;Unit Coordinator: Professor Raja </a:t>
            </a:r>
            <a:r>
              <a:rPr lang="en-US" altLang="zh-HK" sz="3200" dirty="0" err="1">
                <a:effectLst/>
                <a:latin typeface="A019-Sounso Quality" panose="02010609000101010101" pitchFamily="49" charset="0"/>
              </a:rPr>
              <a:t>Jurdak</a:t>
            </a:r>
            <a:endParaRPr lang="en-US" altLang="zh-HK" sz="3200" dirty="0">
              <a:effectLst/>
              <a:latin typeface="A019-Sounso Quality" panose="02010609000101010101" pitchFamily="49" charset="0"/>
            </a:endParaRPr>
          </a:p>
          <a:p>
            <a:pPr marL="0" indent="0" algn="ctr">
              <a:buNone/>
            </a:pPr>
            <a:r>
              <a:rPr lang="en-US" altLang="zh-HK" sz="3200" dirty="0">
                <a:latin typeface="A019-Sounso Quality" panose="02010609000101010101" pitchFamily="49" charset="0"/>
              </a:rPr>
              <a:t>&gt;</a:t>
            </a:r>
            <a:r>
              <a:rPr lang="en-US" altLang="zh-HK" sz="3200" dirty="0">
                <a:effectLst/>
                <a:latin typeface="A019-Sounso Quality" panose="02010609000101010101" pitchFamily="49" charset="0"/>
              </a:rPr>
              <a:t>Lecturer: Dr. Gowri Ramachandran</a:t>
            </a:r>
          </a:p>
          <a:p>
            <a:pPr marL="0" indent="0" algn="ctr">
              <a:buNone/>
            </a:pPr>
            <a:r>
              <a:rPr lang="en-US" altLang="zh-HK" sz="3200" dirty="0">
                <a:latin typeface="A019-Sounso Quality" panose="02010609000101010101" pitchFamily="49" charset="0"/>
                <a:cs typeface="Segoe UI" panose="020B0502040204020203" pitchFamily="34" charset="0"/>
              </a:rPr>
              <a:t>&gt;Tutor: </a:t>
            </a:r>
            <a:r>
              <a:rPr lang="en-US" altLang="zh-HK" sz="3200" dirty="0">
                <a:effectLst/>
                <a:latin typeface="A019-Sounso Quality" panose="02010609000101010101" pitchFamily="49" charset="0"/>
              </a:rPr>
              <a:t>Mr. Tao Liu </a:t>
            </a:r>
            <a:br>
              <a:rPr lang="en-US" altLang="zh-HK" sz="3200" dirty="0">
                <a:effectLst/>
                <a:latin typeface="A019-Sounso Quality" panose="02010609000101010101" pitchFamily="49" charset="0"/>
              </a:rPr>
            </a:br>
            <a:r>
              <a:rPr lang="en-US" altLang="zh-HK" sz="3200" dirty="0">
                <a:latin typeface="A019-Sounso Quality" panose="02010609000101010101" pitchFamily="49" charset="0"/>
                <a:cs typeface="Segoe UI" panose="020B0502040204020203" pitchFamily="34" charset="0"/>
              </a:rPr>
              <a:t>&gt;Student Name :  Yin Chung HO </a:t>
            </a:r>
          </a:p>
          <a:p>
            <a:pPr marL="0" indent="0" algn="ctr">
              <a:buNone/>
            </a:pPr>
            <a:r>
              <a:rPr lang="en-US" altLang="zh-HK" sz="3200" dirty="0">
                <a:latin typeface="A019-Sounso Quality" panose="02010609000101010101" pitchFamily="49" charset="0"/>
                <a:cs typeface="Segoe UI" panose="020B0502040204020203" pitchFamily="34" charset="0"/>
              </a:rPr>
              <a:t>&gt;Student ID: 11206322</a:t>
            </a:r>
          </a:p>
          <a:p>
            <a:pPr marL="0" indent="0" algn="l">
              <a:buNone/>
            </a:pPr>
            <a:endParaRPr lang="en-US" altLang="zh-HK" sz="2800" b="1" dirty="0">
              <a:latin typeface="A019-Sounso Quality" panose="02010609000101010101" pitchFamily="49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endParaRPr lang="zh-HK" altLang="en-US" dirty="0">
              <a:latin typeface="A019-Sounso Quality" panose="02010609000101010101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t="-12000" r="-3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矩形: 圓角 2067">
            <a:extLst>
              <a:ext uri="{FF2B5EF4-FFF2-40B4-BE49-F238E27FC236}">
                <a16:creationId xmlns:a16="http://schemas.microsoft.com/office/drawing/2014/main" id="{3D5074E4-132C-B4C9-5252-6483CBEAD815}"/>
              </a:ext>
            </a:extLst>
          </p:cNvPr>
          <p:cNvSpPr/>
          <p:nvPr/>
        </p:nvSpPr>
        <p:spPr>
          <a:xfrm>
            <a:off x="9203940" y="4570589"/>
            <a:ext cx="2207386" cy="158488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HK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8A7E295-ECC6-A9AF-3994-201F43BE5145}"/>
              </a:ext>
            </a:extLst>
          </p:cNvPr>
          <p:cNvSpPr/>
          <p:nvPr/>
        </p:nvSpPr>
        <p:spPr>
          <a:xfrm>
            <a:off x="521982" y="725287"/>
            <a:ext cx="3386405" cy="5542163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B06D656-D6DE-4368-6EBF-55246F55BDA3}"/>
              </a:ext>
            </a:extLst>
          </p:cNvPr>
          <p:cNvSpPr/>
          <p:nvPr/>
        </p:nvSpPr>
        <p:spPr>
          <a:xfrm>
            <a:off x="9315049" y="566824"/>
            <a:ext cx="2166994" cy="211621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06A3B25-DB7B-6D91-2370-A52F6938F45F}"/>
              </a:ext>
            </a:extLst>
          </p:cNvPr>
          <p:cNvSpPr/>
          <p:nvPr/>
        </p:nvSpPr>
        <p:spPr>
          <a:xfrm>
            <a:off x="5128025" y="1526262"/>
            <a:ext cx="2401190" cy="4153614"/>
          </a:xfrm>
          <a:prstGeom prst="roundRect">
            <a:avLst/>
          </a:prstGeom>
          <a:solidFill>
            <a:srgbClr val="FF66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38CCA-0414-8DF1-788D-5BAC44AD5E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400" r="91733">
                        <a14:foregroundMark x1="9533" y1="54267" x2="7867" y2="39267"/>
                        <a14:foregroundMark x1="4867" y1="39733" x2="43800" y2="27600"/>
                        <a14:foregroundMark x1="43800" y1="27600" x2="44133" y2="27600"/>
                        <a14:foregroundMark x1="10467" y1="39533" x2="37133" y2="47000"/>
                        <a14:foregroundMark x1="4400" y1="38133" x2="4400" y2="38133"/>
                        <a14:foregroundMark x1="4400" y1="38133" x2="22933" y2="30467"/>
                        <a14:foregroundMark x1="22933" y1="30467" x2="44000" y2="27467"/>
                        <a14:foregroundMark x1="44000" y1="27467" x2="57400" y2="30600"/>
                        <a14:foregroundMark x1="57400" y1="30600" x2="94333" y2="50467"/>
                        <a14:foregroundMark x1="94333" y1="50467" x2="95667" y2="59933"/>
                        <a14:foregroundMark x1="93594" y1="63867" x2="91733" y2="67400"/>
                        <a14:foregroundMark x1="95336" y1="60559" x2="93594" y2="63867"/>
                        <a14:foregroundMark x1="94226" y1="62667" x2="94223" y2="62673"/>
                        <a14:foregroundMark x1="95667" y1="59933" x2="94226" y2="62667"/>
                        <a14:foregroundMark x1="91733" y1="67400" x2="83667" y2="69733"/>
                        <a14:foregroundMark x1="5533" y1="38600" x2="15600" y2="33933"/>
                        <a14:foregroundMark x1="15600" y1="33933" x2="42133" y2="26933"/>
                        <a14:foregroundMark x1="42133" y1="26933" x2="61867" y2="32067"/>
                        <a14:foregroundMark x1="61867" y1="32067" x2="67067" y2="36267"/>
                        <a14:foregroundMark x1="43667" y1="27400" x2="53267" y2="29133"/>
                        <a14:foregroundMark x1="53267" y1="29133" x2="54200" y2="29933"/>
                        <a14:backgroundMark x1="94467" y1="63867" x2="94467" y2="63867"/>
                        <a14:backgroundMark x1="94467" y1="62667" x2="94467" y2="62667"/>
                        <a14:backgroundMark x1="94467" y1="62667" x2="94000" y2="61067"/>
                        <a14:backgroundMark x1="93733" y1="65467" x2="94933" y2="50533"/>
                      </a14:backgroundRemoval>
                    </a14:imgEffect>
                  </a14:imgLayer>
                </a14:imgProps>
              </a:ext>
            </a:extLst>
          </a:blip>
          <a:srcRect t="24653" b="18363"/>
          <a:stretch/>
        </p:blipFill>
        <p:spPr>
          <a:xfrm>
            <a:off x="5506360" y="1639076"/>
            <a:ext cx="1619359" cy="9227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48D083-DFA0-837B-B9E5-805E3DCD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639" l="4360" r="97003">
                        <a14:foregroundMark x1="21798" y1="31408" x2="21798" y2="47292"/>
                        <a14:foregroundMark x1="46049" y1="50542" x2="46594" y2="62455"/>
                        <a14:foregroundMark x1="83379" y1="28159" x2="83379" y2="361"/>
                        <a14:foregroundMark x1="74114" y1="35740" x2="74114" y2="3610"/>
                        <a14:foregroundMark x1="52044" y1="19495" x2="52044" y2="19495"/>
                        <a14:foregroundMark x1="53678" y1="19856" x2="53678" y2="19856"/>
                        <a14:foregroundMark x1="74932" y1="38989" x2="85286" y2="40072"/>
                        <a14:foregroundMark x1="73842" y1="46209" x2="83379" y2="46931"/>
                        <a14:foregroundMark x1="62125" y1="46209" x2="92916" y2="50542"/>
                        <a14:foregroundMark x1="92916" y1="50542" x2="95640" y2="48014"/>
                        <a14:foregroundMark x1="64305" y1="50181" x2="63488" y2="64260"/>
                        <a14:foregroundMark x1="42507" y1="14440" x2="42507" y2="14440"/>
                        <a14:foregroundMark x1="44959" y1="22022" x2="45777" y2="12996"/>
                        <a14:foregroundMark x1="67030" y1="55596" x2="77112" y2="68953"/>
                        <a14:foregroundMark x1="77112" y1="68953" x2="90736" y2="67870"/>
                        <a14:foregroundMark x1="66757" y1="78339" x2="87193" y2="82310"/>
                        <a14:foregroundMark x1="87193" y1="82310" x2="97003" y2="68231"/>
                        <a14:foregroundMark x1="97003" y1="68231" x2="97003" y2="48014"/>
                        <a14:foregroundMark x1="71551" y1="82311" x2="79292" y2="82671"/>
                        <a14:foregroundMark x1="5796" y1="71882" x2="4632" y2="74368"/>
                        <a14:foregroundMark x1="9629" y1="63690" x2="8325" y2="66476"/>
                        <a14:foregroundMark x1="13079" y1="56318" x2="9905" y2="63101"/>
                        <a14:foregroundMark x1="4632" y1="84116" x2="4632" y2="95307"/>
                        <a14:foregroundMark x1="4632" y1="74368" x2="4632" y2="84116"/>
                        <a14:foregroundMark x1="10038" y1="96584" x2="12507" y2="96838"/>
                        <a14:foregroundMark x1="4632" y1="96029" x2="8999" y2="96478"/>
                        <a14:foregroundMark x1="18135" y1="93324" x2="21253" y2="92780"/>
                        <a14:foregroundMark x1="11008" y1="94566" x2="13953" y2="94053"/>
                        <a14:foregroundMark x1="29428" y1="92780" x2="50681" y2="90253"/>
                        <a14:foregroundMark x1="75151" y1="90253" x2="76022" y2="90253"/>
                        <a14:foregroundMark x1="50681" y1="90253" x2="61529" y2="90253"/>
                        <a14:foregroundMark x1="75712" y1="92563" x2="75477" y2="94585"/>
                        <a14:foregroundMark x1="76567" y1="85199" x2="75811" y2="91708"/>
                        <a14:foregroundMark x1="34340" y1="93713" x2="17711" y2="93141"/>
                        <a14:foregroundMark x1="80654" y1="95307" x2="34351" y2="93714"/>
                        <a14:foregroundMark x1="5883" y1="78165" x2="5450" y2="77617"/>
                        <a14:foregroundMark x1="15430" y1="90253" x2="14934" y2="89624"/>
                        <a14:foregroundMark x1="17711" y1="93141" x2="15430" y2="90253"/>
                        <a14:foregroundMark x1="5450" y1="77617" x2="5450" y2="58484"/>
                        <a14:foregroundMark x1="5581" y1="84620" x2="5722" y2="90614"/>
                        <a14:foregroundMark x1="5450" y1="79061" x2="5529" y2="82406"/>
                        <a14:foregroundMark x1="7084" y1="90975" x2="7084" y2="90975"/>
                        <a14:foregroundMark x1="62943" y1="93863" x2="62943" y2="93863"/>
                        <a14:foregroundMark x1="65668" y1="92780" x2="65668" y2="92780"/>
                        <a14:foregroundMark x1="51499" y1="93141" x2="51499" y2="93141"/>
                        <a14:foregroundMark x1="56676" y1="93863" x2="56676" y2="93863"/>
                        <a14:foregroundMark x1="58038" y1="93863" x2="58038" y2="93863"/>
                        <a14:foregroundMark x1="63215" y1="80505" x2="63760" y2="71480"/>
                        <a14:foregroundMark x1="65395" y1="82310" x2="76022" y2="82310"/>
                        <a14:foregroundMark x1="57766" y1="76895" x2="57766" y2="76895"/>
                        <a14:foregroundMark x1="55313" y1="75812" x2="63488" y2="75451"/>
                        <a14:foregroundMark x1="63488" y1="75451" x2="64305" y2="75451"/>
                        <a14:foregroundMark x1="61035" y1="91697" x2="61035" y2="91697"/>
                        <a14:foregroundMark x1="11989" y1="91697" x2="11989" y2="91697"/>
                        <a14:foregroundMark x1="7902" y1="76895" x2="7902" y2="76895"/>
                        <a14:foregroundMark x1="25341" y1="95307" x2="25341" y2="95307"/>
                        <a14:foregroundMark x1="84469" y1="3610" x2="73842" y2="3610"/>
                        <a14:backgroundMark x1="11444" y1="71841" x2="11444" y2="71841"/>
                        <a14:backgroundMark x1="11989" y1="90253" x2="11989" y2="90253"/>
                        <a14:backgroundMark x1="11989" y1="90253" x2="11989" y2="90253"/>
                        <a14:backgroundMark x1="11989" y1="87365" x2="11989" y2="87365"/>
                        <a14:backgroundMark x1="11444" y1="84116" x2="10899" y2="88809"/>
                        <a14:backgroundMark x1="61805" y1="85860" x2="59401" y2="85560"/>
                        <a14:backgroundMark x1="63582" y1="86082" x2="61892" y2="85871"/>
                        <a14:backgroundMark x1="73842" y1="87365" x2="73607" y2="87336"/>
                        <a14:backgroundMark x1="8447" y1="99639" x2="8447" y2="99639"/>
                        <a14:backgroundMark x1="8174" y1="98195" x2="9264" y2="98195"/>
                        <a14:backgroundMark x1="9264" y1="84116" x2="9264" y2="84116"/>
                        <a14:backgroundMark x1="9264" y1="81588" x2="9537" y2="83755"/>
                        <a14:backgroundMark x1="10354" y1="64621" x2="9264" y2="62455"/>
                        <a14:backgroundMark x1="10501" y1="76895" x2="10627" y2="85921"/>
                        <a14:backgroundMark x1="10354" y1="66426" x2="10501" y2="76895"/>
                        <a14:backgroundMark x1="11989" y1="97834" x2="21253" y2="99278"/>
                        <a14:backgroundMark x1="21253" y1="99278" x2="31880" y2="98917"/>
                        <a14:backgroundMark x1="31880" y1="98917" x2="42779" y2="98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069358" y="1439913"/>
            <a:ext cx="2918780" cy="2203003"/>
          </a:xfrm>
          <a:prstGeom prst="rect">
            <a:avLst/>
          </a:prstGeom>
        </p:spPr>
      </p:pic>
      <p:pic>
        <p:nvPicPr>
          <p:cNvPr id="2050" name="Picture 2" descr="Teensy® 2.0">
            <a:extLst>
              <a:ext uri="{FF2B5EF4-FFF2-40B4-BE49-F238E27FC236}">
                <a16:creationId xmlns:a16="http://schemas.microsoft.com/office/drawing/2014/main" id="{CB84B70F-7F2B-204F-B034-46AC1DB8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7" y="2567065"/>
            <a:ext cx="1386820" cy="7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D3F4AB-AA94-6BFB-4575-4D029D15479E}"/>
              </a:ext>
            </a:extLst>
          </p:cNvPr>
          <p:cNvSpPr txBox="1"/>
          <p:nvPr/>
        </p:nvSpPr>
        <p:spPr>
          <a:xfrm>
            <a:off x="558418" y="1072129"/>
            <a:ext cx="198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1800" b="0" i="0" u="none" strike="noStrike" baseline="0" dirty="0">
                <a:solidFill>
                  <a:srgbClr val="1C1C1C"/>
                </a:solidFill>
                <a:latin typeface="font000000002c4f36e8"/>
              </a:rPr>
              <a:t>Bluetooth HC—05</a:t>
            </a:r>
            <a:endParaRPr lang="en-US" altLang="zh-HK" dirty="0"/>
          </a:p>
        </p:txBody>
      </p:sp>
      <p:sp>
        <p:nvSpPr>
          <p:cNvPr id="2056" name="文字方塊 2055">
            <a:extLst>
              <a:ext uri="{FF2B5EF4-FFF2-40B4-BE49-F238E27FC236}">
                <a16:creationId xmlns:a16="http://schemas.microsoft.com/office/drawing/2014/main" id="{E92CED5D-3012-8BA7-B750-3D337ECDB43D}"/>
              </a:ext>
            </a:extLst>
          </p:cNvPr>
          <p:cNvSpPr txBox="1"/>
          <p:nvPr/>
        </p:nvSpPr>
        <p:spPr>
          <a:xfrm>
            <a:off x="667444" y="3798061"/>
            <a:ext cx="300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Teensy </a:t>
            </a:r>
            <a:r>
              <a:rPr lang="en-US" altLang="zh-HK" dirty="0"/>
              <a:t>On </a:t>
            </a:r>
            <a:r>
              <a:rPr lang="en-US" altLang="zh-HK" sz="1800" b="0" i="0" u="none" strike="noStrike" baseline="0" dirty="0" err="1">
                <a:solidFill>
                  <a:srgbClr val="1C1C1C"/>
                </a:solidFill>
                <a:latin typeface="font000000002c4f36e8"/>
              </a:rPr>
              <a:t>beensy</a:t>
            </a:r>
            <a:r>
              <a:rPr lang="en-US" altLang="zh-HK" sz="1800" b="0" i="0" u="none" strike="noStrike" baseline="0" dirty="0">
                <a:solidFill>
                  <a:srgbClr val="1C1C1C"/>
                </a:solidFill>
                <a:latin typeface="font000000002c4f36e8"/>
              </a:rPr>
              <a:t> PCB board</a:t>
            </a:r>
            <a:endParaRPr lang="en-US" altLang="zh-HK" dirty="0">
              <a:solidFill>
                <a:schemeClr val="tx1"/>
              </a:solidFill>
            </a:endParaRPr>
          </a:p>
        </p:txBody>
      </p:sp>
      <p:sp>
        <p:nvSpPr>
          <p:cNvPr id="2057" name="TextBox 10">
            <a:extLst>
              <a:ext uri="{FF2B5EF4-FFF2-40B4-BE49-F238E27FC236}">
                <a16:creationId xmlns:a16="http://schemas.microsoft.com/office/drawing/2014/main" id="{EEF74FDA-0E61-BFF7-8DBB-ABCBD657B2AC}"/>
              </a:ext>
            </a:extLst>
          </p:cNvPr>
          <p:cNvSpPr txBox="1"/>
          <p:nvPr/>
        </p:nvSpPr>
        <p:spPr>
          <a:xfrm>
            <a:off x="5430880" y="3393824"/>
            <a:ext cx="102840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Client.py</a:t>
            </a:r>
          </a:p>
        </p:txBody>
      </p:sp>
      <p:sp>
        <p:nvSpPr>
          <p:cNvPr id="2058" name="TextBox 9">
            <a:extLst>
              <a:ext uri="{FF2B5EF4-FFF2-40B4-BE49-F238E27FC236}">
                <a16:creationId xmlns:a16="http://schemas.microsoft.com/office/drawing/2014/main" id="{F1346CC9-8D5B-82DB-F32E-85A07DAA6001}"/>
              </a:ext>
            </a:extLst>
          </p:cNvPr>
          <p:cNvSpPr txBox="1"/>
          <p:nvPr/>
        </p:nvSpPr>
        <p:spPr>
          <a:xfrm>
            <a:off x="6098295" y="4717686"/>
            <a:ext cx="11723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Publish.py</a:t>
            </a:r>
          </a:p>
        </p:txBody>
      </p:sp>
      <p:sp>
        <p:nvSpPr>
          <p:cNvPr id="2060" name="文字方塊 2059">
            <a:extLst>
              <a:ext uri="{FF2B5EF4-FFF2-40B4-BE49-F238E27FC236}">
                <a16:creationId xmlns:a16="http://schemas.microsoft.com/office/drawing/2014/main" id="{087C865D-0EF7-0754-200B-C9EE087CA6C6}"/>
              </a:ext>
            </a:extLst>
          </p:cNvPr>
          <p:cNvSpPr txBox="1"/>
          <p:nvPr/>
        </p:nvSpPr>
        <p:spPr>
          <a:xfrm>
            <a:off x="5673767" y="2608511"/>
            <a:ext cx="146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dirty="0"/>
              <a:t>Raspberry Pi</a:t>
            </a:r>
          </a:p>
        </p:txBody>
      </p:sp>
      <p:pic>
        <p:nvPicPr>
          <p:cNvPr id="2064" name="圖片 2063">
            <a:extLst>
              <a:ext uri="{FF2B5EF4-FFF2-40B4-BE49-F238E27FC236}">
                <a16:creationId xmlns:a16="http://schemas.microsoft.com/office/drawing/2014/main" id="{2C8AE789-CFAC-FED6-E0F6-0CA93C216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3962" y="725287"/>
            <a:ext cx="1114425" cy="1219200"/>
          </a:xfrm>
          <a:prstGeom prst="rect">
            <a:avLst/>
          </a:prstGeom>
        </p:spPr>
      </p:pic>
      <p:pic>
        <p:nvPicPr>
          <p:cNvPr id="2067" name="Picture 4" descr="Cutwif Mini Smartphone, Child Phone The World's Smallest Cell Phone 3.0  Inch Android Small Phone Quad Core 2G+16G 5.0MP Dual SIM High Definition  Mini ...">
            <a:extLst>
              <a:ext uri="{FF2B5EF4-FFF2-40B4-BE49-F238E27FC236}">
                <a16:creationId xmlns:a16="http://schemas.microsoft.com/office/drawing/2014/main" id="{7F93AC01-B75D-5A3F-ACD5-6884858A7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1978" y1="10789" x2="32468" y2="10789"/>
                        <a14:foregroundMark x1="32468" y1="10789" x2="55544" y2="12088"/>
                        <a14:foregroundMark x1="55544" y1="12088" x2="67433" y2="10789"/>
                        <a14:foregroundMark x1="67433" y1="10789" x2="71528" y2="11189"/>
                        <a14:foregroundMark x1="53247" y1="20879" x2="53646" y2="78521"/>
                        <a14:foregroundMark x1="64935" y1="19980" x2="64835" y2="74326"/>
                        <a14:foregroundMark x1="64835" y1="74326" x2="64835" y2="74326"/>
                        <a14:foregroundMark x1="75225" y1="78022" x2="76024" y2="26773"/>
                        <a14:foregroundMark x1="76523" y1="24775" x2="76124" y2="27872"/>
                        <a14:foregroundMark x1="75425" y1="38362" x2="68232" y2="43756"/>
                        <a14:foregroundMark x1="68232" y1="43756" x2="62937" y2="42058"/>
                        <a14:foregroundMark x1="49351" y1="42557" x2="72527" y2="40360"/>
                        <a14:foregroundMark x1="72527" y1="40360" x2="77522" y2="45954"/>
                        <a14:foregroundMark x1="77522" y1="45954" x2="76823" y2="55744"/>
                        <a14:foregroundMark x1="76823" y1="55744" x2="47053" y2="56044"/>
                        <a14:foregroundMark x1="47053" y1="56044" x2="48851" y2="47453"/>
                        <a14:foregroundMark x1="48851" y1="47453" x2="54446" y2="40360"/>
                        <a14:foregroundMark x1="53147" y1="35964" x2="55345" y2="43057"/>
                        <a14:foregroundMark x1="55345" y1="43057" x2="54046" y2="55944"/>
                        <a14:foregroundMark x1="54046" y1="55944" x2="70729" y2="59940"/>
                        <a14:foregroundMark x1="70729" y1="59940" x2="31169" y2="39261"/>
                        <a14:foregroundMark x1="31169" y1="39261" x2="50250" y2="36364"/>
                        <a14:foregroundMark x1="50250" y1="36364" x2="60839" y2="42058"/>
                        <a14:foregroundMark x1="60839" y1="42058" x2="64535" y2="48851"/>
                        <a14:foregroundMark x1="64535" y1="48851" x2="61538" y2="42058"/>
                        <a14:foregroundMark x1="61538" y1="42058" x2="52148" y2="41558"/>
                        <a14:foregroundMark x1="52148" y1="41558" x2="82517" y2="42458"/>
                        <a14:foregroundMark x1="82517" y1="42458" x2="71728" y2="41459"/>
                        <a14:foregroundMark x1="71728" y1="41459" x2="72627" y2="41059"/>
                        <a14:foregroundMark x1="74226" y1="40759" x2="74925" y2="48152"/>
                        <a14:foregroundMark x1="74925" y1="48152" x2="73726" y2="42857"/>
                        <a14:foregroundMark x1="79321" y1="38661" x2="79221" y2="42657"/>
                        <a14:foregroundMark x1="77323" y1="57942" x2="79620" y2="67333"/>
                        <a14:foregroundMark x1="79520" y1="58142" x2="67732" y2="65634"/>
                        <a14:foregroundMark x1="67732" y1="65634" x2="63836" y2="65035"/>
                        <a14:foregroundMark x1="50649" y1="60839" x2="67333" y2="60839"/>
                        <a14:foregroundMark x1="62238" y1="58741" x2="61439" y2="75724"/>
                        <a14:foregroundMark x1="50649" y1="76224" x2="69131" y2="66633"/>
                        <a14:foregroundMark x1="56843" y1="67433" x2="47053" y2="74925"/>
                        <a14:foregroundMark x1="47053" y1="74925" x2="52947" y2="74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43" t="9859" r="13284" b="11320"/>
          <a:stretch/>
        </p:blipFill>
        <p:spPr bwMode="auto">
          <a:xfrm>
            <a:off x="10016015" y="4632024"/>
            <a:ext cx="765062" cy="8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文字方塊 2081">
            <a:extLst>
              <a:ext uri="{FF2B5EF4-FFF2-40B4-BE49-F238E27FC236}">
                <a16:creationId xmlns:a16="http://schemas.microsoft.com/office/drawing/2014/main" id="{5D299327-123A-E0DB-F6D4-7367CFA00180}"/>
              </a:ext>
            </a:extLst>
          </p:cNvPr>
          <p:cNvSpPr txBox="1"/>
          <p:nvPr/>
        </p:nvSpPr>
        <p:spPr>
          <a:xfrm>
            <a:off x="10047225" y="4133564"/>
            <a:ext cx="181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Publish “LED_ON”</a:t>
            </a:r>
          </a:p>
        </p:txBody>
      </p:sp>
      <p:sp>
        <p:nvSpPr>
          <p:cNvPr id="2084" name="文字方塊 2083">
            <a:extLst>
              <a:ext uri="{FF2B5EF4-FFF2-40B4-BE49-F238E27FC236}">
                <a16:creationId xmlns:a16="http://schemas.microsoft.com/office/drawing/2014/main" id="{CAF0ADA7-1A58-4743-C126-FCD444448239}"/>
              </a:ext>
            </a:extLst>
          </p:cNvPr>
          <p:cNvSpPr txBox="1"/>
          <p:nvPr/>
        </p:nvSpPr>
        <p:spPr>
          <a:xfrm>
            <a:off x="9279960" y="5422914"/>
            <a:ext cx="2055347" cy="370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solidFill>
                  <a:schemeClr val="tx1"/>
                </a:solidFill>
              </a:rPr>
              <a:t>Web Client Devices</a:t>
            </a:r>
          </a:p>
        </p:txBody>
      </p:sp>
      <p:sp>
        <p:nvSpPr>
          <p:cNvPr id="2088" name="文字方塊 2087">
            <a:extLst>
              <a:ext uri="{FF2B5EF4-FFF2-40B4-BE49-F238E27FC236}">
                <a16:creationId xmlns:a16="http://schemas.microsoft.com/office/drawing/2014/main" id="{B0F9B3E4-BAA3-8D39-9E63-5951AC9A789F}"/>
              </a:ext>
            </a:extLst>
          </p:cNvPr>
          <p:cNvSpPr txBox="1"/>
          <p:nvPr/>
        </p:nvSpPr>
        <p:spPr>
          <a:xfrm>
            <a:off x="9405489" y="1927627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MQTT on AWS EC2</a:t>
            </a:r>
            <a:endParaRPr lang="zh-HK" altLang="en-US" dirty="0"/>
          </a:p>
        </p:txBody>
      </p:sp>
      <p:sp>
        <p:nvSpPr>
          <p:cNvPr id="2089" name="文字方塊 2088">
            <a:extLst>
              <a:ext uri="{FF2B5EF4-FFF2-40B4-BE49-F238E27FC236}">
                <a16:creationId xmlns:a16="http://schemas.microsoft.com/office/drawing/2014/main" id="{7EF2C541-FAB8-7819-F3A2-AC3A9D707208}"/>
              </a:ext>
            </a:extLst>
          </p:cNvPr>
          <p:cNvSpPr txBox="1"/>
          <p:nvPr/>
        </p:nvSpPr>
        <p:spPr>
          <a:xfrm rot="19002333">
            <a:off x="7502487" y="3918062"/>
            <a:ext cx="181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Publish “LED_ON”</a:t>
            </a:r>
          </a:p>
        </p:txBody>
      </p:sp>
      <p:cxnSp>
        <p:nvCxnSpPr>
          <p:cNvPr id="2096" name="直線單箭頭接點 2095">
            <a:extLst>
              <a:ext uri="{FF2B5EF4-FFF2-40B4-BE49-F238E27FC236}">
                <a16:creationId xmlns:a16="http://schemas.microsoft.com/office/drawing/2014/main" id="{430285CC-FC6A-0A02-E5C9-CA23E8AF8D1A}"/>
              </a:ext>
            </a:extLst>
          </p:cNvPr>
          <p:cNvCxnSpPr>
            <a:cxnSpLocks/>
            <a:stCxn id="2058" idx="3"/>
            <a:endCxn id="2064" idx="2"/>
          </p:cNvCxnSpPr>
          <p:nvPr/>
        </p:nvCxnSpPr>
        <p:spPr>
          <a:xfrm flipV="1">
            <a:off x="7270632" y="1944487"/>
            <a:ext cx="3120543" cy="29578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9" name="Picture 6" descr="Bluetooth® Technology Website">
            <a:extLst>
              <a:ext uri="{FF2B5EF4-FFF2-40B4-BE49-F238E27FC236}">
                <a16:creationId xmlns:a16="http://schemas.microsoft.com/office/drawing/2014/main" id="{9BA22B17-AAA5-C445-9723-E8E3B8F0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99" y="3476967"/>
            <a:ext cx="838581" cy="8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4" name="直線單箭頭接點 2103">
            <a:extLst>
              <a:ext uri="{FF2B5EF4-FFF2-40B4-BE49-F238E27FC236}">
                <a16:creationId xmlns:a16="http://schemas.microsoft.com/office/drawing/2014/main" id="{1E83D601-553C-EE7F-34EE-5D0770AD1064}"/>
              </a:ext>
            </a:extLst>
          </p:cNvPr>
          <p:cNvCxnSpPr>
            <a:stCxn id="2067" idx="0"/>
            <a:endCxn id="2064" idx="2"/>
          </p:cNvCxnSpPr>
          <p:nvPr/>
        </p:nvCxnSpPr>
        <p:spPr>
          <a:xfrm flipH="1" flipV="1">
            <a:off x="10391175" y="1944487"/>
            <a:ext cx="7371" cy="2687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06" name="Picture 10" descr="Wifi and Bluetooth, both wireless, what's the difference? - Welcome IT  professional">
            <a:extLst>
              <a:ext uri="{FF2B5EF4-FFF2-40B4-BE49-F238E27FC236}">
                <a16:creationId xmlns:a16="http://schemas.microsoft.com/office/drawing/2014/main" id="{C4CB9EBF-CFAA-1ED2-9C06-39975F4A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00" y="2454964"/>
            <a:ext cx="851652" cy="8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圖片 2110">
            <a:extLst>
              <a:ext uri="{FF2B5EF4-FFF2-40B4-BE49-F238E27FC236}">
                <a16:creationId xmlns:a16="http://schemas.microsoft.com/office/drawing/2014/main" id="{80BEA5A7-F33F-52DD-BFE5-DDC0051F2D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6482" y="4331915"/>
            <a:ext cx="1609068" cy="1655524"/>
          </a:xfrm>
          <a:prstGeom prst="rect">
            <a:avLst/>
          </a:prstGeom>
        </p:spPr>
      </p:pic>
      <p:sp>
        <p:nvSpPr>
          <p:cNvPr id="2113" name="文字方塊 2112">
            <a:extLst>
              <a:ext uri="{FF2B5EF4-FFF2-40B4-BE49-F238E27FC236}">
                <a16:creationId xmlns:a16="http://schemas.microsoft.com/office/drawing/2014/main" id="{E9A15279-5D9C-8E15-874B-B3F05C8C4622}"/>
              </a:ext>
            </a:extLst>
          </p:cNvPr>
          <p:cNvSpPr txBox="1"/>
          <p:nvPr/>
        </p:nvSpPr>
        <p:spPr>
          <a:xfrm>
            <a:off x="354409" y="4840618"/>
            <a:ext cx="1119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HK" dirty="0"/>
              <a:t> Program</a:t>
            </a:r>
            <a:br>
              <a:rPr lang="en-US" altLang="zh-HK" dirty="0"/>
            </a:br>
            <a:r>
              <a:rPr lang="en-US" altLang="zh-HK" dirty="0"/>
              <a:t>in</a:t>
            </a:r>
            <a:br>
              <a:rPr lang="en-US" altLang="zh-HK" dirty="0"/>
            </a:br>
            <a:r>
              <a:rPr lang="en-US" altLang="zh-HK" dirty="0">
                <a:solidFill>
                  <a:schemeClr val="tx1"/>
                </a:solidFill>
              </a:rPr>
              <a:t>Teensy</a:t>
            </a:r>
            <a:endParaRPr lang="zh-HK" altLang="en-US" dirty="0"/>
          </a:p>
        </p:txBody>
      </p:sp>
      <p:sp>
        <p:nvSpPr>
          <p:cNvPr id="2115" name="文字方塊 2114">
            <a:extLst>
              <a:ext uri="{FF2B5EF4-FFF2-40B4-BE49-F238E27FC236}">
                <a16:creationId xmlns:a16="http://schemas.microsoft.com/office/drawing/2014/main" id="{CCEE327E-BFEB-580C-8547-6A1505E46BEA}"/>
              </a:ext>
            </a:extLst>
          </p:cNvPr>
          <p:cNvSpPr txBox="1"/>
          <p:nvPr/>
        </p:nvSpPr>
        <p:spPr>
          <a:xfrm>
            <a:off x="6182649" y="5066812"/>
            <a:ext cx="109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Publisher</a:t>
            </a:r>
            <a:endParaRPr lang="zh-HK" altLang="en-US" dirty="0"/>
          </a:p>
        </p:txBody>
      </p:sp>
      <p:sp>
        <p:nvSpPr>
          <p:cNvPr id="2116" name="文字方塊 2115">
            <a:extLst>
              <a:ext uri="{FF2B5EF4-FFF2-40B4-BE49-F238E27FC236}">
                <a16:creationId xmlns:a16="http://schemas.microsoft.com/office/drawing/2014/main" id="{0D6BB0B7-0EBD-D058-BFE0-0560FB2E8CDA}"/>
              </a:ext>
            </a:extLst>
          </p:cNvPr>
          <p:cNvSpPr txBox="1"/>
          <p:nvPr/>
        </p:nvSpPr>
        <p:spPr>
          <a:xfrm>
            <a:off x="9891538" y="5671199"/>
            <a:ext cx="109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Publisher</a:t>
            </a:r>
            <a:endParaRPr lang="zh-HK" altLang="en-US" dirty="0"/>
          </a:p>
        </p:txBody>
      </p:sp>
      <p:sp>
        <p:nvSpPr>
          <p:cNvPr id="2119" name="文字方塊 2118">
            <a:extLst>
              <a:ext uri="{FF2B5EF4-FFF2-40B4-BE49-F238E27FC236}">
                <a16:creationId xmlns:a16="http://schemas.microsoft.com/office/drawing/2014/main" id="{A34790A5-08AF-A5E2-0BED-53119F4CF94E}"/>
              </a:ext>
            </a:extLst>
          </p:cNvPr>
          <p:cNvSpPr txBox="1"/>
          <p:nvPr/>
        </p:nvSpPr>
        <p:spPr>
          <a:xfrm>
            <a:off x="5386215" y="3767136"/>
            <a:ext cx="1197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Subscriber</a:t>
            </a:r>
            <a:endParaRPr lang="zh-HK" altLang="en-US" dirty="0"/>
          </a:p>
        </p:txBody>
      </p:sp>
      <p:sp>
        <p:nvSpPr>
          <p:cNvPr id="2121" name="文字方塊 2120">
            <a:extLst>
              <a:ext uri="{FF2B5EF4-FFF2-40B4-BE49-F238E27FC236}">
                <a16:creationId xmlns:a16="http://schemas.microsoft.com/office/drawing/2014/main" id="{F38A8330-149C-8322-19E2-A34C5D4E421C}"/>
              </a:ext>
            </a:extLst>
          </p:cNvPr>
          <p:cNvSpPr txBox="1"/>
          <p:nvPr/>
        </p:nvSpPr>
        <p:spPr>
          <a:xfrm rot="19453909">
            <a:off x="7441779" y="1612155"/>
            <a:ext cx="2034428" cy="36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Receives “LED_ON”</a:t>
            </a:r>
            <a:endParaRPr lang="zh-HK" altLang="en-US" dirty="0"/>
          </a:p>
        </p:txBody>
      </p:sp>
      <p:cxnSp>
        <p:nvCxnSpPr>
          <p:cNvPr id="2123" name="直線單箭頭接點 2122">
            <a:extLst>
              <a:ext uri="{FF2B5EF4-FFF2-40B4-BE49-F238E27FC236}">
                <a16:creationId xmlns:a16="http://schemas.microsoft.com/office/drawing/2014/main" id="{A29726A7-8F69-732D-A80E-DFE8A28200AE}"/>
              </a:ext>
            </a:extLst>
          </p:cNvPr>
          <p:cNvCxnSpPr>
            <a:stCxn id="2064" idx="1"/>
            <a:endCxn id="2057" idx="3"/>
          </p:cNvCxnSpPr>
          <p:nvPr/>
        </p:nvCxnSpPr>
        <p:spPr>
          <a:xfrm flipH="1">
            <a:off x="6459281" y="1334887"/>
            <a:ext cx="3374681" cy="224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5" name="接點: 弧形 2124">
            <a:extLst>
              <a:ext uri="{FF2B5EF4-FFF2-40B4-BE49-F238E27FC236}">
                <a16:creationId xmlns:a16="http://schemas.microsoft.com/office/drawing/2014/main" id="{BB3F3A83-FD49-2A97-98EB-834DB8DBC314}"/>
              </a:ext>
            </a:extLst>
          </p:cNvPr>
          <p:cNvCxnSpPr>
            <a:stCxn id="2057" idx="1"/>
            <a:endCxn id="12" idx="0"/>
          </p:cNvCxnSpPr>
          <p:nvPr/>
        </p:nvCxnSpPr>
        <p:spPr>
          <a:xfrm rot="10800000">
            <a:off x="1550382" y="1072130"/>
            <a:ext cx="3880499" cy="2506361"/>
          </a:xfrm>
          <a:prstGeom prst="curvedConnector4">
            <a:avLst>
              <a:gd name="adj1" fmla="val 37219"/>
              <a:gd name="adj2" fmla="val 109121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30" name="文字方塊 2129">
            <a:extLst>
              <a:ext uri="{FF2B5EF4-FFF2-40B4-BE49-F238E27FC236}">
                <a16:creationId xmlns:a16="http://schemas.microsoft.com/office/drawing/2014/main" id="{F263D67E-37C6-B6E1-113A-4FE955DA1FA8}"/>
              </a:ext>
            </a:extLst>
          </p:cNvPr>
          <p:cNvSpPr txBox="1"/>
          <p:nvPr/>
        </p:nvSpPr>
        <p:spPr>
          <a:xfrm>
            <a:off x="3128037" y="5302283"/>
            <a:ext cx="1856309" cy="37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Display “LED_ON”</a:t>
            </a:r>
            <a:endParaRPr lang="zh-HK" altLang="en-US" dirty="0"/>
          </a:p>
        </p:txBody>
      </p:sp>
      <p:sp>
        <p:nvSpPr>
          <p:cNvPr id="2132" name="文字方塊 2131">
            <a:extLst>
              <a:ext uri="{FF2B5EF4-FFF2-40B4-BE49-F238E27FC236}">
                <a16:creationId xmlns:a16="http://schemas.microsoft.com/office/drawing/2014/main" id="{E3816643-56D4-B7F4-5E3B-CE925661D9B4}"/>
              </a:ext>
            </a:extLst>
          </p:cNvPr>
          <p:cNvSpPr txBox="1"/>
          <p:nvPr/>
        </p:nvSpPr>
        <p:spPr>
          <a:xfrm>
            <a:off x="10047225" y="227029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Cloud</a:t>
            </a:r>
            <a:endParaRPr lang="zh-HK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220FCB-5071-9DCC-65E6-C33A79AB642B}"/>
              </a:ext>
            </a:extLst>
          </p:cNvPr>
          <p:cNvSpPr txBox="1"/>
          <p:nvPr/>
        </p:nvSpPr>
        <p:spPr>
          <a:xfrm>
            <a:off x="9571770" y="105939"/>
            <a:ext cx="1736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HK" sz="2800" b="1" i="0" u="none" strike="noStrike" baseline="0" dirty="0">
                <a:solidFill>
                  <a:srgbClr val="1C1C1C"/>
                </a:solidFill>
              </a:rPr>
              <a:t>Cloud tier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D8F039-6433-F10F-3B90-BFF277D44A77}"/>
              </a:ext>
            </a:extLst>
          </p:cNvPr>
          <p:cNvSpPr txBox="1"/>
          <p:nvPr/>
        </p:nvSpPr>
        <p:spPr>
          <a:xfrm>
            <a:off x="5506360" y="1021533"/>
            <a:ext cx="159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HK" sz="2800" b="1" i="0" u="none" strike="noStrike" baseline="0" dirty="0">
                <a:solidFill>
                  <a:srgbClr val="1C1C1C"/>
                </a:solidFill>
              </a:rPr>
              <a:t>E</a:t>
            </a:r>
            <a:r>
              <a:rPr lang="en-US" altLang="zh-HK" sz="2800" b="1" dirty="0">
                <a:solidFill>
                  <a:srgbClr val="1C1C1C"/>
                </a:solidFill>
              </a:rPr>
              <a:t>dge</a:t>
            </a:r>
            <a:r>
              <a:rPr lang="en-US" altLang="zh-HK" sz="2800" b="1" i="0" u="none" strike="noStrike" baseline="0" dirty="0">
                <a:solidFill>
                  <a:srgbClr val="1C1C1C"/>
                </a:solidFill>
              </a:rPr>
              <a:t> tier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553B579-A7BF-635A-B5D1-1F914CFD60D0}"/>
              </a:ext>
            </a:extLst>
          </p:cNvPr>
          <p:cNvSpPr txBox="1"/>
          <p:nvPr/>
        </p:nvSpPr>
        <p:spPr>
          <a:xfrm>
            <a:off x="1363832" y="168559"/>
            <a:ext cx="2077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HK" sz="2800" b="1" i="0" u="none" strike="noStrike" baseline="0" dirty="0">
                <a:solidFill>
                  <a:srgbClr val="1C1C1C"/>
                </a:solidFill>
              </a:rPr>
              <a:t>Sensing tier</a:t>
            </a:r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07D40D57-9722-5329-435D-D65882D966BB}"/>
              </a:ext>
            </a:extLst>
          </p:cNvPr>
          <p:cNvSpPr/>
          <p:nvPr/>
        </p:nvSpPr>
        <p:spPr>
          <a:xfrm>
            <a:off x="4370892" y="5868520"/>
            <a:ext cx="3720259" cy="51382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HK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HK" sz="1800" b="0" i="0" u="none" strike="noStrike" baseline="0" dirty="0">
                <a:latin typeface="Arial" panose="020B0604020202020204" pitchFamily="34" charset="0"/>
              </a:rPr>
              <a:t>Downstream communication </a:t>
            </a:r>
            <a:endParaRPr lang="zh-HK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D8287813-F525-7926-5948-F4C644E4A8DD}"/>
              </a:ext>
            </a:extLst>
          </p:cNvPr>
          <p:cNvSpPr/>
          <p:nvPr/>
        </p:nvSpPr>
        <p:spPr>
          <a:xfrm>
            <a:off x="5425217" y="504129"/>
            <a:ext cx="3324207" cy="451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800" b="0" i="0" u="none" strike="noStrike" baseline="0" dirty="0">
                <a:latin typeface="Arial" panose="020B0604020202020204" pitchFamily="34" charset="0"/>
              </a:rPr>
              <a:t>Upstream communication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329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7CA52-A461-2EE0-23D0-B0A89D433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89" y="326448"/>
            <a:ext cx="9321421" cy="426009"/>
          </a:xfrm>
        </p:spPr>
        <p:txBody>
          <a:bodyPr anchor="ctr">
            <a:noAutofit/>
          </a:bodyPr>
          <a:lstStyle/>
          <a:p>
            <a:r>
              <a:rPr lang="en-US" altLang="zh-HK" sz="3200" b="0" i="0" u="none" strike="noStrike" baseline="0" dirty="0">
                <a:solidFill>
                  <a:srgbClr val="1C1C1C"/>
                </a:solidFill>
                <a:latin typeface="Chintzy CPU BRK" pitchFamily="2" charset="-120"/>
                <a:ea typeface="Chintzy CPU BRK" pitchFamily="2" charset="-120"/>
              </a:rPr>
              <a:t>T2 Send Temp. data to laptop from Teensy</a:t>
            </a:r>
            <a:endParaRPr lang="zh-HK" altLang="en-US" sz="8000" dirty="0">
              <a:latin typeface="Chintzy CPU BRK" pitchFamily="2" charset="-120"/>
              <a:ea typeface="Chintzy CPU BRK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7C9046-9666-B62C-C85F-D98498E3C54C}"/>
              </a:ext>
            </a:extLst>
          </p:cNvPr>
          <p:cNvSpPr txBox="1"/>
          <p:nvPr/>
        </p:nvSpPr>
        <p:spPr>
          <a:xfrm>
            <a:off x="284264" y="2992122"/>
            <a:ext cx="116234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H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US" altLang="zh-HK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                                                        </a:t>
            </a:r>
            <a:r>
              <a:rPr lang="en-US" altLang="zh-HK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Import DHT library</a:t>
            </a:r>
          </a:p>
          <a:p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//#include &lt;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SoftwareSerial.h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DHTPIN </a:t>
            </a:r>
            <a:r>
              <a:rPr lang="en-US" altLang="zh-HK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Digital pin connected to the DHT sensor       </a:t>
            </a:r>
            <a:r>
              <a:rPr lang="en-US" altLang="zh-TW" sz="1600" dirty="0">
                <a:highlight>
                  <a:srgbClr val="00FFFF"/>
                </a:highlight>
              </a:rPr>
              <a:t>Set the digital pin connected to the </a:t>
            </a:r>
            <a:r>
              <a:rPr lang="en-US" altLang="zh-TW" sz="1600" dirty="0"/>
              <a:t>sensor</a:t>
            </a:r>
            <a:endParaRPr lang="en-US" altLang="zh-H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DHTTYPE DHT11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DHT 11                                       </a:t>
            </a:r>
            <a:r>
              <a:rPr lang="en-US" altLang="zh-TW" sz="1600" dirty="0">
                <a:highlight>
                  <a:srgbClr val="00FFFF"/>
                </a:highlight>
              </a:rPr>
              <a:t>sets the sensor type</a:t>
            </a:r>
            <a:b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LEDPIN </a:t>
            </a:r>
            <a:r>
              <a:rPr lang="en-US" altLang="zh-HK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                       </a:t>
            </a:r>
            <a:r>
              <a:rPr lang="en-US" altLang="zh-TW" sz="1600" dirty="0">
                <a:highlight>
                  <a:srgbClr val="00FFFF"/>
                </a:highlight>
              </a:rPr>
              <a:t>defines digital pin 11 controls LED, used to indicate if the BT module is sending data</a:t>
            </a:r>
            <a:endParaRPr lang="en-US" altLang="zh-HK" sz="1600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US" altLang="zh-HK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(DHTPIN, DHTTYPE);                                               </a:t>
            </a:r>
            <a:r>
              <a:rPr lang="en-US" altLang="zh-HK" sz="16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Initialize DHT sensor</a:t>
            </a:r>
            <a:br>
              <a:rPr lang="en-US" altLang="zh-HK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Teensy 5V &lt;--&gt; HC-05 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Vcc</a:t>
            </a:r>
            <a:endParaRPr lang="en-US" altLang="zh-H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Teensy Ground &lt;--&gt; HC-05 GND</a:t>
            </a:r>
            <a:endParaRPr lang="en-US" altLang="zh-H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altLang="zh-HK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rxPin</a:t>
            </a:r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Teensy pin 7 &lt;--&gt; HC-05 Tx               </a:t>
            </a:r>
            <a:r>
              <a:rPr lang="en-US" altLang="zh-HK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Define the receiving and transmitting pins </a:t>
            </a:r>
          </a:p>
          <a:p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altLang="zh-HK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txPin</a:t>
            </a:r>
            <a:r>
              <a:rPr lang="en-US" altLang="zh-HK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Teensy pin 8 &lt;--&gt; HC-05 Rx               </a:t>
            </a:r>
            <a:r>
              <a:rPr lang="en-US" altLang="zh-HK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connected to the Bluetooth module HC-05</a:t>
            </a:r>
            <a:endParaRPr lang="en-US" altLang="zh-HK" sz="1600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SoftwareSerial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BTSerial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SoftwareSerial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rxPin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txPin</a:t>
            </a:r>
            <a:r>
              <a:rPr lang="en-US" altLang="zh-HK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HK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B0097E-0627-8539-0103-EA5A4FF117FE}"/>
              </a:ext>
            </a:extLst>
          </p:cNvPr>
          <p:cNvSpPr txBox="1"/>
          <p:nvPr/>
        </p:nvSpPr>
        <p:spPr>
          <a:xfrm>
            <a:off x="230086" y="868464"/>
            <a:ext cx="116776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The main purpose of this code (C++) is to </a:t>
            </a:r>
            <a:r>
              <a:rPr lang="en-US" altLang="zh-TW" sz="2200" b="1" dirty="0"/>
              <a:t>collect environmental data </a:t>
            </a:r>
            <a:r>
              <a:rPr lang="en-US" altLang="zh-TW" sz="2200" dirty="0"/>
              <a:t>(such as </a:t>
            </a:r>
            <a:r>
              <a:rPr lang="en-US" altLang="zh-TW" sz="2200" b="1" dirty="0"/>
              <a:t>Temperature</a:t>
            </a:r>
            <a:r>
              <a:rPr lang="en-US" altLang="zh-TW" sz="2200" dirty="0"/>
              <a:t> and </a:t>
            </a:r>
            <a:r>
              <a:rPr lang="en-US" altLang="zh-TW" sz="2200" b="1" dirty="0"/>
              <a:t>Humidity</a:t>
            </a:r>
            <a:r>
              <a:rPr lang="en-US" altLang="zh-TW" sz="2200" dirty="0"/>
              <a:t>) from the </a:t>
            </a:r>
            <a:r>
              <a:rPr lang="en-US" altLang="zh-TW" sz="2200" b="1" dirty="0"/>
              <a:t>DHT11 sensor </a:t>
            </a:r>
            <a:r>
              <a:rPr lang="en-US" altLang="zh-TW" sz="2200" dirty="0"/>
              <a:t>through the </a:t>
            </a:r>
            <a:r>
              <a:rPr lang="en-US" altLang="zh-TW" sz="2200" b="1" dirty="0"/>
              <a:t>Bluetooth module (HC-05) </a:t>
            </a:r>
            <a:r>
              <a:rPr lang="en-US" altLang="zh-TW" sz="2200" dirty="0"/>
              <a:t>and </a:t>
            </a:r>
            <a:r>
              <a:rPr lang="en-US" altLang="zh-TW" sz="2200" b="1" dirty="0"/>
              <a:t>transmit this data to other devices (PC)</a:t>
            </a:r>
            <a:r>
              <a:rPr lang="en-US" altLang="zh-TW" sz="22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At the same time, </a:t>
            </a:r>
            <a:r>
              <a:rPr lang="en-US" altLang="zh-TW" sz="2200" b="1" dirty="0"/>
              <a:t>LED</a:t>
            </a:r>
            <a:r>
              <a:rPr lang="en-US" altLang="zh-TW" sz="2200" dirty="0"/>
              <a:t> indicators are used to display the </a:t>
            </a:r>
            <a:r>
              <a:rPr lang="en-US" altLang="zh-TW" sz="2200" b="1" dirty="0"/>
              <a:t>data transmission status</a:t>
            </a:r>
            <a:r>
              <a:rPr lang="en-US" altLang="zh-TW" sz="22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The Bluetooth </a:t>
            </a:r>
            <a:r>
              <a:rPr lang="en-US" altLang="zh-TW" sz="2200" b="1" dirty="0"/>
              <a:t>communication rate is set to 9600 bps </a:t>
            </a:r>
            <a:r>
              <a:rPr lang="en-US" altLang="zh-TW" sz="2200" dirty="0"/>
              <a:t>and the </a:t>
            </a:r>
            <a:r>
              <a:rPr lang="en-US" altLang="zh-TW" sz="2200" b="1" dirty="0"/>
              <a:t>LED lights up while transmitting data</a:t>
            </a:r>
            <a:r>
              <a:rPr lang="en-US" altLang="zh-TW" sz="2200" dirty="0"/>
              <a:t>.</a:t>
            </a:r>
            <a:endParaRPr lang="zh-HK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676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E1EC7-CDDB-48F5-D5D3-616D0BD8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114"/>
            <a:ext cx="6877050" cy="670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setup() {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Setup serial for monitor          </a:t>
            </a:r>
            <a:r>
              <a:rPr lang="en-US" altLang="zh-TW" sz="1200" dirty="0">
                <a:highlight>
                  <a:srgbClr val="00FFFF"/>
                </a:highlight>
              </a:rPr>
              <a:t>View data via the serial monitor of the Arduino IDE</a:t>
            </a:r>
            <a:endParaRPr lang="en-US" altLang="zh-HK" sz="1200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Serial.begin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                   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comm. rate </a:t>
            </a:r>
            <a:r>
              <a:rPr lang="en-US" altLang="zh-HK" sz="1200" dirty="0">
                <a:highlight>
                  <a:srgbClr val="00FFFF"/>
                </a:highlight>
              </a:rPr>
              <a:t>9600 bps</a:t>
            </a:r>
            <a:endParaRPr lang="en-US" altLang="zh-HK" sz="1200" b="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Setup DHT Sensor</a:t>
            </a:r>
            <a:endParaRPr lang="en-US" altLang="zh-HK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(DHTPIN, INPUT);              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Set the sensor pin to input </a:t>
            </a:r>
          </a:p>
          <a:p>
            <a:pPr marL="0" indent="0">
              <a:buNone/>
            </a:pPr>
            <a:r>
              <a:rPr lang="en-US" altLang="zh-HK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dht.begin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                   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and enable the DHT sensor  </a:t>
            </a:r>
          </a:p>
          <a:p>
            <a:pPr marL="0" indent="0">
              <a:buNone/>
            </a:pPr>
            <a:b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Setup Serial1 for Blue</a:t>
            </a:r>
            <a:r>
              <a:rPr lang="en-US" altLang="zh-HK" sz="12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ooth                                       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Serial1.begin(</a:t>
            </a:r>
            <a:r>
              <a:rPr lang="en-US" altLang="zh-HK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                    </a:t>
            </a:r>
          </a:p>
          <a:p>
            <a:pPr marL="0" indent="0">
              <a:buNone/>
            </a:pPr>
            <a:r>
              <a:rPr lang="en-US" altLang="zh-H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Default communication rate of the Bluetooth module</a:t>
            </a:r>
            <a:endParaRPr lang="en-US" altLang="zh-HK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loop() {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(Serial1.available() == </a:t>
            </a:r>
            <a:r>
              <a:rPr lang="en-US" altLang="zh-HK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Checks whether data is </a:t>
            </a:r>
            <a:r>
              <a:rPr lang="en-US" altLang="zh-HK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comming</a:t>
            </a:r>
            <a:r>
              <a:rPr lang="en-US" altLang="zh-HK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the serial port </a:t>
            </a:r>
            <a:r>
              <a:rPr lang="en-US" altLang="zh-TW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HK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(LEDPIN, HIGH); </a:t>
            </a:r>
            <a:r>
              <a:rPr lang="en-US" altLang="zh-TW" sz="1200" dirty="0"/>
              <a:t>LED                                  </a:t>
            </a:r>
            <a:r>
              <a:rPr lang="en-US" altLang="zh-TW" sz="1200" dirty="0">
                <a:highlight>
                  <a:srgbClr val="00FFFF"/>
                </a:highlight>
              </a:rPr>
              <a:t>Turn on to indicate data transfer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dht.readHumidity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        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Read sensor data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dht.readTemperature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dht.readTemperature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dht.computeHeatIndex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(f, h); 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hic =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dht.computeHeatIndex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(t, h, </a:t>
            </a:r>
            <a:r>
              <a:rPr lang="en-US" altLang="zh-HK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F7A465-9BAE-0F26-E1D2-C6A03A7D9FEE}"/>
              </a:ext>
            </a:extLst>
          </p:cNvPr>
          <p:cNvSpPr txBox="1"/>
          <p:nvPr/>
        </p:nvSpPr>
        <p:spPr>
          <a:xfrm>
            <a:off x="6077803" y="1073575"/>
            <a:ext cx="57047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Humidity: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Output data to monitor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  Temperature: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  Heat index: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(hic);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Serial.println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Humidity: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Transfer data via BT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Serial1.print(h);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  Temperature: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Serial1.print(t);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  Heat index: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Serial1.print(hic);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Serial1.print(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Serial1.println(F(</a:t>
            </a:r>
            <a:r>
              <a:rPr lang="en-US" altLang="zh-HK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altLang="zh-HK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delay(</a:t>
            </a:r>
            <a:r>
              <a:rPr lang="en-US" altLang="zh-HK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(LEDPIN, LOW);            </a:t>
            </a:r>
            <a:r>
              <a:rPr lang="en-US" altLang="zh-HK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Delay and turn off LED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delay(</a:t>
            </a:r>
            <a:r>
              <a:rPr lang="en-US" altLang="zh-HK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US" altLang="zh-HK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481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DEC0-F0BE-0F87-D30D-FAB51CF1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704849"/>
          </a:xfrm>
        </p:spPr>
        <p:txBody>
          <a:bodyPr>
            <a:normAutofit/>
          </a:bodyPr>
          <a:lstStyle/>
          <a:p>
            <a:pPr algn="ctr"/>
            <a:r>
              <a:rPr lang="en-US" altLang="zh-HK" sz="3200" dirty="0">
                <a:latin typeface="Chintzy CPU BRK" pitchFamily="2" charset="-120"/>
                <a:ea typeface="Chintzy CPU BRK" pitchFamily="2" charset="-120"/>
              </a:rPr>
              <a:t>T3 </a:t>
            </a:r>
            <a:r>
              <a:rPr lang="en-US" altLang="zh-HK" sz="3200" b="0" i="0" u="none" strike="noStrike" baseline="0" dirty="0">
                <a:solidFill>
                  <a:srgbClr val="1C1C1C"/>
                </a:solidFill>
                <a:latin typeface="Chintzy CPU BRK" pitchFamily="2" charset="-120"/>
                <a:ea typeface="Chintzy CPU BRK" pitchFamily="2" charset="-120"/>
              </a:rPr>
              <a:t>Send temp. data to Raspberry Pi from Teensy</a:t>
            </a:r>
            <a:r>
              <a:rPr lang="en-US" altLang="zh-HK" sz="3200" dirty="0">
                <a:latin typeface="Chintzy CPU BRK" pitchFamily="2" charset="-120"/>
                <a:ea typeface="Chintzy CPU BRK" pitchFamily="2" charset="-120"/>
              </a:rPr>
              <a:t> </a:t>
            </a:r>
            <a:endParaRPr lang="zh-HK" altLang="en-US" sz="3200" dirty="0">
              <a:latin typeface="Chintzy CPU BRK" pitchFamily="2" charset="-120"/>
              <a:ea typeface="Chintzy CPU BRK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95F97-421A-33B9-CB1B-5EA9D700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7" y="2495550"/>
            <a:ext cx="9603583" cy="4189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import</a:t>
            </a:r>
            <a:r>
              <a:rPr lang="en-US" altLang="zh-HK" sz="1600" dirty="0"/>
              <a:t> serial                                                                                                                                             </a:t>
            </a:r>
            <a:r>
              <a:rPr lang="zh-TW" altLang="en-US" sz="1600" dirty="0"/>
              <a:t>匯入必要的庫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import</a:t>
            </a:r>
            <a:r>
              <a:rPr lang="en-US" altLang="zh-HK" sz="1600" dirty="0"/>
              <a:t> time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import</a:t>
            </a:r>
            <a:r>
              <a:rPr lang="en-US" altLang="zh-HK" sz="1600" dirty="0"/>
              <a:t> string</a:t>
            </a:r>
          </a:p>
          <a:p>
            <a:pPr marL="0" indent="0">
              <a:buNone/>
            </a:pPr>
            <a:r>
              <a:rPr lang="en-US" altLang="zh-HK" sz="1600" dirty="0"/>
              <a:t># reading and writing data from and to </a:t>
            </a:r>
            <a:r>
              <a:rPr lang="en-US" altLang="zh-HK" sz="1600" dirty="0" err="1"/>
              <a:t>arduino</a:t>
            </a:r>
            <a:r>
              <a:rPr lang="en-US" altLang="zh-HK" sz="1600" dirty="0"/>
              <a:t> serially.</a:t>
            </a:r>
          </a:p>
          <a:p>
            <a:pPr marL="0" indent="0">
              <a:buNone/>
            </a:pPr>
            <a:r>
              <a:rPr lang="en-US" altLang="zh-HK" sz="1600" dirty="0"/>
              <a:t># rfcomm0 -&gt; this could be different</a:t>
            </a:r>
          </a:p>
          <a:p>
            <a:pPr marL="0" indent="0">
              <a:buNone/>
            </a:pPr>
            <a:r>
              <a:rPr lang="en-US" altLang="zh-HK" sz="1600" dirty="0"/>
              <a:t>ser = </a:t>
            </a:r>
            <a:r>
              <a:rPr lang="en-US" altLang="zh-HK" sz="1600" dirty="0" err="1"/>
              <a:t>serial.</a:t>
            </a:r>
            <a:r>
              <a:rPr lang="en-US" altLang="zh-HK" sz="1600" dirty="0" err="1">
                <a:solidFill>
                  <a:srgbClr val="C00000"/>
                </a:solidFill>
              </a:rPr>
              <a:t>Seria</a:t>
            </a:r>
            <a:r>
              <a:rPr lang="en-US" altLang="zh-HK" sz="1600" dirty="0" err="1"/>
              <a:t>l</a:t>
            </a:r>
            <a:r>
              <a:rPr lang="en-US" altLang="zh-HK" sz="1600" dirty="0"/>
              <a:t>("/dev/rfcomm0", </a:t>
            </a:r>
            <a:r>
              <a:rPr lang="en-US" altLang="zh-HK" sz="1600" dirty="0">
                <a:solidFill>
                  <a:srgbClr val="0070C0"/>
                </a:solidFill>
              </a:rPr>
              <a:t>9600</a:t>
            </a:r>
            <a:r>
              <a:rPr lang="en-US" altLang="zh-HK" sz="1600" dirty="0"/>
              <a:t>)                                                      </a:t>
            </a:r>
            <a:r>
              <a:rPr lang="zh-TW" altLang="en-US" sz="1600" dirty="0"/>
              <a:t>設定串口連接</a:t>
            </a:r>
            <a:r>
              <a:rPr lang="en-US" altLang="zh-TW" sz="1600" dirty="0"/>
              <a:t>,</a:t>
            </a:r>
            <a:r>
              <a:rPr lang="zh-HK" altLang="en-US" sz="1600" dirty="0"/>
              <a:t>通信速率為 </a:t>
            </a:r>
            <a:r>
              <a:rPr lang="en-US" altLang="zh-HK" sz="1600" dirty="0"/>
              <a:t>9600 bps</a:t>
            </a:r>
          </a:p>
          <a:p>
            <a:pPr marL="0" indent="0">
              <a:buNone/>
            </a:pPr>
            <a:r>
              <a:rPr lang="en-US" altLang="zh-HK" sz="1600" dirty="0" err="1"/>
              <a:t>ser.</a:t>
            </a:r>
            <a:r>
              <a:rPr lang="en-US" altLang="zh-HK" sz="1600" dirty="0" err="1">
                <a:solidFill>
                  <a:srgbClr val="7030A0"/>
                </a:solidFill>
              </a:rPr>
              <a:t>write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str.</a:t>
            </a:r>
            <a:r>
              <a:rPr lang="en-US" altLang="zh-HK" sz="1600" dirty="0" err="1">
                <a:solidFill>
                  <a:srgbClr val="7030A0"/>
                </a:solidFill>
              </a:rPr>
              <a:t>encode</a:t>
            </a:r>
            <a:r>
              <a:rPr lang="en-US" altLang="zh-HK" sz="1600" dirty="0"/>
              <a:t>('Start\r\n’))                                                                                         </a:t>
            </a:r>
            <a:r>
              <a:rPr lang="zh-HK" altLang="en-US" sz="1600" dirty="0"/>
              <a:t>向 </a:t>
            </a:r>
            <a:r>
              <a:rPr lang="en-US" altLang="zh-HK" sz="1600" dirty="0"/>
              <a:t>Arduino </a:t>
            </a:r>
            <a:r>
              <a:rPr lang="zh-HK" altLang="en-US" sz="1600" dirty="0"/>
              <a:t>發送初始訊息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while</a:t>
            </a:r>
            <a:r>
              <a:rPr lang="en-US" altLang="zh-HK" sz="1600" dirty="0"/>
              <a:t> </a:t>
            </a:r>
            <a:r>
              <a:rPr lang="en-US" altLang="zh-HK" sz="1600" dirty="0">
                <a:solidFill>
                  <a:srgbClr val="0070C0"/>
                </a:solidFill>
              </a:rPr>
              <a:t>True</a:t>
            </a:r>
            <a:r>
              <a:rPr lang="en-US" altLang="zh-HK" sz="1600" dirty="0"/>
              <a:t>:                                                                                                                                                             </a:t>
            </a:r>
            <a:r>
              <a:rPr lang="zh-HK" altLang="en-US" sz="1600" dirty="0"/>
              <a:t>主循環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>
                <a:solidFill>
                  <a:srgbClr val="FF0000"/>
                </a:solidFill>
              </a:rPr>
              <a:t>  if </a:t>
            </a:r>
            <a:r>
              <a:rPr lang="en-US" altLang="zh-HK" sz="1600" dirty="0" err="1"/>
              <a:t>ser.in_waiting</a:t>
            </a:r>
            <a:r>
              <a:rPr lang="en-US" altLang="zh-HK" sz="1600" dirty="0"/>
              <a:t> &gt; 0:                                                                                                             </a:t>
            </a:r>
            <a:r>
              <a:rPr lang="zh-TW" altLang="en-US" sz="1600" dirty="0"/>
              <a:t>檢查是否有數據可讀取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</a:t>
            </a:r>
            <a:r>
              <a:rPr lang="en-US" altLang="zh-HK" sz="1600" dirty="0" err="1"/>
              <a:t>rawserial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ser.</a:t>
            </a:r>
            <a:r>
              <a:rPr lang="en-US" altLang="zh-HK" sz="1600" dirty="0" err="1">
                <a:solidFill>
                  <a:srgbClr val="7030A0"/>
                </a:solidFill>
              </a:rPr>
              <a:t>readline</a:t>
            </a:r>
            <a:r>
              <a:rPr lang="en-US" altLang="zh-HK" sz="1600" dirty="0"/>
              <a:t>()                                                                                                       </a:t>
            </a:r>
            <a:r>
              <a:rPr lang="zh-TW" altLang="en-US" sz="1600" dirty="0"/>
              <a:t>從串口讀取一行數據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</a:t>
            </a:r>
            <a:r>
              <a:rPr lang="en-US" altLang="zh-HK" sz="1600" dirty="0" err="1"/>
              <a:t>cookedserial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rawserial.</a:t>
            </a:r>
            <a:r>
              <a:rPr lang="en-US" altLang="zh-HK" sz="1600" dirty="0" err="1">
                <a:solidFill>
                  <a:srgbClr val="7030A0"/>
                </a:solidFill>
              </a:rPr>
              <a:t>decode</a:t>
            </a:r>
            <a:r>
              <a:rPr lang="en-US" altLang="zh-HK" sz="1600" dirty="0"/>
              <a:t>('utf-8').strip('\r\n’)          </a:t>
            </a:r>
            <a:r>
              <a:rPr lang="zh-TW" altLang="en-US" sz="1600" dirty="0"/>
              <a:t>將讀取的字節數據解碼為 </a:t>
            </a:r>
            <a:r>
              <a:rPr lang="en-US" altLang="zh-TW" sz="1600" dirty="0"/>
              <a:t>UTF-8 </a:t>
            </a:r>
            <a:r>
              <a:rPr lang="zh-TW" altLang="en-US" sz="1600" dirty="0"/>
              <a:t>格式的字符串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      </a:t>
            </a:r>
            <a:r>
              <a:rPr lang="en-US" altLang="zh-HK" sz="1600" dirty="0">
                <a:solidFill>
                  <a:srgbClr val="7030A0"/>
                </a:solidFill>
              </a:rPr>
              <a:t>print</a:t>
            </a:r>
            <a:r>
              <a:rPr lang="en-US" altLang="zh-HK" sz="1600" dirty="0"/>
              <a:t>(</a:t>
            </a:r>
            <a:r>
              <a:rPr lang="en-US" altLang="zh-HK" sz="1600" dirty="0" err="1"/>
              <a:t>cookedserial</a:t>
            </a:r>
            <a:r>
              <a:rPr lang="en-US" altLang="zh-HK" sz="1600" dirty="0"/>
              <a:t>)                                                                                              </a:t>
            </a:r>
            <a:r>
              <a:rPr lang="zh-TW" altLang="en-US" sz="1600" dirty="0"/>
              <a:t>將處理後的字符串輸出到控制台</a:t>
            </a:r>
            <a:endParaRPr lang="zh-HK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C8CF52-7211-6958-51E6-CC60283E791B}"/>
              </a:ext>
            </a:extLst>
          </p:cNvPr>
          <p:cNvSpPr txBox="1"/>
          <p:nvPr/>
        </p:nvSpPr>
        <p:spPr>
          <a:xfrm>
            <a:off x="542925" y="802898"/>
            <a:ext cx="1110615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200" dirty="0"/>
              <a:t>The code is used to </a:t>
            </a:r>
            <a:r>
              <a:rPr lang="en-US" altLang="zh-HK" sz="2200" b="1" dirty="0"/>
              <a:t>continuously monitor </a:t>
            </a:r>
            <a:r>
              <a:rPr lang="en-US" altLang="zh-HK" sz="2200" dirty="0"/>
              <a:t>the </a:t>
            </a:r>
            <a:r>
              <a:rPr lang="en-US" altLang="zh-HK" sz="2200" b="1" dirty="0"/>
              <a:t>Bluetooth serial port (</a:t>
            </a:r>
            <a:r>
              <a:rPr lang="en-US" altLang="zh-HK" sz="2200" dirty="0"/>
              <a:t>/dev/rfcomm0) and </a:t>
            </a:r>
            <a:r>
              <a:rPr lang="en-US" altLang="zh-HK" sz="2200" b="1" dirty="0"/>
              <a:t>communicate with the Arduino</a:t>
            </a:r>
            <a:r>
              <a:rPr lang="en-US" altLang="zh-HK" sz="2200" dirty="0"/>
              <a:t>. </a:t>
            </a:r>
          </a:p>
          <a:p>
            <a:r>
              <a:rPr lang="en-US" altLang="zh-HK" sz="2200" dirty="0"/>
              <a:t>When communication starts, the code sends the "Start\r\n" command to the Arduino. Afterwards, it </a:t>
            </a:r>
            <a:r>
              <a:rPr lang="en-US" altLang="zh-HK" sz="2200" b="1" dirty="0"/>
              <a:t>continuously checks </a:t>
            </a:r>
            <a:r>
              <a:rPr lang="en-US" altLang="zh-HK" sz="2200" dirty="0"/>
              <a:t>to see </a:t>
            </a:r>
            <a:r>
              <a:rPr lang="en-US" altLang="zh-HK" sz="2200" b="1" dirty="0"/>
              <a:t>if there is data </a:t>
            </a:r>
            <a:r>
              <a:rPr lang="en-US" altLang="zh-HK" sz="2200" dirty="0"/>
              <a:t>to read from the serial port, </a:t>
            </a:r>
            <a:r>
              <a:rPr lang="en-US" altLang="zh-HK" sz="2200" b="1" dirty="0"/>
              <a:t>reads the data</a:t>
            </a:r>
            <a:r>
              <a:rPr lang="en-US" altLang="zh-HK" sz="2200" dirty="0"/>
              <a:t>, then </a:t>
            </a:r>
            <a:r>
              <a:rPr lang="en-US" altLang="zh-HK" sz="2200" b="1" dirty="0"/>
              <a:t>decodes and displays it on the console</a:t>
            </a:r>
            <a:r>
              <a:rPr lang="en-US" altLang="zh-HK" sz="2200" dirty="0"/>
              <a:t>.</a:t>
            </a:r>
            <a:endParaRPr lang="zh-HK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799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047C5-8D82-6B88-A068-EA41967E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pPr algn="ctr"/>
            <a:r>
              <a:rPr lang="en-US" altLang="zh-HK" sz="3600" b="1" i="0" dirty="0">
                <a:solidFill>
                  <a:srgbClr val="1F2328"/>
                </a:solidFill>
                <a:effectLst/>
                <a:latin typeface="Chintzy CPU BRK" pitchFamily="2" charset="-120"/>
                <a:ea typeface="Chintzy CPU BRK" pitchFamily="2" charset="-120"/>
              </a:rPr>
              <a:t>T5 Client -&gt; S</a:t>
            </a:r>
            <a:r>
              <a:rPr lang="en-US" altLang="zh-HK" sz="3600" dirty="0">
                <a:latin typeface="Chintzy CPU BRK" pitchFamily="2" charset="-120"/>
                <a:ea typeface="Chintzy CPU BRK" pitchFamily="2" charset="-120"/>
              </a:rPr>
              <a:t>ubscriber</a:t>
            </a:r>
            <a:endParaRPr lang="zh-HK" altLang="en-US" sz="3600" dirty="0">
              <a:latin typeface="Chintzy CPU BRK" pitchFamily="2" charset="-120"/>
              <a:ea typeface="Chintzy CPU BRK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4AF25-A030-514E-C693-8A74C760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2987714"/>
            <a:ext cx="6115050" cy="3503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import</a:t>
            </a:r>
            <a:r>
              <a:rPr lang="en-US" altLang="zh-HK" sz="1600" dirty="0"/>
              <a:t> </a:t>
            </a:r>
            <a:r>
              <a:rPr lang="en-US" altLang="zh-HK" sz="1600" dirty="0" err="1"/>
              <a:t>paho.mqtt.client</a:t>
            </a:r>
            <a:r>
              <a:rPr lang="en-US" altLang="zh-HK" sz="1600" dirty="0"/>
              <a:t> </a:t>
            </a:r>
            <a:r>
              <a:rPr lang="en-US" altLang="zh-HK" sz="1600" dirty="0">
                <a:solidFill>
                  <a:srgbClr val="FF0000"/>
                </a:solidFill>
              </a:rPr>
              <a:t>as </a:t>
            </a:r>
            <a:r>
              <a:rPr lang="en-US" altLang="zh-HK" sz="1600" dirty="0" err="1"/>
              <a:t>mqtt</a:t>
            </a:r>
            <a:r>
              <a:rPr lang="en-US" altLang="zh-HK" sz="1600" dirty="0"/>
              <a:t>       </a:t>
            </a:r>
            <a:r>
              <a:rPr lang="en-US" altLang="zh-HK" sz="1600" dirty="0">
                <a:highlight>
                  <a:srgbClr val="00FFFF"/>
                </a:highlight>
              </a:rPr>
              <a:t>Import client libraries handle the            </a:t>
            </a:r>
          </a:p>
          <a:p>
            <a:pPr marL="0" indent="0">
              <a:buNone/>
            </a:pPr>
            <a:r>
              <a:rPr lang="en-US" altLang="zh-HK" sz="1600" dirty="0"/>
              <a:t>                                                                   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MQTT protocol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import</a:t>
            </a:r>
            <a:r>
              <a:rPr lang="en-US" altLang="zh-HK" sz="1600" dirty="0"/>
              <a:t> serial 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def </a:t>
            </a:r>
            <a:r>
              <a:rPr lang="en-US" altLang="zh-HK" sz="1600" dirty="0" err="1"/>
              <a:t>on_connect</a:t>
            </a:r>
            <a:r>
              <a:rPr lang="en-US" altLang="zh-HK" sz="1600" dirty="0"/>
              <a:t>(client, </a:t>
            </a:r>
            <a:r>
              <a:rPr lang="en-US" altLang="zh-HK" sz="1600" dirty="0" err="1"/>
              <a:t>userdata</a:t>
            </a:r>
            <a:r>
              <a:rPr lang="en-US" altLang="zh-HK" sz="1600" dirty="0"/>
              <a:t>, flags, </a:t>
            </a:r>
            <a:r>
              <a:rPr lang="en-US" altLang="zh-HK" sz="1600" dirty="0" err="1"/>
              <a:t>rc</a:t>
            </a:r>
            <a:r>
              <a:rPr lang="en-US" altLang="zh-HK" sz="1600" dirty="0"/>
              <a:t>):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chemeClr val="accent6">
                    <a:lumMod val="50000"/>
                  </a:schemeClr>
                </a:solidFill>
              </a:rPr>
              <a:t> # Function for making connection                         </a:t>
            </a:r>
            <a:r>
              <a:rPr lang="en-US" altLang="zh-HK" sz="1600" dirty="0">
                <a:solidFill>
                  <a:schemeClr val="accent6">
                    <a:lumMod val="50000"/>
                  </a:schemeClr>
                </a:solidFill>
                <a:highlight>
                  <a:srgbClr val="00FFFF"/>
                </a:highlight>
              </a:rPr>
              <a:t>Called when the client </a:t>
            </a:r>
          </a:p>
          <a:p>
            <a:pPr marL="0" indent="0" algn="r">
              <a:buNone/>
            </a:pPr>
            <a:r>
              <a:rPr lang="en-US" altLang="zh-HK" sz="1600" dirty="0">
                <a:solidFill>
                  <a:schemeClr val="accent6">
                    <a:lumMod val="50000"/>
                  </a:schemeClr>
                </a:solidFill>
                <a:highlight>
                  <a:srgbClr val="00FFFF"/>
                </a:highlight>
              </a:rPr>
              <a:t>successfully connects</a:t>
            </a:r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>
                <a:solidFill>
                  <a:srgbClr val="7030A0"/>
                </a:solidFill>
              </a:rPr>
              <a:t>print</a:t>
            </a:r>
            <a:r>
              <a:rPr lang="en-US" altLang="zh-HK" sz="1600" dirty="0"/>
              <a:t>("Connected to MQTT")</a:t>
            </a:r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>
                <a:solidFill>
                  <a:srgbClr val="7030A0"/>
                </a:solidFill>
              </a:rPr>
              <a:t>print</a:t>
            </a:r>
            <a:r>
              <a:rPr lang="en-US" altLang="zh-HK" sz="1600" dirty="0"/>
              <a:t>("Connection returned result: " + str(</a:t>
            </a:r>
            <a:r>
              <a:rPr lang="en-US" altLang="zh-HK" sz="1600" dirty="0" err="1"/>
              <a:t>rc</a:t>
            </a:r>
            <a:r>
              <a:rPr lang="en-US" altLang="zh-HK" sz="1600" dirty="0"/>
              <a:t>) )</a:t>
            </a:r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 err="1"/>
              <a:t>client.subscribe</a:t>
            </a:r>
            <a:r>
              <a:rPr lang="en-US" altLang="zh-HK" sz="1600" dirty="0"/>
              <a:t>("ifn649")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Subscribe to topic "ifn649 </a:t>
            </a:r>
            <a:r>
              <a:rPr lang="en-US" altLang="zh-HK" sz="1600" dirty="0"/>
              <a:t>"                            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endParaRPr lang="en-US" altLang="zh-HK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57CDAD-46BB-B013-F878-E018C564FF39}"/>
              </a:ext>
            </a:extLst>
          </p:cNvPr>
          <p:cNvSpPr txBox="1"/>
          <p:nvPr/>
        </p:nvSpPr>
        <p:spPr>
          <a:xfrm>
            <a:off x="838200" y="142875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HK" sz="2800" dirty="0"/>
              <a:t>This code </a:t>
            </a:r>
            <a:r>
              <a:rPr lang="en-US" altLang="zh-HK" sz="2800" b="1" u="sng" dirty="0"/>
              <a:t>subscribes</a:t>
            </a:r>
            <a:r>
              <a:rPr lang="en-US" altLang="zh-HK" sz="2800" dirty="0"/>
              <a:t> to a specified </a:t>
            </a:r>
            <a:r>
              <a:rPr lang="en-US" altLang="zh-HK" sz="2800" b="1" dirty="0"/>
              <a:t>MQTT topic “ifn649”</a:t>
            </a:r>
            <a:r>
              <a:rPr lang="en-US" altLang="zh-HK" sz="2800" dirty="0"/>
              <a:t>and </a:t>
            </a:r>
            <a:r>
              <a:rPr lang="en-US" altLang="zh-HK" sz="2800" b="1" dirty="0"/>
              <a:t>sends the received messages</a:t>
            </a:r>
            <a:r>
              <a:rPr lang="en-US" altLang="zh-HK" sz="2800" dirty="0"/>
              <a:t> to a hardware device (</a:t>
            </a:r>
            <a:r>
              <a:rPr lang="en-US" altLang="zh-HK" sz="2800" b="1" dirty="0"/>
              <a:t>Arduino</a:t>
            </a:r>
            <a:r>
              <a:rPr lang="en-US" altLang="zh-HK" sz="2800" dirty="0"/>
              <a:t>).</a:t>
            </a:r>
            <a:endParaRPr lang="zh-HK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75D288-31E0-A560-48ED-6B69B1CBC6BB}"/>
              </a:ext>
            </a:extLst>
          </p:cNvPr>
          <p:cNvSpPr txBox="1"/>
          <p:nvPr/>
        </p:nvSpPr>
        <p:spPr>
          <a:xfrm>
            <a:off x="6096000" y="2887682"/>
            <a:ext cx="59626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def</a:t>
            </a:r>
            <a:r>
              <a:rPr lang="en-US" altLang="zh-HK" sz="1600" dirty="0"/>
              <a:t> </a:t>
            </a:r>
            <a:r>
              <a:rPr lang="en-US" altLang="zh-HK" sz="1600" dirty="0" err="1"/>
              <a:t>on_message</a:t>
            </a:r>
            <a:r>
              <a:rPr lang="en-US" altLang="zh-HK" sz="1600" dirty="0"/>
              <a:t>(client, </a:t>
            </a:r>
            <a:r>
              <a:rPr lang="en-US" altLang="zh-HK" sz="1600" dirty="0" err="1"/>
              <a:t>userdata</a:t>
            </a:r>
            <a:r>
              <a:rPr lang="en-US" altLang="zh-HK" sz="1600" dirty="0"/>
              <a:t>, msg): </a:t>
            </a:r>
          </a:p>
          <a:p>
            <a:pPr marL="0" indent="0">
              <a:buNone/>
            </a:pPr>
            <a:r>
              <a:rPr lang="en-US" altLang="zh-HK" sz="1600" dirty="0"/>
              <a:t># Function for Sending msg               </a:t>
            </a:r>
            <a:r>
              <a:rPr lang="en-US" altLang="zh-TW" sz="1600" dirty="0">
                <a:highlight>
                  <a:srgbClr val="00FFFF"/>
                </a:highlight>
              </a:rPr>
              <a:t>When rec. a msg from a sub. topic</a:t>
            </a:r>
            <a:endParaRPr lang="en-US" altLang="zh-HK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>
                <a:solidFill>
                  <a:srgbClr val="7030A0"/>
                </a:solidFill>
              </a:rPr>
              <a:t>print</a:t>
            </a:r>
            <a:r>
              <a:rPr lang="en-US" altLang="zh-HK" sz="1600" dirty="0"/>
              <a:t>(</a:t>
            </a:r>
            <a:r>
              <a:rPr lang="en-US" altLang="zh-HK" sz="1600" dirty="0" err="1"/>
              <a:t>msg.topic</a:t>
            </a:r>
            <a:r>
              <a:rPr lang="en-US" altLang="zh-HK" sz="1600" dirty="0"/>
              <a:t>+" "+str(</a:t>
            </a:r>
            <a:r>
              <a:rPr lang="en-US" altLang="zh-HK" sz="1600" dirty="0" err="1"/>
              <a:t>msg.payload</a:t>
            </a:r>
            <a:r>
              <a:rPr lang="en-US" altLang="zh-HK" sz="1600" dirty="0"/>
              <a:t>)) </a:t>
            </a:r>
            <a:r>
              <a:rPr lang="en-US" altLang="zh-TW" sz="1600" dirty="0">
                <a:highlight>
                  <a:srgbClr val="00FFFF"/>
                </a:highlight>
              </a:rPr>
              <a:t>Print msg subject and payload</a:t>
            </a:r>
            <a:r>
              <a:rPr lang="en-US" altLang="zh-HK" sz="1600" dirty="0">
                <a:highlight>
                  <a:srgbClr val="00FFFF"/>
                </a:highlight>
              </a:rPr>
              <a:t>  </a:t>
            </a:r>
            <a:r>
              <a:rPr lang="en-US" altLang="zh-HK" sz="1600" dirty="0"/>
              <a:t>ser = </a:t>
            </a:r>
            <a:r>
              <a:rPr lang="en-US" altLang="zh-HK" sz="1600" dirty="0" err="1"/>
              <a:t>serial.Serial</a:t>
            </a:r>
            <a:r>
              <a:rPr lang="en-US" altLang="zh-HK" sz="1600" dirty="0"/>
              <a:t>("/dev/rfcomm0", 9600)</a:t>
            </a:r>
          </a:p>
          <a:p>
            <a:pPr marL="0" indent="0">
              <a:buNone/>
            </a:pPr>
            <a:r>
              <a:rPr lang="en-US" altLang="zh-HK" sz="1600" dirty="0"/>
              <a:t>  </a:t>
            </a:r>
            <a:r>
              <a:rPr lang="en-US" altLang="zh-HK" sz="1600" dirty="0" err="1"/>
              <a:t>ser.write</a:t>
            </a:r>
            <a:r>
              <a:rPr lang="en-US" altLang="zh-HK" sz="1600" dirty="0"/>
              <a:t>(</a:t>
            </a:r>
            <a:r>
              <a:rPr lang="en-US" altLang="zh-HK" sz="1600" dirty="0" err="1"/>
              <a:t>str.encode</a:t>
            </a:r>
            <a:r>
              <a:rPr lang="en-US" altLang="zh-HK" sz="1600" dirty="0"/>
              <a:t>(str(</a:t>
            </a:r>
            <a:r>
              <a:rPr lang="en-US" altLang="zh-HK" sz="1600" dirty="0" err="1"/>
              <a:t>msg.payload</a:t>
            </a:r>
            <a:r>
              <a:rPr lang="en-US" altLang="zh-HK" sz="1600" dirty="0"/>
              <a:t>))</a:t>
            </a:r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/>
              <a:t>client = </a:t>
            </a:r>
            <a:r>
              <a:rPr lang="en-US" altLang="zh-HK" sz="1600" dirty="0" err="1"/>
              <a:t>mqtt.Client</a:t>
            </a:r>
            <a:r>
              <a:rPr lang="en-US" altLang="zh-HK" sz="1600" dirty="0"/>
              <a:t>()              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Create an MQTT client</a:t>
            </a:r>
          </a:p>
          <a:p>
            <a:pPr marL="0" indent="0">
              <a:buNone/>
            </a:pPr>
            <a:r>
              <a:rPr lang="en-US" altLang="zh-HK" sz="1600" dirty="0" err="1"/>
              <a:t>client.on_connect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on_connect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 err="1"/>
              <a:t>client.on_message</a:t>
            </a:r>
            <a:r>
              <a:rPr lang="en-US" altLang="zh-HK" sz="1600" dirty="0"/>
              <a:t> = </a:t>
            </a:r>
            <a:r>
              <a:rPr lang="en-US" altLang="zh-HK" sz="1600" dirty="0" err="1"/>
              <a:t>on_message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 err="1"/>
              <a:t>client.connect</a:t>
            </a:r>
            <a:r>
              <a:rPr lang="en-US" altLang="zh-HK" sz="1600" dirty="0"/>
              <a:t>("test.mosquitto.org", 1883, 60)</a:t>
            </a:r>
          </a:p>
          <a:p>
            <a:pPr marL="0" indent="0">
              <a:buNone/>
            </a:pPr>
            <a:r>
              <a:rPr lang="zh-TW" altLang="en-US" sz="1600" dirty="0"/>
              <a:t>                                                           </a:t>
            </a:r>
            <a:r>
              <a:rPr lang="en-US" altLang="zh-TW" sz="1600" dirty="0">
                <a:highlight>
                  <a:srgbClr val="00FFFF"/>
                </a:highlight>
              </a:rPr>
              <a:t>Connect MQTT client to proxy server</a:t>
            </a:r>
            <a:endParaRPr lang="en-US" altLang="zh-HK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sz="1600" dirty="0" err="1"/>
              <a:t>client.loop_forever</a:t>
            </a:r>
            <a:r>
              <a:rPr lang="en-US" altLang="zh-HK" sz="1600" dirty="0"/>
              <a:t>()           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Start MQTT network loop</a:t>
            </a:r>
          </a:p>
          <a:p>
            <a:pPr marL="0" indent="0">
              <a:buNone/>
            </a:pPr>
            <a:endParaRPr lang="en-US" altLang="zh-HK" sz="1600" dirty="0"/>
          </a:p>
        </p:txBody>
      </p:sp>
    </p:spTree>
    <p:extLst>
      <p:ext uri="{BB962C8B-B14F-4D97-AF65-F5344CB8AC3E}">
        <p14:creationId xmlns:p14="http://schemas.microsoft.com/office/powerpoint/2010/main" val="20106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t="-15000" r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EFBE2-B2E1-DF63-C9CE-7D4F70AC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4489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altLang="zh-HK" sz="3600" b="1" i="0" dirty="0">
                <a:solidFill>
                  <a:srgbClr val="1F2328"/>
                </a:solidFill>
                <a:effectLst/>
                <a:latin typeface="Chintzy CPU BRK" pitchFamily="2" charset="-120"/>
                <a:ea typeface="Chintzy CPU BRK" pitchFamily="2" charset="-120"/>
              </a:rPr>
              <a:t>T5 publisher -&gt; publisher</a:t>
            </a:r>
            <a:endParaRPr lang="zh-HK" altLang="en-US" sz="3600" dirty="0">
              <a:latin typeface="Chintzy CPU BRK" pitchFamily="2" charset="-120"/>
              <a:ea typeface="Chintzy CPU BRK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4A7C4-A37C-B45B-2D06-439544F2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7" y="3778411"/>
            <a:ext cx="11151072" cy="270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800" dirty="0">
                <a:solidFill>
                  <a:srgbClr val="FF0000"/>
                </a:solidFill>
              </a:rPr>
              <a:t>import</a:t>
            </a:r>
            <a:r>
              <a:rPr lang="en-US" altLang="zh-HK" sz="1800" dirty="0"/>
              <a:t> </a:t>
            </a:r>
            <a:r>
              <a:rPr lang="en-US" altLang="zh-HK" sz="1800" dirty="0" err="1"/>
              <a:t>paho.mqtt.publish</a:t>
            </a:r>
            <a:r>
              <a:rPr lang="en-US" altLang="zh-HK" sz="1800" dirty="0"/>
              <a:t> </a:t>
            </a:r>
            <a:r>
              <a:rPr lang="en-US" altLang="zh-HK" sz="1800" dirty="0">
                <a:solidFill>
                  <a:srgbClr val="FF0000"/>
                </a:solidFill>
              </a:rPr>
              <a:t>as</a:t>
            </a:r>
            <a:r>
              <a:rPr lang="en-US" altLang="zh-HK" sz="1800" dirty="0"/>
              <a:t> publish                                                                                                </a:t>
            </a:r>
            <a:r>
              <a:rPr lang="en-US" altLang="zh-HK" sz="1800" dirty="0">
                <a:highlight>
                  <a:srgbClr val="00FFFF"/>
                </a:highlight>
              </a:rPr>
              <a:t>Import the publish module</a:t>
            </a:r>
          </a:p>
          <a:p>
            <a:pPr marL="0" indent="0">
              <a:buNone/>
            </a:pPr>
            <a:r>
              <a:rPr lang="en-US" altLang="zh-HK" sz="1800" dirty="0"/>
              <a:t> </a:t>
            </a:r>
          </a:p>
          <a:p>
            <a:pPr marL="0" indent="0">
              <a:buNone/>
            </a:pPr>
            <a:r>
              <a:rPr lang="en-US" altLang="zh-HK" sz="1800" dirty="0" err="1"/>
              <a:t>publish.single</a:t>
            </a:r>
            <a:r>
              <a:rPr lang="en-US" altLang="zh-HK" sz="1800" dirty="0"/>
              <a:t>("ifn649", "Hello World", hostname="test.mosquitto.org”, port=1883)</a:t>
            </a:r>
          </a:p>
          <a:p>
            <a:pPr marL="0" indent="0" algn="r">
              <a:buNone/>
            </a:pPr>
            <a:r>
              <a:rPr lang="en-US" altLang="zh-HK" sz="1800" dirty="0">
                <a:highlight>
                  <a:srgbClr val="00FFFF"/>
                </a:highlight>
              </a:rPr>
              <a:t>“ifn649”=MQTT topic</a:t>
            </a:r>
            <a:r>
              <a:rPr lang="en-US" altLang="zh-TW" sz="1800" dirty="0">
                <a:highlight>
                  <a:srgbClr val="00FFFF"/>
                </a:highlight>
              </a:rPr>
              <a:t>, </a:t>
            </a:r>
            <a:r>
              <a:rPr lang="en-US" altLang="zh-HK" sz="1800" dirty="0">
                <a:highlight>
                  <a:srgbClr val="00FFFF"/>
                </a:highlight>
              </a:rPr>
              <a:t>"Hello World“=</a:t>
            </a:r>
            <a:r>
              <a:rPr lang="en-US" altLang="zh-TW" sz="1800" dirty="0">
                <a:highlight>
                  <a:srgbClr val="00FFFF"/>
                </a:highlight>
              </a:rPr>
              <a:t> Msg</a:t>
            </a:r>
            <a:r>
              <a:rPr lang="en-US" altLang="zh-HK" sz="1800" dirty="0">
                <a:highlight>
                  <a:srgbClr val="00FFFF"/>
                </a:highlight>
              </a:rPr>
              <a:t> to be published , hostname = </a:t>
            </a:r>
            <a:r>
              <a:rPr lang="en-US" altLang="zh-TW" sz="1800" dirty="0">
                <a:highlight>
                  <a:srgbClr val="00FFFF"/>
                </a:highlight>
              </a:rPr>
              <a:t>Proxy server</a:t>
            </a:r>
            <a:endParaRPr lang="en-US" altLang="zh-HK" sz="18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sz="1800" dirty="0">
                <a:solidFill>
                  <a:srgbClr val="7030A0"/>
                </a:solidFill>
              </a:rPr>
              <a:t>print</a:t>
            </a:r>
            <a:r>
              <a:rPr lang="en-US" altLang="zh-HK" sz="1800" dirty="0"/>
              <a:t>("Done")</a:t>
            </a:r>
            <a:endParaRPr lang="zh-HK" altLang="en-US" sz="1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D402C4-0197-7B52-C8D5-1B98231E042B}"/>
              </a:ext>
            </a:extLst>
          </p:cNvPr>
          <p:cNvSpPr txBox="1"/>
          <p:nvPr/>
        </p:nvSpPr>
        <p:spPr>
          <a:xfrm>
            <a:off x="838200" y="1401791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HK" sz="2800" dirty="0"/>
              <a:t>This code uses the </a:t>
            </a:r>
            <a:r>
              <a:rPr lang="en-US" altLang="zh-HK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</a:t>
            </a:r>
            <a:r>
              <a:rPr lang="en-US" altLang="zh-HK" sz="2800" dirty="0"/>
              <a:t> module from the MQTT library to publish an MQTT message "</a:t>
            </a:r>
            <a:r>
              <a:rPr lang="en-US" altLang="zh-HK" sz="2800" b="1" dirty="0"/>
              <a:t>Hello World" </a:t>
            </a:r>
            <a:r>
              <a:rPr lang="en-US" altLang="zh-HK" sz="2800" dirty="0"/>
              <a:t>to the specified </a:t>
            </a:r>
            <a:r>
              <a:rPr lang="en-US" altLang="zh-HK" sz="2800" b="1" dirty="0"/>
              <a:t>topic "ifn649” </a:t>
            </a:r>
            <a:r>
              <a:rPr lang="en-US" altLang="zh-HK" sz="2800" i="0" dirty="0">
                <a:solidFill>
                  <a:srgbClr val="1F2328"/>
                </a:solidFill>
                <a:effectLst/>
                <a:ea typeface="Chintzy CPU BRK" pitchFamily="2" charset="-120"/>
              </a:rPr>
              <a:t>S</a:t>
            </a:r>
            <a:r>
              <a:rPr lang="en-US" altLang="zh-HK" sz="2800" dirty="0">
                <a:ea typeface="Chintzy CPU BRK" pitchFamily="2" charset="-120"/>
              </a:rPr>
              <a:t>ubscriber</a:t>
            </a:r>
            <a:r>
              <a:rPr lang="en-US" altLang="zh-HK" sz="2800" dirty="0"/>
              <a:t>  to the </a:t>
            </a:r>
            <a:r>
              <a:rPr lang="en-US" altLang="zh-HK" sz="2800" b="1" dirty="0"/>
              <a:t>MQTT broker server </a:t>
            </a:r>
            <a:r>
              <a:rPr lang="en-US" altLang="zh-HK" sz="2800" dirty="0"/>
              <a:t>at </a:t>
            </a:r>
            <a:r>
              <a:rPr lang="en-US" altLang="zh-HK" sz="2800" b="1" dirty="0"/>
              <a:t>test.mosquitto.org </a:t>
            </a:r>
            <a:r>
              <a:rPr lang="en-US" altLang="zh-HK" sz="2800" dirty="0"/>
              <a:t>by using the MQTT protocol.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690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t="-18000" r="-1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2230-35BF-D4FF-537D-D9FF8C3F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129946"/>
            <a:ext cx="9544050" cy="930275"/>
          </a:xfrm>
        </p:spPr>
        <p:txBody>
          <a:bodyPr/>
          <a:lstStyle/>
          <a:p>
            <a:pPr algn="ctr"/>
            <a:r>
              <a:rPr lang="en-US" altLang="zh-HK" sz="3600" dirty="0">
                <a:latin typeface="Chintzy CPU BRK" pitchFamily="2" charset="-120"/>
                <a:ea typeface="Chintzy CPU BRK" pitchFamily="2" charset="-120"/>
              </a:rPr>
              <a:t>T5 Controller (</a:t>
            </a:r>
            <a:r>
              <a:rPr lang="zh-HK" altLang="en-US" sz="3600" dirty="0">
                <a:latin typeface="Chintzy CPU BRK" pitchFamily="2" charset="-120"/>
                <a:ea typeface="Chintzy CPU BRK" pitchFamily="2" charset="-120"/>
              </a:rPr>
              <a:t>Arduino</a:t>
            </a:r>
            <a:r>
              <a:rPr lang="en-US" altLang="zh-HK" sz="4400" dirty="0"/>
              <a:t>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25613-7C27-A9EB-B942-0A1873A5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358210"/>
            <a:ext cx="5014912" cy="295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600" dirty="0">
                <a:solidFill>
                  <a:schemeClr val="accent6">
                    <a:lumMod val="75000"/>
                  </a:schemeClr>
                </a:solidFill>
              </a:rPr>
              <a:t>#define LEDPIN 11</a:t>
            </a:r>
          </a:p>
          <a:p>
            <a:pPr marL="0" indent="0">
              <a:buNone/>
            </a:pPr>
            <a:r>
              <a:rPr lang="en-US" altLang="zh-HK" sz="1600" dirty="0">
                <a:solidFill>
                  <a:srgbClr val="FF0000"/>
                </a:solidFill>
              </a:rPr>
              <a:t>void</a:t>
            </a:r>
            <a:r>
              <a:rPr lang="en-US" altLang="zh-HK" sz="1600" dirty="0"/>
              <a:t> setup() {          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Initialize serial port </a:t>
            </a:r>
            <a:endParaRPr lang="en-US" altLang="zh-HK" sz="1600" dirty="0"/>
          </a:p>
          <a:p>
            <a:pPr marL="0" indent="0">
              <a:buNone/>
            </a:pPr>
            <a:r>
              <a:rPr lang="en-US" altLang="zh-HK" sz="1600" dirty="0">
                <a:solidFill>
                  <a:schemeClr val="accent6">
                    <a:lumMod val="75000"/>
                  </a:schemeClr>
                </a:solidFill>
              </a:rPr>
              <a:t>// Setup serial for monitor and Setup Serial1 for </a:t>
            </a:r>
            <a:r>
              <a:rPr lang="en-US" altLang="zh-HK" sz="1600" dirty="0" err="1">
                <a:solidFill>
                  <a:schemeClr val="accent6">
                    <a:lumMod val="75000"/>
                  </a:schemeClr>
                </a:solidFill>
              </a:rPr>
              <a:t>BlueTooth</a:t>
            </a:r>
            <a:endParaRPr lang="en-US" altLang="zh-HK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HK" sz="1600" dirty="0" err="1"/>
              <a:t>Serial.</a:t>
            </a:r>
            <a:r>
              <a:rPr lang="en-US" altLang="zh-HK" sz="1600" dirty="0" err="1">
                <a:solidFill>
                  <a:srgbClr val="0070C0"/>
                </a:solidFill>
              </a:rPr>
              <a:t>begin</a:t>
            </a:r>
            <a:r>
              <a:rPr lang="en-US" altLang="zh-HK" sz="1600" dirty="0">
                <a:solidFill>
                  <a:srgbClr val="0070C0"/>
                </a:solidFill>
              </a:rPr>
              <a:t>(9600</a:t>
            </a:r>
            <a:r>
              <a:rPr lang="en-US" altLang="zh-HK" sz="1600" dirty="0"/>
              <a:t>);  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for monitoring</a:t>
            </a:r>
          </a:p>
          <a:p>
            <a:pPr marL="0" indent="0">
              <a:buNone/>
            </a:pPr>
            <a:r>
              <a:rPr lang="en-US" altLang="zh-HK" sz="1600" dirty="0"/>
              <a:t>Serial1.</a:t>
            </a:r>
            <a:r>
              <a:rPr lang="en-US" altLang="zh-HK" sz="1600" dirty="0">
                <a:solidFill>
                  <a:srgbClr val="0070C0"/>
                </a:solidFill>
              </a:rPr>
              <a:t>begin(9600);                             </a:t>
            </a:r>
            <a:r>
              <a:rPr lang="en-US" altLang="zh-HK" sz="1600" dirty="0">
                <a:highlight>
                  <a:srgbClr val="00FFFF"/>
                </a:highlight>
              </a:rPr>
              <a:t>Bluetooth module</a:t>
            </a:r>
          </a:p>
          <a:p>
            <a:pPr marL="0" indent="0">
              <a:buNone/>
            </a:pPr>
            <a:r>
              <a:rPr lang="en-US" altLang="zh-HK" sz="1600" dirty="0" err="1">
                <a:solidFill>
                  <a:srgbClr val="0070C0"/>
                </a:solidFill>
              </a:rPr>
              <a:t>pinMode</a:t>
            </a:r>
            <a:r>
              <a:rPr lang="en-US" altLang="zh-HK" sz="1600" dirty="0"/>
              <a:t>(LEDPIN, OUTPUT); </a:t>
            </a:r>
          </a:p>
          <a:p>
            <a:pPr marL="0" indent="0">
              <a:buNone/>
            </a:pPr>
            <a:r>
              <a:rPr lang="zh-TW" altLang="en-US" sz="1600" dirty="0"/>
              <a:t>                                             </a:t>
            </a:r>
            <a:r>
              <a:rPr lang="en-US" altLang="zh-TW" sz="1600" dirty="0">
                <a:highlight>
                  <a:srgbClr val="00FFFF"/>
                </a:highlight>
              </a:rPr>
              <a:t>Config LED pins for output mode</a:t>
            </a:r>
          </a:p>
          <a:p>
            <a:pPr marL="0" indent="0">
              <a:buNone/>
            </a:pPr>
            <a:r>
              <a:rPr lang="en-US" altLang="zh-HK" sz="1800" dirty="0"/>
              <a:t>}</a:t>
            </a:r>
          </a:p>
          <a:p>
            <a:endParaRPr lang="zh-HK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F7809B-7805-6483-397D-C7D196AC5A54}"/>
              </a:ext>
            </a:extLst>
          </p:cNvPr>
          <p:cNvSpPr txBox="1"/>
          <p:nvPr/>
        </p:nvSpPr>
        <p:spPr>
          <a:xfrm>
            <a:off x="5810250" y="2050687"/>
            <a:ext cx="63817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HK" dirty="0">
                <a:solidFill>
                  <a:srgbClr val="FF0000"/>
                </a:solidFill>
              </a:rPr>
              <a:t>void </a:t>
            </a:r>
            <a:r>
              <a:rPr lang="en-US" altLang="zh-HK" dirty="0"/>
              <a:t>loop() {                                         </a:t>
            </a:r>
            <a:r>
              <a:rPr lang="en-US" altLang="zh-HK" dirty="0">
                <a:highlight>
                  <a:srgbClr val="00FFFF"/>
                </a:highlight>
              </a:rPr>
              <a:t>Receive commands from BT</a:t>
            </a:r>
          </a:p>
          <a:p>
            <a:pPr marL="0" indent="0">
              <a:buNone/>
            </a:pP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// Process commands from </a:t>
            </a:r>
            <a:r>
              <a:rPr lang="en-US" altLang="zh-HK" dirty="0" err="1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 first.</a:t>
            </a:r>
          </a:p>
          <a:p>
            <a:pPr marL="0" indent="0">
              <a:buNone/>
            </a:pPr>
            <a:r>
              <a:rPr lang="en-US" altLang="zh-HK" dirty="0"/>
              <a:t>if(Serial1.available() &gt; 0){       </a:t>
            </a:r>
            <a:r>
              <a:rPr lang="en-US" altLang="zh-HK" dirty="0">
                <a:highlight>
                  <a:srgbClr val="00FFFF"/>
                </a:highlight>
              </a:rPr>
              <a:t>Check if there is data readable from     </a:t>
            </a:r>
          </a:p>
          <a:p>
            <a:pPr marL="0" indent="0">
              <a:buNone/>
            </a:pPr>
            <a:r>
              <a:rPr lang="en-US" altLang="zh-HK" dirty="0"/>
              <a:t>                                                                                   </a:t>
            </a:r>
            <a:r>
              <a:rPr lang="en-US" altLang="zh-HK" dirty="0">
                <a:highlight>
                  <a:srgbClr val="00FFFF"/>
                </a:highlight>
              </a:rPr>
              <a:t>the BT serial port</a:t>
            </a:r>
          </a:p>
          <a:p>
            <a:pPr marL="0" indent="0">
              <a:buNone/>
            </a:pPr>
            <a:r>
              <a:rPr lang="en-US" altLang="zh-HK" dirty="0"/>
              <a:t>  String str = Serial1.readString().substring(2);</a:t>
            </a:r>
          </a:p>
          <a:p>
            <a:pPr marL="0" indent="0">
              <a:buNone/>
            </a:pPr>
            <a:r>
              <a:rPr lang="en-US" altLang="zh-HK" dirty="0"/>
              <a:t>  str = </a:t>
            </a:r>
            <a:r>
              <a:rPr lang="en-US" altLang="zh-HK" dirty="0" err="1"/>
              <a:t>str.substring</a:t>
            </a:r>
            <a:r>
              <a:rPr lang="en-US" altLang="zh-HK" dirty="0"/>
              <a:t>(0, </a:t>
            </a:r>
            <a:r>
              <a:rPr lang="en-US" altLang="zh-HK" dirty="0" err="1"/>
              <a:t>str.length</a:t>
            </a:r>
            <a:r>
              <a:rPr lang="en-US" altLang="zh-HK" dirty="0"/>
              <a:t>() - 1);</a:t>
            </a:r>
          </a:p>
          <a:p>
            <a:pPr marL="0" indent="0">
              <a:buNone/>
            </a:pPr>
            <a:r>
              <a:rPr lang="en-US" altLang="zh-HK" dirty="0"/>
              <a:t>  //</a:t>
            </a:r>
            <a:r>
              <a:rPr lang="en-US" altLang="zh-HK" dirty="0" err="1"/>
              <a:t>Serial.println</a:t>
            </a:r>
            <a:r>
              <a:rPr lang="en-US" altLang="zh-HK" dirty="0"/>
              <a:t>(str);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FF0000"/>
                </a:solidFill>
              </a:rPr>
              <a:t>if</a:t>
            </a:r>
            <a:r>
              <a:rPr lang="en-US" altLang="zh-HK" dirty="0"/>
              <a:t>(str == "LED_ON"){                               </a:t>
            </a:r>
            <a:r>
              <a:rPr lang="en-US" altLang="zh-HK" dirty="0">
                <a:highlight>
                  <a:srgbClr val="00FFFF"/>
                </a:highlight>
              </a:rPr>
              <a:t>If the rec. str. is "LED_ON</a:t>
            </a:r>
            <a:r>
              <a:rPr lang="en-US" altLang="zh-HK" dirty="0"/>
              <a:t>"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>
                <a:solidFill>
                  <a:srgbClr val="0070C0"/>
                </a:solidFill>
              </a:rPr>
              <a:t>digitalWrite</a:t>
            </a:r>
            <a:r>
              <a:rPr lang="en-US" altLang="zh-HK" dirty="0">
                <a:solidFill>
                  <a:srgbClr val="0070C0"/>
                </a:solidFill>
              </a:rPr>
              <a:t>(</a:t>
            </a:r>
            <a:r>
              <a:rPr lang="en-US" altLang="zh-HK" dirty="0"/>
              <a:t>LEDPIN, HIGH);                                       </a:t>
            </a:r>
            <a:r>
              <a:rPr lang="en-US" altLang="zh-HK" dirty="0">
                <a:highlight>
                  <a:srgbClr val="00FFFF"/>
                </a:highlight>
              </a:rPr>
              <a:t>light up LED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/>
              <a:t>Serial.println</a:t>
            </a:r>
            <a:r>
              <a:rPr lang="en-US" altLang="zh-HK" dirty="0"/>
              <a:t>("LED ON");            </a:t>
            </a:r>
            <a:r>
              <a:rPr lang="en-US" altLang="zh-HK" dirty="0">
                <a:highlight>
                  <a:srgbClr val="00FFFF"/>
                </a:highlight>
              </a:rPr>
              <a:t>Print "LED ON" on the monitor</a:t>
            </a:r>
          </a:p>
          <a:p>
            <a:pPr marL="0" indent="0">
              <a:buNone/>
            </a:pPr>
            <a:r>
              <a:rPr lang="en-US" altLang="zh-HK" dirty="0"/>
              <a:t>  } 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FF0000"/>
                </a:solidFill>
              </a:rPr>
              <a:t>else if</a:t>
            </a:r>
            <a:r>
              <a:rPr lang="en-US" altLang="zh-HK" dirty="0"/>
              <a:t>(str == "LED_OFF"){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>
                <a:solidFill>
                  <a:srgbClr val="0070C0"/>
                </a:solidFill>
              </a:rPr>
              <a:t>digitalWrite</a:t>
            </a:r>
            <a:r>
              <a:rPr lang="en-US" altLang="zh-HK" dirty="0">
                <a:solidFill>
                  <a:srgbClr val="0070C0"/>
                </a:solidFill>
              </a:rPr>
              <a:t>(</a:t>
            </a:r>
            <a:r>
              <a:rPr lang="en-US" altLang="zh-HK" dirty="0"/>
              <a:t>LEDPIN, LOW);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/>
              <a:t>Serial.println</a:t>
            </a:r>
            <a:r>
              <a:rPr lang="en-US" altLang="zh-HK" dirty="0"/>
              <a:t>("LED is OFF");</a:t>
            </a:r>
          </a:p>
          <a:p>
            <a:pPr marL="0" indent="0">
              <a:buNone/>
            </a:pPr>
            <a:r>
              <a:rPr lang="en-US" altLang="zh-HK" dirty="0"/>
              <a:t>  }                                                         </a:t>
            </a:r>
          </a:p>
          <a:p>
            <a:pPr marL="0" indent="0">
              <a:buNone/>
            </a:pPr>
            <a:r>
              <a:rPr lang="en-US" altLang="zh-HK" dirty="0"/>
              <a:t>  } </a:t>
            </a:r>
          </a:p>
          <a:p>
            <a:pPr marL="0" indent="0">
              <a:buNone/>
            </a:pPr>
            <a:r>
              <a:rPr lang="en-US" altLang="zh-HK" dirty="0"/>
              <a:t>}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B96F63-DAA5-8EB2-9683-87C2B77707D3}"/>
              </a:ext>
            </a:extLst>
          </p:cNvPr>
          <p:cNvSpPr txBox="1"/>
          <p:nvPr/>
        </p:nvSpPr>
        <p:spPr>
          <a:xfrm>
            <a:off x="838200" y="109658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HK" sz="2800" dirty="0"/>
              <a:t>It </a:t>
            </a:r>
            <a:r>
              <a:rPr lang="en-US" altLang="zh-HK" sz="2800" b="1" dirty="0"/>
              <a:t>controls the switch of an LED</a:t>
            </a:r>
            <a:r>
              <a:rPr lang="en-US" altLang="zh-HK" sz="2800" dirty="0"/>
              <a:t> and </a:t>
            </a:r>
            <a:r>
              <a:rPr lang="en-US" altLang="zh-HK" sz="2800" b="1" dirty="0"/>
              <a:t>receives instructions </a:t>
            </a:r>
            <a:r>
              <a:rPr lang="en-US" altLang="zh-HK" sz="2800" dirty="0"/>
              <a:t>via </a:t>
            </a:r>
            <a:r>
              <a:rPr lang="en-US" altLang="zh-HK" sz="2800" b="1" dirty="0"/>
              <a:t>Bluetooth connect with </a:t>
            </a:r>
            <a:r>
              <a:rPr lang="en-US" altLang="zh-HK" sz="2800" dirty="0"/>
              <a:t>Raspberry Pi</a:t>
            </a:r>
            <a:r>
              <a:rPr lang="en-US" altLang="zh-HK" sz="2800" b="1" dirty="0"/>
              <a:t> to operate the LED</a:t>
            </a:r>
            <a:r>
              <a:rPr lang="en-US" altLang="zh-HK" sz="2800" dirty="0"/>
              <a:t>.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76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1762</Words>
  <Application>Microsoft Office PowerPoint</Application>
  <PresentationFormat>寬螢幕</PresentationFormat>
  <Paragraphs>178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Chintzy CPU BRK</vt:lpstr>
      <vt:lpstr>font000000002c4f36e8</vt:lpstr>
      <vt:lpstr>A019-Sounso Quality</vt:lpstr>
      <vt:lpstr>Arial</vt:lpstr>
      <vt:lpstr>Calibri</vt:lpstr>
      <vt:lpstr>Calibri Light</vt:lpstr>
      <vt:lpstr>Consolas</vt:lpstr>
      <vt:lpstr>Wingdings</vt:lpstr>
      <vt:lpstr>Office 佈景主題</vt:lpstr>
      <vt:lpstr>IFN649 Advanced Networks   Presentation</vt:lpstr>
      <vt:lpstr>PowerPoint 簡報</vt:lpstr>
      <vt:lpstr>T2 Send Temp. data to laptop from Teensy</vt:lpstr>
      <vt:lpstr>PowerPoint 簡報</vt:lpstr>
      <vt:lpstr>T3 Send temp. data to Raspberry Pi from Teensy </vt:lpstr>
      <vt:lpstr>T5 Client -&gt; Subscriber</vt:lpstr>
      <vt:lpstr>T5 publisher -&gt; publisher</vt:lpstr>
      <vt:lpstr>T5 Controller (Arduino)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 Chung Ho</dc:creator>
  <cp:lastModifiedBy>Yin Chung Ho</cp:lastModifiedBy>
  <cp:revision>17</cp:revision>
  <cp:lastPrinted>2024-08-29T23:01:14Z</cp:lastPrinted>
  <dcterms:created xsi:type="dcterms:W3CDTF">2024-08-28T12:19:26Z</dcterms:created>
  <dcterms:modified xsi:type="dcterms:W3CDTF">2024-08-29T23:33:40Z</dcterms:modified>
</cp:coreProperties>
</file>