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D492-E6AF-524A-8672-DED2C5312235}" type="datetimeFigureOut">
              <a:t>2019. 5. 5.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5E232-4D93-2449-A058-8128B57BEEB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92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5E232-4D93-2449-A058-8128B57BEEB9}" type="slidenum"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0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60DF-ABC9-524F-84FC-A829136C9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03439-B47F-EF46-B745-DE0EE518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D2A76-2710-F141-AC6E-6E09C9D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82A0E-0C5E-1246-80D4-75A26E13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9D4E3-13AE-3049-98C8-42A4C695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1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A52B1-D78B-194A-BC90-DF33A4DF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05A3B-AC21-3A4E-9AAF-6A5C20A8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94D7B-6F5F-4E42-AD94-EDFEFFE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A015-9E03-014E-B6DC-3892E88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7006F-06F7-7740-BA0F-6542AF27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08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A7D2A-3956-DB47-A635-B1BFA6BF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6E886-926D-7A44-8A4B-C39EAA86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21DDD-0A1B-864B-B7DB-95E13E04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352A-DDE9-834F-8952-174495F0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81BDF-BB56-7944-952F-D21AA4B6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3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C56D0-4321-7448-A211-C1651F59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39C2C-0686-3140-AFDE-8625AF04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5A139-2705-1A4B-BC3C-DEE953EC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9F7B2-E8FB-AC42-B290-F805AA05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5C3B-5E62-7541-BD94-A236CFD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1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D3B7-906F-DF4C-9226-D82D08BA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6F0EC-F488-A742-B15C-16FB57CF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46EB1-A811-504D-A76C-033F717A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21AC7-770A-7544-9A0F-995CAB6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F452-2799-FB4F-9B0E-39097471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25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553D-81AF-4A43-BB1B-390FD08A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472A4-E941-514A-B2DD-05879243C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D5CD6-BE8D-994E-8F89-E03F74BE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ABEEB-022F-C34D-BD1C-4D01366A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EE888-DD03-BE4A-8ED7-6F22DD5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AB9AF-AEC3-BD48-97DD-3F2C1FC6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3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5BC2-D535-4C4A-9A6E-61ED121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2D8FF-00B8-6E45-8ED6-8F2E221F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FF5F2-8A9E-714D-B1E8-EE4EE710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46ED7-552B-964A-A9F5-F57BBEBC2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6B61B-AFF9-9840-B7A3-6D6A7FB14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7D473-AA30-7943-AD67-4F1159EE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52CC7-3947-8C4E-B845-1378A6D3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B6CFEF-8DF5-4E4D-997A-7749F2CB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9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E577-2D5B-3C49-A73A-951B5544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984B2-5E37-4D43-8A1A-EE36665F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0D705-90B7-4045-8A75-1A856215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51A90-8FE7-B54E-BF25-A029230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20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004C4-6F2B-774C-AEB6-CFB9C94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0B56D-4C96-0E44-9674-2C6AC780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2C8E0-F0DA-F34A-8F82-3DDF111E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5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B0B0-706C-3843-8E13-6039A141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02D4-D3C8-F645-B004-EFE78710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A545-FEEA-1C41-8AA4-229923E1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059E7-7211-8A4B-928B-7D48A0E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B88E7-547D-384F-9D44-1B0DAB8A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3272D-2C0D-0946-BA05-FFFF2C1D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72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002C-6893-FC40-9AB1-E06C7DCD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DD6E9C-C9F0-F543-9F4D-82D01ABC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0A286-E4EE-E440-A3BB-6D4FD3FB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F6F46-D609-5947-99F7-9E652E48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A70E1-D74F-904C-827D-A0D54887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68EC3-3C91-3E48-B11B-83FCCD86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13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7AB95-9DE3-A846-83DB-51CE1346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AF20A-FF8B-8748-BB80-182C3295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17A4-9C12-9A46-8FE7-246AB2B53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7BBA-5027-7D4A-8BBD-0CFB51542980}" type="datetimeFigureOut">
              <a:t>2019. 5. 5.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70FC-70CB-C948-9CB0-29BD77FB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23B42-E051-F54A-BFAE-39CDAA35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D86C-4D05-F74D-9D38-57199124A27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64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8F4BB-4826-7C44-B86C-A6BDD98D162F}"/>
              </a:ext>
            </a:extLst>
          </p:cNvPr>
          <p:cNvSpPr txBox="1"/>
          <p:nvPr/>
        </p:nvSpPr>
        <p:spPr>
          <a:xfrm>
            <a:off x="979714" y="1005840"/>
            <a:ext cx="509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/>
              <a:t>●파이프라인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C7DD5-379C-E544-9272-07CFAAA46533}"/>
              </a:ext>
            </a:extLst>
          </p:cNvPr>
          <p:cNvSpPr txBox="1"/>
          <p:nvPr/>
        </p:nvSpPr>
        <p:spPr>
          <a:xfrm>
            <a:off x="1371600" y="1375172"/>
            <a:ext cx="579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command1 | command2</a:t>
            </a:r>
            <a:endParaRPr kumimoji="1"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B6BED-B607-FB43-B7DF-EDDEF63E0E1E}"/>
              </a:ext>
            </a:extLst>
          </p:cNvPr>
          <p:cNvSpPr txBox="1"/>
          <p:nvPr/>
        </p:nvSpPr>
        <p:spPr>
          <a:xfrm>
            <a:off x="979714" y="2113836"/>
            <a:ext cx="509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/>
              <a:t>●파이프라인을 </a:t>
            </a:r>
            <a:r>
              <a:rPr kumimoji="1" lang="en-US" altLang="ko-KR" sz="1600"/>
              <a:t>2</a:t>
            </a:r>
            <a:r>
              <a:rPr kumimoji="1" lang="ko-KR" altLang="en-US" sz="1600"/>
              <a:t>개의 </a:t>
            </a:r>
            <a:r>
              <a:rPr kumimoji="1" lang="en-US" altLang="ko-KR" sz="1600"/>
              <a:t>CPU</a:t>
            </a:r>
            <a:r>
              <a:rPr kumimoji="1" lang="ko-KR" altLang="en-US" sz="1600"/>
              <a:t>로 실행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9051EB-DBF3-C84B-8460-F73E7481A52D}"/>
              </a:ext>
            </a:extLst>
          </p:cNvPr>
          <p:cNvSpPr/>
          <p:nvPr/>
        </p:nvSpPr>
        <p:spPr>
          <a:xfrm>
            <a:off x="1619794" y="2983130"/>
            <a:ext cx="1658983" cy="6139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/>
              <a:t>command1</a:t>
            </a:r>
            <a:r>
              <a:rPr kumimoji="1" lang="ko-KR" altLang="en-US" sz="1400"/>
              <a:t>을 </a:t>
            </a:r>
            <a:endParaRPr kumimoji="1" lang="en-US" altLang="ko-KR" sz="1400"/>
          </a:p>
          <a:p>
            <a:pPr algn="ctr"/>
            <a:r>
              <a:rPr kumimoji="1" lang="ko-KR" altLang="en-US" sz="1400"/>
              <a:t>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AF8C33-8181-3245-A9E5-BD2180B48E0C}"/>
              </a:ext>
            </a:extLst>
          </p:cNvPr>
          <p:cNvSpPr/>
          <p:nvPr/>
        </p:nvSpPr>
        <p:spPr>
          <a:xfrm>
            <a:off x="3849188" y="2983130"/>
            <a:ext cx="1658983" cy="6139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/>
              <a:t>command2</a:t>
            </a:r>
            <a:r>
              <a:rPr kumimoji="1" lang="ko-KR" altLang="en-US" sz="1400"/>
              <a:t>를 </a:t>
            </a:r>
            <a:endParaRPr kumimoji="1" lang="en-US" altLang="ko-KR" sz="1400"/>
          </a:p>
          <a:p>
            <a:pPr algn="ctr"/>
            <a:r>
              <a:rPr kumimoji="1" lang="ko-KR" altLang="en-US" sz="1400"/>
              <a:t>실행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FE2DA8-9D16-0447-A015-B4119025FE7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78777" y="3290107"/>
            <a:ext cx="5704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BD176-C537-F942-ABA7-0C67FF99FEF2}"/>
              </a:ext>
            </a:extLst>
          </p:cNvPr>
          <p:cNvSpPr txBox="1"/>
          <p:nvPr/>
        </p:nvSpPr>
        <p:spPr>
          <a:xfrm>
            <a:off x="1919723" y="2698611"/>
            <a:ext cx="105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/>
              <a:t>CPU1</a:t>
            </a:r>
            <a:endParaRPr kumimoji="1" lang="ko-KR" altLang="en-US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77FA4-1555-5945-BC08-C7755CDA9864}"/>
              </a:ext>
            </a:extLst>
          </p:cNvPr>
          <p:cNvSpPr txBox="1"/>
          <p:nvPr/>
        </p:nvSpPr>
        <p:spPr>
          <a:xfrm>
            <a:off x="4149117" y="2675353"/>
            <a:ext cx="105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/>
              <a:t>CPU2</a:t>
            </a:r>
            <a:endParaRPr kumimoji="1" lang="ko-KR" altLang="en-US" sz="1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E2967-48BD-CD4F-AE9F-D3B61EE26F61}"/>
              </a:ext>
            </a:extLst>
          </p:cNvPr>
          <p:cNvSpPr txBox="1"/>
          <p:nvPr/>
        </p:nvSpPr>
        <p:spPr>
          <a:xfrm>
            <a:off x="1619794" y="3673228"/>
            <a:ext cx="16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/>
              <a:t>실행결과를 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파이프라인에 출력</a:t>
            </a:r>
            <a:endParaRPr kumimoji="1" lang="en-US" altLang="ko-KR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572DC-AFA8-704E-91B4-CD337ED43F0B}"/>
              </a:ext>
            </a:extLst>
          </p:cNvPr>
          <p:cNvSpPr txBox="1"/>
          <p:nvPr/>
        </p:nvSpPr>
        <p:spPr>
          <a:xfrm>
            <a:off x="3837412" y="3673228"/>
            <a:ext cx="16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/>
              <a:t>파이프라인으로부터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데이터를 읽어 처리</a:t>
            </a:r>
            <a:endParaRPr kumimoji="1" lang="en-US" altLang="ko-KR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08056-197E-B54B-80E3-3BFE1662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921" y="639952"/>
            <a:ext cx="6692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200E6A-1A42-3542-ACB2-3E43EAB5D0E8}"/>
              </a:ext>
            </a:extLst>
          </p:cNvPr>
          <p:cNvSpPr/>
          <p:nvPr/>
        </p:nvSpPr>
        <p:spPr>
          <a:xfrm>
            <a:off x="1379559" y="1100115"/>
            <a:ext cx="2100264" cy="49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stdin | stdout</a:t>
            </a:r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D0BF5-B778-214F-B3C2-7ABC169C0A4B}"/>
              </a:ext>
            </a:extLst>
          </p:cNvPr>
          <p:cNvSpPr/>
          <p:nvPr/>
        </p:nvSpPr>
        <p:spPr>
          <a:xfrm>
            <a:off x="3151753" y="1997098"/>
            <a:ext cx="2100264" cy="49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node_op</a:t>
            </a:r>
            <a:endParaRPr kumimoji="1" lang="ko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51CE7BB-FB88-8543-91BD-3C943C4A49E9}"/>
              </a:ext>
            </a:extLst>
          </p:cNvPr>
          <p:cNvCxnSpPr>
            <a:stCxn id="7" idx="2"/>
          </p:cNvCxnSpPr>
          <p:nvPr/>
        </p:nvCxnSpPr>
        <p:spPr>
          <a:xfrm>
            <a:off x="4201885" y="2487814"/>
            <a:ext cx="0" cy="477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143DAE-E835-5E40-952C-05E8C57EF759}"/>
              </a:ext>
            </a:extLst>
          </p:cNvPr>
          <p:cNvSpPr txBox="1"/>
          <p:nvPr/>
        </p:nvSpPr>
        <p:spPr>
          <a:xfrm>
            <a:off x="2119972" y="2965467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lhs</a:t>
            </a:r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467A0-ECE2-AA42-811E-68CA46188F93}"/>
              </a:ext>
            </a:extLst>
          </p:cNvPr>
          <p:cNvSpPr txBox="1"/>
          <p:nvPr/>
        </p:nvSpPr>
        <p:spPr>
          <a:xfrm>
            <a:off x="3574211" y="2965467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op</a:t>
            </a:r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4851-F214-9146-85FB-EC7BFD4C7F00}"/>
              </a:ext>
            </a:extLst>
          </p:cNvPr>
          <p:cNvSpPr txBox="1"/>
          <p:nvPr/>
        </p:nvSpPr>
        <p:spPr>
          <a:xfrm>
            <a:off x="5028450" y="2965467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rhs</a:t>
            </a:r>
            <a:endParaRPr kumimoji="1" lang="ko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F2862EE-C30D-0F46-B5DE-F5C66C77BC4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747646" y="2487814"/>
            <a:ext cx="1454239" cy="477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2ACCE36-9C77-7543-AAEB-21F11B5A4F5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201885" y="2487814"/>
            <a:ext cx="1454239" cy="477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77707D-BB21-CC4F-8715-73BFDD8F1773}"/>
              </a:ext>
            </a:extLst>
          </p:cNvPr>
          <p:cNvSpPr/>
          <p:nvPr/>
        </p:nvSpPr>
        <p:spPr>
          <a:xfrm>
            <a:off x="2257752" y="3567094"/>
            <a:ext cx="979788" cy="49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node</a:t>
            </a:r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A8E2E-4481-D647-883F-5BC5FE4BCC9F}"/>
              </a:ext>
            </a:extLst>
          </p:cNvPr>
          <p:cNvSpPr txBox="1"/>
          <p:nvPr/>
        </p:nvSpPr>
        <p:spPr>
          <a:xfrm>
            <a:off x="3574211" y="3567094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"|"</a:t>
            </a:r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6BC22-F311-1443-8963-274E8BD5C8E6}"/>
              </a:ext>
            </a:extLst>
          </p:cNvPr>
          <p:cNvSpPr/>
          <p:nvPr/>
        </p:nvSpPr>
        <p:spPr>
          <a:xfrm>
            <a:off x="5166230" y="3567094"/>
            <a:ext cx="979788" cy="49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node</a:t>
            </a:r>
            <a:endParaRPr kumimoji="1" lang="ko-KR" altLang="en-US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5D5D2E6-4258-2446-99FC-15BA29C04748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5656124" y="3334799"/>
            <a:ext cx="0" cy="23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0A296AB6-2024-7A49-B8D8-F7359C211661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2747646" y="3334799"/>
            <a:ext cx="0" cy="23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B8BA85D-2EBF-784B-AFB4-DF635CBA2FD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201885" y="3334799"/>
            <a:ext cx="0" cy="23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EE34DD-D375-A546-A47B-072C730BC48E}"/>
              </a:ext>
            </a:extLst>
          </p:cNvPr>
          <p:cNvSpPr txBox="1"/>
          <p:nvPr/>
        </p:nvSpPr>
        <p:spPr>
          <a:xfrm>
            <a:off x="2119972" y="4300914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"stdin"</a:t>
            </a:r>
            <a:endParaRPr kumimoji="1" lang="ko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C0F048B7-B4FE-9A4A-872A-721B442E882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47646" y="4068619"/>
            <a:ext cx="0" cy="23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7F4506-548E-F842-B42D-92EA82C63894}"/>
              </a:ext>
            </a:extLst>
          </p:cNvPr>
          <p:cNvSpPr txBox="1"/>
          <p:nvPr/>
        </p:nvSpPr>
        <p:spPr>
          <a:xfrm>
            <a:off x="5071243" y="4290105"/>
            <a:ext cx="12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"stdout"</a:t>
            </a:r>
            <a:endParaRPr kumimoji="1" lang="ko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FC8EEFF-43FF-754A-975F-33282876170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8917" y="4057810"/>
            <a:ext cx="0" cy="23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0D730E-1FEC-5246-9196-92826D749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58912"/>
              </p:ext>
            </p:extLst>
          </p:nvPr>
        </p:nvGraphicFramePr>
        <p:xfrm>
          <a:off x="838200" y="1825625"/>
          <a:ext cx="607949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913168919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1829593146"/>
                    </a:ext>
                  </a:extLst>
                </a:gridCol>
                <a:gridCol w="2279968">
                  <a:extLst>
                    <a:ext uri="{9D8B030D-6E8A-4147-A177-3AD203B41FA5}">
                      <a16:colId xmlns:a16="http://schemas.microsoft.com/office/drawing/2014/main" val="123386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문법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문자열정수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"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"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"foobar"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수치정수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수치표현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변수참조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FooBar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6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메소드호출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식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식별자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인수</a:t>
                      </a:r>
                      <a:r>
                        <a:rPr lang="en-US" altLang="ko-KR"/>
                        <a:t>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ary.push(2)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함수호출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식별자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인수</a:t>
                      </a:r>
                      <a:r>
                        <a:rPr lang="en-US" altLang="ko-KR"/>
                        <a:t>...)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square(2)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6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배열식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[</a:t>
                      </a:r>
                      <a:r>
                        <a:rPr lang="ko-KR" altLang="en-US"/>
                        <a:t>식</a:t>
                      </a:r>
                      <a:r>
                        <a:rPr lang="en-US" altLang="ko-KR"/>
                        <a:t>...]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[1,2,3]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map</a:t>
                      </a:r>
                      <a:r>
                        <a:rPr lang="ko-KR" altLang="en-US"/>
                        <a:t>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[</a:t>
                      </a:r>
                      <a:r>
                        <a:rPr lang="ko-KR" altLang="en-US"/>
                        <a:t>식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식</a:t>
                      </a:r>
                      <a:r>
                        <a:rPr lang="en-US" altLang="ko-KR"/>
                        <a:t>...]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[1:10,2:11...]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함수식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{</a:t>
                      </a:r>
                      <a:r>
                        <a:rPr lang="ko-KR" altLang="en-US"/>
                        <a:t>변수 </a:t>
                      </a:r>
                      <a:r>
                        <a:rPr lang="en-US" altLang="ko-KR"/>
                        <a:t>..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문</a:t>
                      </a:r>
                      <a:r>
                        <a:rPr lang="en-US" altLang="ko-KR"/>
                        <a:t>..}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{x -&gt; x+1}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4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연산자식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식 연산자 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1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if</a:t>
                      </a:r>
                      <a:r>
                        <a:rPr lang="ko-KR" altLang="en-US"/>
                        <a:t>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if(</a:t>
                      </a:r>
                      <a:r>
                        <a:rPr lang="ko-KR" altLang="en-US"/>
                        <a:t>식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{</a:t>
                      </a:r>
                      <a:r>
                        <a:rPr lang="ko-KR" altLang="en-US"/>
                        <a:t>문</a:t>
                      </a:r>
                      <a:r>
                        <a:rPr lang="en-US" altLang="ko-KR"/>
                        <a:t>..}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else {</a:t>
                      </a:r>
                      <a:r>
                        <a:rPr lang="ko-KR" altLang="en-US"/>
                        <a:t>문</a:t>
                      </a:r>
                      <a:r>
                        <a:rPr lang="en-US" altLang="ko-KR"/>
                        <a:t>...}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(true) {0} else {2} 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2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280201-169A-E446-A199-C51515AAF76A}"/>
              </a:ext>
            </a:extLst>
          </p:cNvPr>
          <p:cNvSpPr/>
          <p:nvPr/>
        </p:nvSpPr>
        <p:spPr>
          <a:xfrm>
            <a:off x="932449" y="696769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I/O</a:t>
            </a:r>
            <a:r>
              <a:rPr kumimoji="1" lang="ko-KR" altLang="en-US" sz="1200"/>
              <a:t>쓰레드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B0EA9-375D-4341-BB42-E55C0E2CE13D}"/>
              </a:ext>
            </a:extLst>
          </p:cNvPr>
          <p:cNvSpPr/>
          <p:nvPr/>
        </p:nvSpPr>
        <p:spPr>
          <a:xfrm>
            <a:off x="3214095" y="696768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작업자 쓰레드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F489C-3174-9148-8766-F398B8DA4067}"/>
              </a:ext>
            </a:extLst>
          </p:cNvPr>
          <p:cNvSpPr/>
          <p:nvPr/>
        </p:nvSpPr>
        <p:spPr>
          <a:xfrm>
            <a:off x="4249554" y="1556770"/>
            <a:ext cx="521882" cy="11972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○ ○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endParaRPr kumimoji="1"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DAB6D-D7E8-6A4A-9F83-6F64314F608B}"/>
              </a:ext>
            </a:extLst>
          </p:cNvPr>
          <p:cNvSpPr txBox="1"/>
          <p:nvPr/>
        </p:nvSpPr>
        <p:spPr>
          <a:xfrm>
            <a:off x="4771436" y="2016912"/>
            <a:ext cx="125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/>
              <a:t>태스크 큐</a:t>
            </a: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846B810-853B-524D-99FD-D804977D8248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2312916" y="556475"/>
            <a:ext cx="1700401" cy="2694757"/>
          </a:xfrm>
          <a:prstGeom prst="bentConnector3">
            <a:avLst>
              <a:gd name="adj1" fmla="val 153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49488F-C9A5-2E4A-97B3-76E325868ACD}"/>
              </a:ext>
            </a:extLst>
          </p:cNvPr>
          <p:cNvCxnSpPr>
            <a:stCxn id="6" idx="0"/>
          </p:cNvCxnSpPr>
          <p:nvPr/>
        </p:nvCxnSpPr>
        <p:spPr>
          <a:xfrm flipV="1">
            <a:off x="4510495" y="1053652"/>
            <a:ext cx="0" cy="50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BE475A1-6AED-6441-A83C-25292ADD952E}"/>
              </a:ext>
            </a:extLst>
          </p:cNvPr>
          <p:cNvCxnSpPr/>
          <p:nvPr/>
        </p:nvCxnSpPr>
        <p:spPr>
          <a:xfrm>
            <a:off x="3749040" y="1053652"/>
            <a:ext cx="0" cy="260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5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2D101B-FD36-1D4C-B75A-404BD8DF7636}"/>
              </a:ext>
            </a:extLst>
          </p:cNvPr>
          <p:cNvSpPr/>
          <p:nvPr/>
        </p:nvSpPr>
        <p:spPr>
          <a:xfrm>
            <a:off x="932449" y="696769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I/O</a:t>
            </a:r>
            <a:r>
              <a:rPr kumimoji="1" lang="ko-KR" altLang="en-US" sz="1200"/>
              <a:t>쓰레드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B02307-57FE-494D-B74F-B104B4BCE794}"/>
              </a:ext>
            </a:extLst>
          </p:cNvPr>
          <p:cNvSpPr/>
          <p:nvPr/>
        </p:nvSpPr>
        <p:spPr>
          <a:xfrm>
            <a:off x="3214095" y="696768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작업자 쓰레드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AE39ED-7C53-B64C-9BBA-65E084819F79}"/>
              </a:ext>
            </a:extLst>
          </p:cNvPr>
          <p:cNvSpPr/>
          <p:nvPr/>
        </p:nvSpPr>
        <p:spPr>
          <a:xfrm>
            <a:off x="4249554" y="1556770"/>
            <a:ext cx="521882" cy="11972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○ ○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endParaRPr kumimoji="1" lang="ko-KR" altLang="en-US" sz="120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7761A408-8EE4-EF43-B729-790359AFD42A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2312916" y="556475"/>
            <a:ext cx="1700401" cy="2694757"/>
          </a:xfrm>
          <a:prstGeom prst="bentConnector3">
            <a:avLst>
              <a:gd name="adj1" fmla="val 153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BD76A4-726E-FC4C-975B-1C411E8C5412}"/>
              </a:ext>
            </a:extLst>
          </p:cNvPr>
          <p:cNvCxnSpPr>
            <a:stCxn id="6" idx="0"/>
          </p:cNvCxnSpPr>
          <p:nvPr/>
        </p:nvCxnSpPr>
        <p:spPr>
          <a:xfrm flipV="1">
            <a:off x="4510495" y="1053652"/>
            <a:ext cx="0" cy="50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BE6F672-0AF7-5542-B657-A415C20C50CB}"/>
              </a:ext>
            </a:extLst>
          </p:cNvPr>
          <p:cNvCxnSpPr/>
          <p:nvPr/>
        </p:nvCxnSpPr>
        <p:spPr>
          <a:xfrm>
            <a:off x="3749040" y="1053652"/>
            <a:ext cx="0" cy="260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E5648C-BF2D-144F-9FD4-C6755F8B0E5C}"/>
              </a:ext>
            </a:extLst>
          </p:cNvPr>
          <p:cNvSpPr/>
          <p:nvPr/>
        </p:nvSpPr>
        <p:spPr>
          <a:xfrm>
            <a:off x="5145586" y="696768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작업자 쓰레드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C3FDF-0B29-AD44-AB5C-1ED2D83051AC}"/>
              </a:ext>
            </a:extLst>
          </p:cNvPr>
          <p:cNvSpPr txBox="1"/>
          <p:nvPr/>
        </p:nvSpPr>
        <p:spPr>
          <a:xfrm>
            <a:off x="4771436" y="2016912"/>
            <a:ext cx="125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/>
              <a:t>태스크 큐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E41B9B80-ABF0-2A41-9033-CF5B43F9B4EE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 flipV="1">
            <a:off x="4510496" y="1053651"/>
            <a:ext cx="1963385" cy="1700404"/>
          </a:xfrm>
          <a:prstGeom prst="bentConnector4">
            <a:avLst>
              <a:gd name="adj1" fmla="val 774"/>
              <a:gd name="adj2" fmla="val 153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91DF150-6BE0-DF4B-8B4A-4FB4F231B7A6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5018127" y="546022"/>
            <a:ext cx="503117" cy="15183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A78190-A616-4740-84D5-C60BA025E763}"/>
              </a:ext>
            </a:extLst>
          </p:cNvPr>
          <p:cNvSpPr txBox="1"/>
          <p:nvPr/>
        </p:nvSpPr>
        <p:spPr>
          <a:xfrm>
            <a:off x="6985636" y="613949"/>
            <a:ext cx="56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...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4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DBDBFB-3142-224A-A6BE-3C9801A2678E}"/>
              </a:ext>
            </a:extLst>
          </p:cNvPr>
          <p:cNvSpPr/>
          <p:nvPr/>
        </p:nvSpPr>
        <p:spPr>
          <a:xfrm>
            <a:off x="932449" y="696769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I/O</a:t>
            </a:r>
            <a:r>
              <a:rPr kumimoji="1" lang="ko-KR" altLang="en-US" sz="1200"/>
              <a:t>쓰레드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689AA-CC01-4C4C-9FDF-E6C53FA0805F}"/>
              </a:ext>
            </a:extLst>
          </p:cNvPr>
          <p:cNvSpPr/>
          <p:nvPr/>
        </p:nvSpPr>
        <p:spPr>
          <a:xfrm>
            <a:off x="3214095" y="696768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작업자 쓰레드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668680-78CB-1A40-9F07-47D26C14ACF5}"/>
              </a:ext>
            </a:extLst>
          </p:cNvPr>
          <p:cNvSpPr/>
          <p:nvPr/>
        </p:nvSpPr>
        <p:spPr>
          <a:xfrm>
            <a:off x="4249554" y="1556770"/>
            <a:ext cx="521882" cy="11972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○ ○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endParaRPr kumimoji="1" lang="ko-KR" altLang="en-US" sz="120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30FB985-F3CD-D141-AC51-7FA7666C6842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2312916" y="556475"/>
            <a:ext cx="1700401" cy="2694757"/>
          </a:xfrm>
          <a:prstGeom prst="bentConnector3">
            <a:avLst>
              <a:gd name="adj1" fmla="val 153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A1B3B4-6568-E34B-8D72-344D6712BF84}"/>
              </a:ext>
            </a:extLst>
          </p:cNvPr>
          <p:cNvCxnSpPr>
            <a:stCxn id="6" idx="0"/>
          </p:cNvCxnSpPr>
          <p:nvPr/>
        </p:nvCxnSpPr>
        <p:spPr>
          <a:xfrm flipV="1">
            <a:off x="4510495" y="1053652"/>
            <a:ext cx="0" cy="50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0631510-DFC7-D84A-A5BF-FFF0CB2DA9A9}"/>
              </a:ext>
            </a:extLst>
          </p:cNvPr>
          <p:cNvCxnSpPr/>
          <p:nvPr/>
        </p:nvCxnSpPr>
        <p:spPr>
          <a:xfrm>
            <a:off x="3749040" y="1053652"/>
            <a:ext cx="0" cy="260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4EF0F-DDFD-554C-90C0-ED372190B71E}"/>
              </a:ext>
            </a:extLst>
          </p:cNvPr>
          <p:cNvSpPr/>
          <p:nvPr/>
        </p:nvSpPr>
        <p:spPr>
          <a:xfrm>
            <a:off x="5145586" y="696768"/>
            <a:ext cx="1766577" cy="356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작업자 쓰레드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D55B5-4CA5-5D42-9672-B42FC5C2AF7E}"/>
              </a:ext>
            </a:extLst>
          </p:cNvPr>
          <p:cNvSpPr txBox="1"/>
          <p:nvPr/>
        </p:nvSpPr>
        <p:spPr>
          <a:xfrm>
            <a:off x="4719184" y="2016912"/>
            <a:ext cx="125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/>
              <a:t>태스크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10C2C-7FA5-7148-BFB2-98C6E8B74392}"/>
              </a:ext>
            </a:extLst>
          </p:cNvPr>
          <p:cNvSpPr txBox="1"/>
          <p:nvPr/>
        </p:nvSpPr>
        <p:spPr>
          <a:xfrm>
            <a:off x="6985636" y="613949"/>
            <a:ext cx="56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...</a:t>
            </a:r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6CB299-B96E-BB4D-A1D4-9774F73CA1BE}"/>
              </a:ext>
            </a:extLst>
          </p:cNvPr>
          <p:cNvSpPr/>
          <p:nvPr/>
        </p:nvSpPr>
        <p:spPr>
          <a:xfrm>
            <a:off x="6247541" y="1556770"/>
            <a:ext cx="521882" cy="11972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○ ○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r>
              <a:rPr kumimoji="1" lang="ko-KR" altLang="en-US" sz="1200"/>
              <a:t>・</a:t>
            </a:r>
            <a:endParaRPr kumimoji="1" lang="en-US" altLang="ko-KR" sz="1200"/>
          </a:p>
          <a:p>
            <a:pPr algn="ctr"/>
            <a:endParaRPr kumimoji="1"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26CA8-EB42-064C-A11D-EBC68F9EE441}"/>
              </a:ext>
            </a:extLst>
          </p:cNvPr>
          <p:cNvSpPr txBox="1"/>
          <p:nvPr/>
        </p:nvSpPr>
        <p:spPr>
          <a:xfrm>
            <a:off x="6757135" y="2008293"/>
            <a:ext cx="125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/>
              <a:t>태스크 큐</a:t>
            </a: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F24C62EA-CD1F-7744-8EF7-8264329C95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24337" y="1739810"/>
            <a:ext cx="2603950" cy="1231632"/>
          </a:xfrm>
          <a:prstGeom prst="bentConnector3">
            <a:avLst>
              <a:gd name="adj1" fmla="val -16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F8449E6D-6C99-7E41-B5D7-A60311314DCA}"/>
              </a:ext>
            </a:extLst>
          </p:cNvPr>
          <p:cNvCxnSpPr>
            <a:endCxn id="15" idx="2"/>
          </p:cNvCxnSpPr>
          <p:nvPr/>
        </p:nvCxnSpPr>
        <p:spPr>
          <a:xfrm rot="5400000" flipH="1" flipV="1">
            <a:off x="5673533" y="2822651"/>
            <a:ext cx="903545" cy="766354"/>
          </a:xfrm>
          <a:prstGeom prst="bentConnector3">
            <a:avLst>
              <a:gd name="adj1" fmla="val -6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5BBEED-3834-CF4F-8697-C97F2609C006}"/>
              </a:ext>
            </a:extLst>
          </p:cNvPr>
          <p:cNvCxnSpPr>
            <a:stCxn id="15" idx="0"/>
          </p:cNvCxnSpPr>
          <p:nvPr/>
        </p:nvCxnSpPr>
        <p:spPr>
          <a:xfrm flipV="1">
            <a:off x="6508482" y="1053651"/>
            <a:ext cx="0" cy="50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8761-064F-7749-A9CB-F52C6D47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7E0B82-6076-3F42-B53E-9B229C156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16328"/>
              </p:ext>
            </p:extLst>
          </p:nvPr>
        </p:nvGraphicFramePr>
        <p:xfrm>
          <a:off x="838200" y="1825625"/>
          <a:ext cx="494864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4323">
                  <a:extLst>
                    <a:ext uri="{9D8B030D-6E8A-4147-A177-3AD203B41FA5}">
                      <a16:colId xmlns:a16="http://schemas.microsoft.com/office/drawing/2014/main" val="3913168919"/>
                    </a:ext>
                  </a:extLst>
                </a:gridCol>
                <a:gridCol w="2474323">
                  <a:extLst>
                    <a:ext uri="{9D8B030D-6E8A-4147-A177-3AD203B41FA5}">
                      <a16:colId xmlns:a16="http://schemas.microsoft.com/office/drawing/2014/main" val="182959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libgc </a:t>
                      </a:r>
                      <a:r>
                        <a:rPr lang="ko-KR" altLang="en-US"/>
                        <a:t>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malloc(size)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GC_MALLOC(size)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realloc(p,size)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GC_REALLOC(p,size)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calloc(n,size)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GC_MALLOC(n*size)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6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free(p)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GC_FREE(p) </a:t>
                      </a:r>
                      <a:r>
                        <a:rPr lang="ko-KR" altLang="en-US"/>
                        <a:t>또는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6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AAF276-B2DF-AD4F-80DC-B5BC00EBF21B}"/>
              </a:ext>
            </a:extLst>
          </p:cNvPr>
          <p:cNvSpPr/>
          <p:nvPr/>
        </p:nvSpPr>
        <p:spPr>
          <a:xfrm>
            <a:off x="1528354" y="1539241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CPU</a:t>
            </a:r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0261A7-B917-5F43-81E1-78C95BAAD354}"/>
              </a:ext>
            </a:extLst>
          </p:cNvPr>
          <p:cNvSpPr/>
          <p:nvPr/>
        </p:nvSpPr>
        <p:spPr>
          <a:xfrm>
            <a:off x="1528354" y="2255521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L1$ (64KB)</a:t>
            </a:r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8B8DB-41FC-B146-93FE-FBCC90C4BB29}"/>
              </a:ext>
            </a:extLst>
          </p:cNvPr>
          <p:cNvSpPr/>
          <p:nvPr/>
        </p:nvSpPr>
        <p:spPr>
          <a:xfrm>
            <a:off x="1528354" y="2969624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L2$ (512KB)</a:t>
            </a:r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87A7A-93D4-6C42-9EAD-C20FD087F468}"/>
              </a:ext>
            </a:extLst>
          </p:cNvPr>
          <p:cNvSpPr/>
          <p:nvPr/>
        </p:nvSpPr>
        <p:spPr>
          <a:xfrm>
            <a:off x="1528354" y="3683727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L3$ (4MB)</a:t>
            </a:r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A4F82-162D-DA41-9892-F200D51B8295}"/>
              </a:ext>
            </a:extLst>
          </p:cNvPr>
          <p:cNvSpPr/>
          <p:nvPr/>
        </p:nvSpPr>
        <p:spPr>
          <a:xfrm>
            <a:off x="1528354" y="4397830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mem (16MB)</a:t>
            </a:r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0CCBE-86EB-E746-BE6D-700FEC5572AB}"/>
              </a:ext>
            </a:extLst>
          </p:cNvPr>
          <p:cNvSpPr/>
          <p:nvPr/>
        </p:nvSpPr>
        <p:spPr>
          <a:xfrm>
            <a:off x="1528354" y="5111933"/>
            <a:ext cx="2220686" cy="444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HDD</a:t>
            </a:r>
            <a:endParaRPr kumimoji="1" lang="ko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1B5171E-841B-BC4E-86D1-12411191B33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8697" y="1983378"/>
            <a:ext cx="0" cy="272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42B3484-BE0D-5C4C-806F-FEA216195DB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638697" y="2699658"/>
            <a:ext cx="0" cy="26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A16458E-46FF-E847-B0F9-E4528D403E5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38697" y="3413761"/>
            <a:ext cx="0" cy="26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E43B86A-D8C9-3F41-9A19-D8F248D0773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38697" y="4127864"/>
            <a:ext cx="0" cy="26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E6E2676-3804-DB4D-A071-15BCE2CD887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38697" y="4841967"/>
            <a:ext cx="0" cy="26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92CD2D-DC25-9F4C-B4F2-1CA405933E33}"/>
              </a:ext>
            </a:extLst>
          </p:cNvPr>
          <p:cNvSpPr txBox="1"/>
          <p:nvPr/>
        </p:nvSpPr>
        <p:spPr>
          <a:xfrm>
            <a:off x="3879667" y="979715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/>
              <a:t>엑세스 타임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505C5D-495A-D14D-83D4-3BE0CA29E3E7}"/>
              </a:ext>
            </a:extLst>
          </p:cNvPr>
          <p:cNvSpPr txBox="1"/>
          <p:nvPr/>
        </p:nvSpPr>
        <p:spPr>
          <a:xfrm>
            <a:off x="3879667" y="1607420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/>
              <a:t>레지스터 </a:t>
            </a:r>
            <a:r>
              <a:rPr kumimoji="1" lang="en-US" altLang="ko-KR" sz="1600"/>
              <a:t>: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클럭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68F8C-CF77-B044-94F0-E09DDA1F8705}"/>
              </a:ext>
            </a:extLst>
          </p:cNvPr>
          <p:cNvSpPr txBox="1"/>
          <p:nvPr/>
        </p:nvSpPr>
        <p:spPr>
          <a:xfrm>
            <a:off x="3879667" y="2323700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4</a:t>
            </a:r>
            <a:r>
              <a:rPr kumimoji="1" lang="ko-KR" altLang="en-US" sz="1600"/>
              <a:t>클럭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F7FC1-F4F3-284A-B776-03FB465CB6B5}"/>
              </a:ext>
            </a:extLst>
          </p:cNvPr>
          <p:cNvSpPr txBox="1"/>
          <p:nvPr/>
        </p:nvSpPr>
        <p:spPr>
          <a:xfrm>
            <a:off x="3879667" y="3037803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10</a:t>
            </a:r>
            <a:r>
              <a:rPr kumimoji="1" lang="ko-KR" altLang="en-US" sz="1600"/>
              <a:t>클럭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7A613-15A3-C94F-9CD7-C105D16CAA23}"/>
              </a:ext>
            </a:extLst>
          </p:cNvPr>
          <p:cNvSpPr txBox="1"/>
          <p:nvPr/>
        </p:nvSpPr>
        <p:spPr>
          <a:xfrm>
            <a:off x="3879667" y="3751906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40</a:t>
            </a:r>
            <a:r>
              <a:rPr kumimoji="1" lang="ko-KR" altLang="en-US" sz="1600"/>
              <a:t> </a:t>
            </a:r>
            <a:r>
              <a:rPr kumimoji="1" lang="en-US" altLang="ko-KR" sz="1600"/>
              <a:t>~</a:t>
            </a:r>
            <a:r>
              <a:rPr kumimoji="1" lang="ko-KR" altLang="en-US" sz="1600"/>
              <a:t> </a:t>
            </a:r>
            <a:r>
              <a:rPr kumimoji="1" lang="en-US" altLang="ko-KR" sz="1600"/>
              <a:t>100</a:t>
            </a:r>
            <a:r>
              <a:rPr kumimoji="1" lang="ko-KR" altLang="en-US" sz="1600"/>
              <a:t>클럭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C5CA09-F2A4-8E4A-BA95-8DEFEC7E0157}"/>
              </a:ext>
            </a:extLst>
          </p:cNvPr>
          <p:cNvSpPr txBox="1"/>
          <p:nvPr/>
        </p:nvSpPr>
        <p:spPr>
          <a:xfrm>
            <a:off x="3879667" y="4466009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200</a:t>
            </a:r>
            <a:r>
              <a:rPr kumimoji="1" lang="ko-KR" altLang="en-US" sz="1600"/>
              <a:t>클럭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A3A1F-7BD0-F245-BF73-40F7296A1DDB}"/>
              </a:ext>
            </a:extLst>
          </p:cNvPr>
          <p:cNvSpPr txBox="1"/>
          <p:nvPr/>
        </p:nvSpPr>
        <p:spPr>
          <a:xfrm>
            <a:off x="3879667" y="5164186"/>
            <a:ext cx="210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2000</a:t>
            </a:r>
            <a:r>
              <a:rPr kumimoji="1" lang="ko-KR" altLang="en-US" sz="1600"/>
              <a:t>만 클럭</a:t>
            </a:r>
          </a:p>
        </p:txBody>
      </p:sp>
    </p:spTree>
    <p:extLst>
      <p:ext uri="{BB962C8B-B14F-4D97-AF65-F5344CB8AC3E}">
        <p14:creationId xmlns:p14="http://schemas.microsoft.com/office/powerpoint/2010/main" val="4807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4C8A8-7506-AA4C-B498-4DA3A52F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81770"/>
              </p:ext>
            </p:extLst>
          </p:nvPr>
        </p:nvGraphicFramePr>
        <p:xfrm>
          <a:off x="2032003" y="438091"/>
          <a:ext cx="4101375" cy="1116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1213178547"/>
                    </a:ext>
                  </a:extLst>
                </a:gridCol>
                <a:gridCol w="365035">
                  <a:extLst>
                    <a:ext uri="{9D8B030D-6E8A-4147-A177-3AD203B41FA5}">
                      <a16:colId xmlns:a16="http://schemas.microsoft.com/office/drawing/2014/main" val="16628856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1940091418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599737146"/>
                    </a:ext>
                  </a:extLst>
                </a:gridCol>
                <a:gridCol w="840422">
                  <a:extLst>
                    <a:ext uri="{9D8B030D-6E8A-4147-A177-3AD203B41FA5}">
                      <a16:colId xmlns:a16="http://schemas.microsoft.com/office/drawing/2014/main" val="3854427926"/>
                    </a:ext>
                  </a:extLst>
                </a:gridCol>
              </a:tblGrid>
              <a:tr h="554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stdin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|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{|s| x.upcase}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|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stdout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668267"/>
                  </a:ext>
                </a:extLst>
              </a:tr>
              <a:tr h="562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읽어들임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upcase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0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2EBA95-B67C-6141-810F-6B8227B6DE1D}"/>
              </a:ext>
            </a:extLst>
          </p:cNvPr>
          <p:cNvSpPr txBox="1"/>
          <p:nvPr/>
        </p:nvSpPr>
        <p:spPr>
          <a:xfrm>
            <a:off x="1071154" y="157963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(1)</a:t>
            </a:r>
            <a:r>
              <a:rPr kumimoji="1" lang="ko-KR" altLang="en-US"/>
              <a:t> 파이프라인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428BE3-13C3-6143-93BC-ACFA30667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2792"/>
              </p:ext>
            </p:extLst>
          </p:nvPr>
        </p:nvGraphicFramePr>
        <p:xfrm>
          <a:off x="1136467" y="2145882"/>
          <a:ext cx="5154359" cy="168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630116639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1213178547"/>
                    </a:ext>
                  </a:extLst>
                </a:gridCol>
                <a:gridCol w="312581">
                  <a:extLst>
                    <a:ext uri="{9D8B030D-6E8A-4147-A177-3AD203B41FA5}">
                      <a16:colId xmlns:a16="http://schemas.microsoft.com/office/drawing/2014/main" val="166288560"/>
                    </a:ext>
                  </a:extLst>
                </a:gridCol>
                <a:gridCol w="1211483">
                  <a:extLst>
                    <a:ext uri="{9D8B030D-6E8A-4147-A177-3AD203B41FA5}">
                      <a16:colId xmlns:a16="http://schemas.microsoft.com/office/drawing/2014/main" val="1940091418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599737146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3854427926"/>
                    </a:ext>
                  </a:extLst>
                </a:gridCol>
              </a:tblGrid>
              <a:tr h="562045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읽어들임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upcase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0248"/>
                  </a:ext>
                </a:extLst>
              </a:tr>
              <a:tr h="5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CPU1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CPU2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CPU3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176943"/>
                  </a:ext>
                </a:extLst>
              </a:tr>
              <a:tr h="5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cache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L1$, L2$,L3$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L2$, L1$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L2$, L1$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238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F4F70-6A32-144A-88CF-C90D0C50AE38}"/>
              </a:ext>
            </a:extLst>
          </p:cNvPr>
          <p:cNvSpPr txBox="1"/>
          <p:nvPr/>
        </p:nvSpPr>
        <p:spPr>
          <a:xfrm>
            <a:off x="1071154" y="1768265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(2)</a:t>
            </a:r>
            <a:r>
              <a:rPr kumimoji="1" lang="ko-KR" altLang="en-US"/>
              <a:t> 개선전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871205-0580-254B-8232-9F8778DF3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00558"/>
              </p:ext>
            </p:extLst>
          </p:nvPr>
        </p:nvGraphicFramePr>
        <p:xfrm>
          <a:off x="1136467" y="4612350"/>
          <a:ext cx="5154359" cy="168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630116639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1213178547"/>
                    </a:ext>
                  </a:extLst>
                </a:gridCol>
                <a:gridCol w="312581">
                  <a:extLst>
                    <a:ext uri="{9D8B030D-6E8A-4147-A177-3AD203B41FA5}">
                      <a16:colId xmlns:a16="http://schemas.microsoft.com/office/drawing/2014/main" val="166288560"/>
                    </a:ext>
                  </a:extLst>
                </a:gridCol>
                <a:gridCol w="1211483">
                  <a:extLst>
                    <a:ext uri="{9D8B030D-6E8A-4147-A177-3AD203B41FA5}">
                      <a16:colId xmlns:a16="http://schemas.microsoft.com/office/drawing/2014/main" val="1940091418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599737146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3854427926"/>
                    </a:ext>
                  </a:extLst>
                </a:gridCol>
              </a:tblGrid>
              <a:tr h="562045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읽어들임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upcase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ym typeface="Wingdings" pitchFamily="2" charset="2"/>
                        </a:rPr>
                        <a:t>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0248"/>
                  </a:ext>
                </a:extLst>
              </a:tr>
              <a:tr h="5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CPU1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CPU1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CPU1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176943"/>
                  </a:ext>
                </a:extLst>
              </a:tr>
              <a:tr h="5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cache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L1$, L2$,L3$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L1$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L1$</a:t>
                      </a: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2380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AE3A0B-05B3-6E48-988C-4C10C151F910}"/>
              </a:ext>
            </a:extLst>
          </p:cNvPr>
          <p:cNvSpPr txBox="1"/>
          <p:nvPr/>
        </p:nvSpPr>
        <p:spPr>
          <a:xfrm>
            <a:off x="1071154" y="4247796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(3)</a:t>
            </a:r>
            <a:r>
              <a:rPr kumimoji="1" lang="ko-KR" altLang="en-US"/>
              <a:t> 개선후</a:t>
            </a:r>
          </a:p>
        </p:txBody>
      </p:sp>
    </p:spTree>
    <p:extLst>
      <p:ext uri="{BB962C8B-B14F-4D97-AF65-F5344CB8AC3E}">
        <p14:creationId xmlns:p14="http://schemas.microsoft.com/office/powerpoint/2010/main" val="298695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28213-641F-E040-BCE4-B5A9BE5D5E7A}"/>
              </a:ext>
            </a:extLst>
          </p:cNvPr>
          <p:cNvSpPr txBox="1"/>
          <p:nvPr/>
        </p:nvSpPr>
        <p:spPr>
          <a:xfrm>
            <a:off x="2286000" y="1436914"/>
            <a:ext cx="4127863" cy="2550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;Lisp</a:t>
            </a:r>
            <a:r>
              <a:rPr kumimoji="1" lang="ko-KR" altLang="en-US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에 의한 팩토리얼 프로그램</a:t>
            </a:r>
            <a:endParaRPr kumimoji="1" lang="en-US" altLang="ko-KR">
              <a:latin typeface="Courier New" panose="02070309020205020404" pitchFamily="49" charset="0"/>
              <a:ea typeface="Noto Sans Mono CJK KR" panose="020B0500000000000000" pitchFamily="34" charset="-128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defun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fact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   (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if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eq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1)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       1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     (* 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fact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(-</a:t>
            </a:r>
            <a:r>
              <a:rPr kumimoji="1" lang="ko-KR" altLang="en-US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ko-KR" u="sng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 1 )))))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;</a:t>
            </a:r>
            <a:r>
              <a:rPr kumimoji="1" lang="ko-KR" altLang="en-US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밑줄 처리 한 부분이 심볼이다</a:t>
            </a:r>
            <a:r>
              <a:rPr kumimoji="1" lang="en-US" altLang="ko-KR">
                <a:latin typeface="Courier New" panose="02070309020205020404" pitchFamily="49" charset="0"/>
                <a:ea typeface="Noto Sans Mono CJK KR" panose="020B0500000000000000" pitchFamily="34" charset="-128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61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CF5840E-7D8B-3545-AC4A-7D09DDF1E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583284"/>
              </p:ext>
            </p:extLst>
          </p:nvPr>
        </p:nvGraphicFramePr>
        <p:xfrm>
          <a:off x="838200" y="1825625"/>
          <a:ext cx="5615668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3913168919"/>
                    </a:ext>
                  </a:extLst>
                </a:gridCol>
                <a:gridCol w="3670663">
                  <a:extLst>
                    <a:ext uri="{9D8B030D-6E8A-4147-A177-3AD203B41FA5}">
                      <a16:colId xmlns:a16="http://schemas.microsoft.com/office/drawing/2014/main" val="182959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언어처리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Ruby1.8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추상구문트리를 그대로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Ruby1.9</a:t>
                      </a:r>
                      <a:r>
                        <a:rPr lang="ko-KR" altLang="en-US"/>
                        <a:t>이후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가상기계어를 생성후 </a:t>
                      </a:r>
                      <a:r>
                        <a:rPr lang="en-US" altLang="ko-KR"/>
                        <a:t>VM</a:t>
                      </a:r>
                      <a:r>
                        <a:rPr lang="ko-KR" altLang="en-US"/>
                        <a:t>에서 실행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mruby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가상기계어를 생성함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직접 </a:t>
                      </a:r>
                      <a:r>
                        <a:rPr lang="en-US" altLang="ko-KR"/>
                        <a:t>VM</a:t>
                      </a:r>
                      <a:r>
                        <a:rPr lang="ko-KR" altLang="en-US"/>
                        <a:t>에서도 실행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6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Python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가상기계어를 생성후 </a:t>
                      </a:r>
                      <a:r>
                        <a:rPr lang="en-US" altLang="ko-KR"/>
                        <a:t>VM</a:t>
                      </a:r>
                      <a:r>
                        <a:rPr lang="ko-KR" altLang="en-US"/>
                        <a:t>에서 실행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/>
                        <a:t>Java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가상기계어를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6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430</Words>
  <Application>Microsoft Macintosh PowerPoint</Application>
  <PresentationFormat>와이드스크린</PresentationFormat>
  <Paragraphs>163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Noto Sans Mono CJK KR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Sungjoon.kim</dc:creator>
  <cp:keywords/>
  <dc:description/>
  <cp:lastModifiedBy>Sungjoon.kim</cp:lastModifiedBy>
  <cp:revision>25</cp:revision>
  <dcterms:created xsi:type="dcterms:W3CDTF">2018-12-18T14:26:53Z</dcterms:created>
  <dcterms:modified xsi:type="dcterms:W3CDTF">2019-05-05T09:24:17Z</dcterms:modified>
  <cp:category/>
</cp:coreProperties>
</file>