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9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1A9E-C91C-419E-9602-FDD68EE9EAC1}" type="datetimeFigureOut">
              <a:rPr lang="ko-KR" altLang="en-US" smtClean="0"/>
              <a:t>2019. 5. 5.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1237" y="257175"/>
            <a:ext cx="7629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851" y="135388"/>
            <a:ext cx="225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Ruby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값 </a:t>
            </a:r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(</a:t>
            </a:r>
            <a:r>
              <a:rPr lang="ko-KR" altLang="en-US" dirty="0" err="1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레퍼런스</a:t>
            </a:r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[1234567 | 0]</a:t>
            </a:r>
          </a:p>
          <a:p>
            <a:endParaRPr lang="ko-KR" altLang="en-US" dirty="0"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86540" y="722123"/>
            <a:ext cx="0" cy="936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315" y="1658668"/>
            <a:ext cx="153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포인터 값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342713" y="722123"/>
            <a:ext cx="0" cy="52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2921" y="1291720"/>
            <a:ext cx="153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플래그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850" y="2215614"/>
            <a:ext cx="86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Fixnum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값은 직접 포함시킨다</a:t>
            </a:r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. 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마지막 </a:t>
            </a:r>
            <a:r>
              <a:rPr lang="ko-KR" altLang="en-US" dirty="0" err="1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비트를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플러그로서 사용하여 구별한다</a:t>
            </a:r>
            <a:endParaRPr lang="en-US" altLang="ko-KR" dirty="0"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[1234567 | 0]</a:t>
            </a:r>
          </a:p>
          <a:p>
            <a:endParaRPr lang="ko-KR" altLang="en-US" dirty="0"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86540" y="2791717"/>
            <a:ext cx="0" cy="936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315" y="3728262"/>
            <a:ext cx="153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정수값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342713" y="2791717"/>
            <a:ext cx="0" cy="52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921" y="3361314"/>
            <a:ext cx="153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플래그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850" y="4225247"/>
            <a:ext cx="86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Bignum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값은 객체이며</a:t>
            </a:r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. </a:t>
            </a:r>
            <a:r>
              <a:rPr lang="ko-KR" altLang="en-US" dirty="0" err="1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힙의</a:t>
            </a:r>
            <a:r>
              <a:rPr lang="ko-KR" altLang="en-US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 포인터로 표현된다</a:t>
            </a:r>
            <a:endParaRPr lang="en-US" altLang="ko-KR" dirty="0"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[1234567 | 0]</a:t>
            </a:r>
          </a:p>
          <a:p>
            <a:endParaRPr lang="ko-KR" altLang="en-US" dirty="0">
              <a:latin typeface="Courier New" panose="02070309020205020404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342713" y="4801350"/>
            <a:ext cx="0" cy="52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72921" y="5370947"/>
            <a:ext cx="153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플래그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343" y="632137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Bignum</a:t>
            </a:r>
            <a:r>
              <a:rPr lang="ko-KR" altLang="en-US" dirty="0"/>
              <a:t>객체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5429" y="83135"/>
            <a:ext cx="9030788" cy="6185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02674" y="3515498"/>
            <a:ext cx="940526" cy="30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23054"/>
              </p:ext>
            </p:extLst>
          </p:nvPr>
        </p:nvGraphicFramePr>
        <p:xfrm>
          <a:off x="1360989" y="380682"/>
          <a:ext cx="5612146" cy="1943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‘a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선형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‘a</a:t>
                      </a:r>
                      <a:r>
                        <a:rPr lang="en-US" altLang="ko-KR" baseline="0" dirty="0"/>
                        <a:t> 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r>
                        <a:rPr lang="ko-KR" altLang="en-US" dirty="0" err="1"/>
                        <a:t>엑세스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‘a * ‘b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복수값을모은</a:t>
                      </a:r>
                      <a:r>
                        <a:rPr lang="ko-KR" altLang="en-US" dirty="0"/>
                        <a:t>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{name:</a:t>
                      </a:r>
                      <a:r>
                        <a:rPr lang="en-US" altLang="ko-KR" baseline="0" dirty="0"/>
                        <a:t> ‘a}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구조체와 같은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02674" y="4607751"/>
            <a:ext cx="1526680" cy="30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02674" y="3483429"/>
            <a:ext cx="4942003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[1; 2]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[ 1 ] -&gt; [ 2 ] -&gt; NULL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ko-KR" altLang="en-US" dirty="0">
                <a:latin typeface="Consolas" panose="020B0609020204030204" pitchFamily="49" charset="0"/>
              </a:rPr>
              <a:t>값을 포함한 셀의 연결 리스트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0 :: [1; 2]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[ 0 ] -&gt; [ 1 ] -&gt; [ 2 ] -&gt; NULL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0</a:t>
            </a:r>
            <a:r>
              <a:rPr lang="ko-KR" altLang="en-US" dirty="0">
                <a:latin typeface="Consolas" panose="020B0609020204030204" pitchFamily="49" charset="0"/>
              </a:rPr>
              <a:t>을 포함한 셀을 기존의 리스트에 연결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97683"/>
              </p:ext>
            </p:extLst>
          </p:nvPr>
        </p:nvGraphicFramePr>
        <p:xfrm>
          <a:off x="645765" y="860707"/>
          <a:ext cx="10564739" cy="2308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액세스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타입</a:t>
                      </a:r>
                      <a:r>
                        <a:rPr lang="en-US" altLang="ko-KR" baseline="30000" dirty="0"/>
                        <a:t>*a</a:t>
                      </a:r>
                      <a:endParaRPr lang="ko-KR" alt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첫번째</a:t>
                      </a:r>
                      <a:r>
                        <a:rPr lang="ko-KR" altLang="en-US" dirty="0"/>
                        <a:t> 요소 </a:t>
                      </a:r>
                      <a:r>
                        <a:rPr lang="ko-KR" altLang="en-US" dirty="0" err="1"/>
                        <a:t>추가시는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 </a:t>
                      </a:r>
                      <a:r>
                        <a:rPr lang="ko-KR" altLang="en-US" dirty="0" err="1"/>
                        <a:t>추가시는</a:t>
                      </a:r>
                      <a:r>
                        <a:rPr lang="ko-KR" altLang="en-US" dirty="0"/>
                        <a:t> 복제를 해야 하므로 </a:t>
                      </a:r>
                      <a:r>
                        <a:rPr lang="en-US" altLang="ko-KR" dirty="0"/>
                        <a:t>O(n)</a:t>
                      </a:r>
                      <a:r>
                        <a:rPr lang="ko-KR" altLang="en-US" dirty="0"/>
                        <a:t>이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부작용을 전제로 한 데이터 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구조체에 해당 </a:t>
                      </a:r>
                      <a:r>
                        <a:rPr lang="en-US" altLang="ko-KR" dirty="0"/>
                        <a:t>(Ruby</a:t>
                      </a:r>
                      <a:r>
                        <a:rPr lang="ko-KR" altLang="en-US" dirty="0"/>
                        <a:t>에서는 객체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튜플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구현상으로 배열에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4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7618"/>
              </p:ext>
            </p:extLst>
          </p:nvPr>
        </p:nvGraphicFramePr>
        <p:xfrm>
          <a:off x="1360989" y="380682"/>
          <a:ext cx="6585702" cy="18059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/>
                        <a:t>타입명</a:t>
                      </a:r>
                      <a:endParaRPr lang="ko-KR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부호부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지수부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가수부</a:t>
                      </a:r>
                      <a:r>
                        <a:rPr lang="ko-KR" altLang="en-US" dirty="0"/>
                        <a:t> 비트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1/8/23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1/11/52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배정도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1/15/112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88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75710"/>
              </p:ext>
            </p:extLst>
          </p:nvPr>
        </p:nvGraphicFramePr>
        <p:xfrm>
          <a:off x="1360989" y="380682"/>
          <a:ext cx="6879244" cy="66067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플래그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0b1111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 포인터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부울값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부동소수점수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STRING_I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인라인</a:t>
                      </a:r>
                      <a:r>
                        <a:rPr lang="ko-KR" altLang="en-US" dirty="0"/>
                        <a:t> 문자열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&lt;5)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인라인</a:t>
                      </a:r>
                      <a:r>
                        <a:rPr lang="ko-KR" altLang="en-US" dirty="0"/>
                        <a:t> 문자열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=5)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STRING_O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(GC</a:t>
                      </a:r>
                      <a:r>
                        <a:rPr lang="ko-KR" altLang="en-US" dirty="0"/>
                        <a:t>대상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STRING_F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STRING_C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</a:t>
                      </a:r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GETSETTER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getter + setter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REGEXP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배열용의 </a:t>
                      </a:r>
                      <a:r>
                        <a:rPr lang="ko-KR" altLang="en-US" dirty="0" err="1"/>
                        <a:t>미초기화</a:t>
                      </a:r>
                      <a:r>
                        <a:rPr lang="ko-KR" altLang="en-US" dirty="0"/>
                        <a:t>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INFINITY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부동소수점수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75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420" y="1193369"/>
            <a:ext cx="423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[foo | bar | </a:t>
            </a:r>
            <a:r>
              <a:rPr lang="en-US" altLang="ko-KR" dirty="0" err="1">
                <a:latin typeface="Consolas" panose="020B0609020204030204" pitchFamily="49" charset="0"/>
              </a:rPr>
              <a:t>baz</a:t>
            </a:r>
            <a:r>
              <a:rPr lang="en-US" altLang="ko-KR" dirty="0">
                <a:latin typeface="Consolas" panose="020B0609020204030204" pitchFamily="49" charset="0"/>
              </a:rPr>
              <a:t> | </a:t>
            </a:r>
            <a:r>
              <a:rPr lang="en-US" altLang="ko-KR" dirty="0" err="1">
                <a:latin typeface="Consolas" panose="020B0609020204030204" pitchFamily="49" charset="0"/>
              </a:rPr>
              <a:t>quuz</a:t>
            </a:r>
            <a:r>
              <a:rPr lang="en-US" altLang="ko-KR" dirty="0">
                <a:latin typeface="Consolas" panose="020B0609020204030204" pitchFamily="49" charset="0"/>
              </a:rPr>
              <a:t> | … 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[foo | </a:t>
            </a:r>
            <a:r>
              <a:rPr lang="en-US" altLang="ko-KR" dirty="0" err="1">
                <a:latin typeface="Consolas" panose="020B0609020204030204" pitchFamily="49" charset="0"/>
              </a:rPr>
              <a:t>baz</a:t>
            </a:r>
            <a:r>
              <a:rPr lang="en-US" altLang="ko-KR" dirty="0">
                <a:latin typeface="Consolas" panose="020B0609020204030204" pitchFamily="49" charset="0"/>
              </a:rPr>
              <a:t> | . . . . .      ]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23627" y="1503336"/>
            <a:ext cx="0" cy="294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937289" y="1534332"/>
            <a:ext cx="588936" cy="294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5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3C75980-40EA-AC4C-9DF9-0483D0467CD1}"/>
              </a:ext>
            </a:extLst>
          </p:cNvPr>
          <p:cNvGrpSpPr/>
          <p:nvPr/>
        </p:nvGrpSpPr>
        <p:grpSpPr>
          <a:xfrm>
            <a:off x="849823" y="489378"/>
            <a:ext cx="10301208" cy="10445343"/>
            <a:chOff x="849823" y="489378"/>
            <a:chExt cx="10301208" cy="10445343"/>
          </a:xfrm>
        </p:grpSpPr>
        <p:sp>
          <p:nvSpPr>
            <p:cNvPr id="4" name="TextBox 3"/>
            <p:cNvSpPr txBox="1"/>
            <p:nvPr/>
          </p:nvSpPr>
          <p:spPr>
            <a:xfrm>
              <a:off x="849824" y="489378"/>
              <a:ext cx="10301207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altLang="ko-KR" dirty="0">
                  <a:latin typeface="Consolas" panose="020B0609020204030204" pitchFamily="49" charset="0"/>
                </a:rPr>
                <a:t> v1, v2, v3</a:t>
              </a:r>
              <a:r>
                <a:rPr lang="ko-KR" altLang="en-US" dirty="0">
                  <a:latin typeface="Consolas" panose="020B0609020204030204" pitchFamily="49" charset="0"/>
                </a:rPr>
                <a:t>이 문자열을 참조 중</a:t>
              </a:r>
              <a:endParaRPr lang="en-US" altLang="ko-KR" dirty="0">
                <a:latin typeface="Consolas" panose="020B0609020204030204" pitchFamily="49" charset="0"/>
              </a:endParaRPr>
            </a:p>
            <a:p>
              <a:pPr marL="342900" indent="-342900">
                <a:buAutoNum type="arabicParenBoth"/>
              </a:pPr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v1[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            v2[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          v3[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                      “</a:t>
              </a:r>
              <a:r>
                <a:rPr lang="en-US" altLang="ko-KR" dirty="0" err="1">
                  <a:latin typeface="Consolas" panose="020B0609020204030204" pitchFamily="49" charset="0"/>
                </a:rPr>
                <a:t>foobarbaz</a:t>
              </a:r>
              <a:r>
                <a:rPr lang="en-US" altLang="ko-KR" dirty="0">
                  <a:latin typeface="Consolas" panose="020B0609020204030204" pitchFamily="49" charset="0"/>
                </a:rPr>
                <a:t>”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(2) v1</a:t>
              </a:r>
              <a:r>
                <a:rPr lang="ko-KR" altLang="en-US" dirty="0">
                  <a:latin typeface="Consolas" panose="020B0609020204030204" pitchFamily="49" charset="0"/>
                </a:rPr>
                <a:t>부터의 참조를 스캔</a:t>
              </a:r>
              <a:r>
                <a:rPr lang="en-US" altLang="ko-KR" dirty="0">
                  <a:latin typeface="Consolas" panose="020B0609020204030204" pitchFamily="49" charset="0"/>
                </a:rPr>
                <a:t>. </a:t>
              </a:r>
              <a:r>
                <a:rPr lang="ko-KR" altLang="en-US" dirty="0">
                  <a:latin typeface="Consolas" panose="020B0609020204030204" pitchFamily="49" charset="0"/>
                </a:rPr>
                <a:t>앞 </a:t>
              </a:r>
              <a:r>
                <a:rPr lang="en-US" altLang="ko-KR" dirty="0">
                  <a:latin typeface="Consolas" panose="020B0609020204030204" pitchFamily="49" charset="0"/>
                </a:rPr>
                <a:t>6</a:t>
              </a:r>
              <a:r>
                <a:rPr lang="ko-KR" altLang="en-US" dirty="0">
                  <a:latin typeface="Consolas" panose="020B0609020204030204" pitchFamily="49" charset="0"/>
                </a:rPr>
                <a:t>바이트에 </a:t>
              </a:r>
              <a:r>
                <a:rPr lang="en-US" altLang="ko-KR" dirty="0">
                  <a:latin typeface="Consolas" panose="020B0609020204030204" pitchFamily="49" charset="0"/>
                </a:rPr>
                <a:t>v1</a:t>
              </a:r>
              <a:r>
                <a:rPr lang="ko-KR" altLang="en-US" dirty="0">
                  <a:latin typeface="Consolas" panose="020B0609020204030204" pitchFamily="49" charset="0"/>
                </a:rPr>
                <a:t>의 주소로 채워버림</a:t>
              </a:r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v1[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STRING_C|foobar</a:t>
              </a:r>
              <a:r>
                <a:rPr lang="en-US" altLang="ko-KR" dirty="0">
                  <a:latin typeface="Consolas" panose="020B0609020204030204" pitchFamily="49" charset="0"/>
                </a:rPr>
                <a:t>]          v2[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          v3[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                      “(v1 </a:t>
              </a:r>
              <a:r>
                <a:rPr lang="en-US" altLang="ko-KR" dirty="0" err="1">
                  <a:latin typeface="Consolas" panose="020B0609020204030204" pitchFamily="49" charset="0"/>
                </a:rPr>
                <a:t>addr</a:t>
              </a:r>
              <a:r>
                <a:rPr lang="en-US" altLang="ko-KR" dirty="0">
                  <a:latin typeface="Consolas" panose="020B0609020204030204" pitchFamily="49" charset="0"/>
                </a:rPr>
                <a:t>)</a:t>
              </a:r>
              <a:r>
                <a:rPr lang="en-US" altLang="ko-KR" dirty="0" err="1">
                  <a:latin typeface="Consolas" panose="020B0609020204030204" pitchFamily="49" charset="0"/>
                </a:rPr>
                <a:t>baz</a:t>
              </a:r>
              <a:r>
                <a:rPr lang="en-US" altLang="ko-KR" dirty="0">
                  <a:latin typeface="Consolas" panose="020B0609020204030204" pitchFamily="49" charset="0"/>
                </a:rPr>
                <a:t>”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(3) v2</a:t>
              </a:r>
              <a:r>
                <a:rPr lang="ko-KR" altLang="en-US" dirty="0">
                  <a:latin typeface="Consolas" panose="020B0609020204030204" pitchFamily="49" charset="0"/>
                </a:rPr>
                <a:t>부터의 참조를 스캔</a:t>
              </a:r>
              <a:r>
                <a:rPr lang="en-US" altLang="ko-KR" dirty="0">
                  <a:latin typeface="Consolas" panose="020B0609020204030204" pitchFamily="49" charset="0"/>
                </a:rPr>
                <a:t>. </a:t>
              </a:r>
              <a:r>
                <a:rPr lang="ko-KR" altLang="en-US" dirty="0">
                  <a:latin typeface="Consolas" panose="020B0609020204030204" pitchFamily="49" charset="0"/>
                </a:rPr>
                <a:t>링크를 연결함</a:t>
              </a:r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v1[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STRING_C|foobar</a:t>
              </a:r>
              <a:r>
                <a:rPr lang="en-US" altLang="ko-KR" dirty="0">
                  <a:latin typeface="Consolas" panose="020B0609020204030204" pitchFamily="49" charset="0"/>
                </a:rPr>
                <a:t>]          v2[</a:t>
              </a:r>
              <a:r>
                <a:rPr lang="en-US" altLang="ko-KR" dirty="0" err="1">
                  <a:latin typeface="Consolas" panose="020B0609020204030204" pitchFamily="49" charset="0"/>
                </a:rPr>
                <a:t>FOREIGN|addr</a:t>
              </a:r>
              <a:r>
                <a:rPr lang="en-US" altLang="ko-KR" dirty="0">
                  <a:latin typeface="Consolas" panose="020B0609020204030204" pitchFamily="49" charset="0"/>
                </a:rPr>
                <a:t>]          v3[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STRING_O|addr</a:t>
              </a:r>
              <a:r>
                <a:rPr lang="en-US" altLang="ko-KR" dirty="0">
                  <a:latin typeface="Consolas" panose="020B0609020204030204" pitchFamily="49" charset="0"/>
                </a:rPr>
                <a:t>]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                      “(v2 </a:t>
              </a:r>
              <a:r>
                <a:rPr lang="en-US" altLang="ko-KR" dirty="0" err="1">
                  <a:latin typeface="Consolas" panose="020B0609020204030204" pitchFamily="49" charset="0"/>
                </a:rPr>
                <a:t>addr</a:t>
              </a:r>
              <a:r>
                <a:rPr lang="en-US" altLang="ko-KR" dirty="0">
                  <a:latin typeface="Consolas" panose="020B0609020204030204" pitchFamily="49" charset="0"/>
                </a:rPr>
                <a:t>)</a:t>
              </a:r>
              <a:r>
                <a:rPr lang="en-US" altLang="ko-KR" dirty="0" err="1">
                  <a:latin typeface="Consolas" panose="020B0609020204030204" pitchFamily="49" charset="0"/>
                </a:rPr>
                <a:t>baz</a:t>
              </a:r>
              <a:r>
                <a:rPr lang="en-US" altLang="ko-KR" dirty="0">
                  <a:latin typeface="Consolas" panose="020B0609020204030204" pitchFamily="49" charset="0"/>
                </a:rPr>
                <a:t>”</a:t>
              </a: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867187" y="1363851"/>
              <a:ext cx="2316997" cy="565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H="1">
              <a:off x="5664631" y="1394848"/>
              <a:ext cx="69743" cy="596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6214821" y="1394848"/>
              <a:ext cx="1658320" cy="53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5819614" y="3363132"/>
              <a:ext cx="23248" cy="519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6431797" y="3254644"/>
              <a:ext cx="1557580" cy="60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3146157" y="3277892"/>
              <a:ext cx="2100020" cy="550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431797" y="5447654"/>
              <a:ext cx="1441344" cy="573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842862" y="5556142"/>
              <a:ext cx="0" cy="395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3549112" y="5370163"/>
              <a:ext cx="883403" cy="23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F6939B-58D0-304F-B43D-2E6846A8AAF3}"/>
                </a:ext>
              </a:extLst>
            </p:cNvPr>
            <p:cNvSpPr txBox="1"/>
            <p:nvPr/>
          </p:nvSpPr>
          <p:spPr>
            <a:xfrm>
              <a:off x="849823" y="6687404"/>
              <a:ext cx="10301207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(4) v3</a:t>
              </a:r>
              <a:r>
                <a:rPr lang="ko-KR" altLang="en-US" dirty="0">
                  <a:latin typeface="Consolas" panose="020B0609020204030204" pitchFamily="49" charset="0"/>
                </a:rPr>
                <a:t>으로부터의 참조를 스캔</a:t>
              </a:r>
              <a:r>
                <a:rPr lang="en-US" altLang="ko-KR" dirty="0">
                  <a:latin typeface="Consolas" panose="020B0609020204030204" pitchFamily="49" charset="0"/>
                </a:rPr>
                <a:t>, </a:t>
              </a:r>
              <a:r>
                <a:rPr lang="ko-KR" altLang="en-US" dirty="0">
                  <a:latin typeface="Consolas" panose="020B0609020204030204" pitchFamily="49" charset="0"/>
                </a:rPr>
                <a:t>링크를 연결한다</a:t>
              </a:r>
              <a:endParaRPr lang="en-US" altLang="ko-KR" dirty="0">
                <a:latin typeface="Consolas" panose="020B0609020204030204" pitchFamily="49" charset="0"/>
              </a:endParaRPr>
            </a:p>
            <a:p>
              <a:pPr marL="342900" indent="-342900">
                <a:buAutoNum type="arabicParenBoth"/>
              </a:pPr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v1[</a:t>
              </a:r>
              <a:r>
                <a:rPr lang="en-US" altLang="ko-KR" dirty="0" err="1">
                  <a:latin typeface="Consolas" panose="020B0609020204030204" pitchFamily="49" charset="0"/>
                </a:rPr>
                <a:t>STRING_C|foobar</a:t>
              </a:r>
              <a:r>
                <a:rPr lang="en-US" altLang="ko-KR" dirty="0">
                  <a:latin typeface="Consolas" panose="020B0609020204030204" pitchFamily="49" charset="0"/>
                </a:rPr>
                <a:t>]          v2[FOREIGN|(v1 </a:t>
              </a:r>
              <a:r>
                <a:rPr lang="en-US" altLang="ko-KR" dirty="0" err="1">
                  <a:latin typeface="Consolas" panose="020B0609020204030204" pitchFamily="49" charset="0"/>
                </a:rPr>
                <a:t>addr</a:t>
              </a:r>
              <a:r>
                <a:rPr lang="en-US" altLang="ko-KR" dirty="0">
                  <a:latin typeface="Consolas" panose="020B0609020204030204" pitchFamily="49" charset="0"/>
                </a:rPr>
                <a:t>)]        v3[STRING_O|(v2 </a:t>
              </a:r>
              <a:r>
                <a:rPr lang="en-US" altLang="ko-KR" dirty="0" err="1">
                  <a:latin typeface="Consolas" panose="020B0609020204030204" pitchFamily="49" charset="0"/>
                </a:rPr>
                <a:t>addr</a:t>
              </a:r>
              <a:r>
                <a:rPr lang="en-US" altLang="ko-KR" dirty="0">
                  <a:latin typeface="Consolas" panose="020B0609020204030204" pitchFamily="49" charset="0"/>
                </a:rPr>
                <a:t>)]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                      “(v3 </a:t>
              </a:r>
              <a:r>
                <a:rPr lang="en-US" altLang="ko-KR" dirty="0" err="1">
                  <a:latin typeface="Consolas" panose="020B0609020204030204" pitchFamily="49" charset="0"/>
                </a:rPr>
                <a:t>addr</a:t>
              </a:r>
              <a:r>
                <a:rPr lang="en-US" altLang="ko-KR" dirty="0">
                  <a:latin typeface="Consolas" panose="020B0609020204030204" pitchFamily="49" charset="0"/>
                </a:rPr>
                <a:t>)</a:t>
              </a:r>
              <a:r>
                <a:rPr lang="en-US" altLang="ko-KR" dirty="0" err="1">
                  <a:latin typeface="Consolas" panose="020B0609020204030204" pitchFamily="49" charset="0"/>
                </a:rPr>
                <a:t>baz</a:t>
              </a:r>
              <a:r>
                <a:rPr lang="en-US" altLang="ko-KR" dirty="0">
                  <a:latin typeface="Consolas" panose="020B0609020204030204" pitchFamily="49" charset="0"/>
                </a:rPr>
                <a:t>”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(5) </a:t>
              </a:r>
              <a:r>
                <a:rPr lang="ko-KR" altLang="en-US" dirty="0">
                  <a:latin typeface="Consolas" panose="020B0609020204030204" pitchFamily="49" charset="0"/>
                </a:rPr>
                <a:t>스캔 </a:t>
              </a:r>
              <a:r>
                <a:rPr lang="ko-KR" altLang="en-US" dirty="0" err="1">
                  <a:latin typeface="Consolas" panose="020B0609020204030204" pitchFamily="49" charset="0"/>
                </a:rPr>
                <a:t>종료후</a:t>
              </a:r>
              <a:r>
                <a:rPr lang="en-US" altLang="ko-KR" dirty="0">
                  <a:latin typeface="Consolas" panose="020B0609020204030204" pitchFamily="49" charset="0"/>
                </a:rPr>
                <a:t>, </a:t>
              </a:r>
              <a:r>
                <a:rPr lang="ko-KR" altLang="en-US" dirty="0">
                  <a:latin typeface="Consolas" panose="020B0609020204030204" pitchFamily="49" charset="0"/>
                </a:rPr>
                <a:t>문자열을 </a:t>
              </a:r>
              <a:r>
                <a:rPr lang="ko-KR" altLang="en-US" dirty="0" err="1">
                  <a:latin typeface="Consolas" panose="020B0609020204030204" pitchFamily="49" charset="0"/>
                </a:rPr>
                <a:t>슬라이드시킨다</a:t>
              </a:r>
              <a:r>
                <a:rPr lang="en-US" altLang="ko-KR" dirty="0">
                  <a:latin typeface="Consolas" panose="020B0609020204030204" pitchFamily="49" charset="0"/>
                </a:rPr>
                <a:t>. </a:t>
              </a:r>
              <a:r>
                <a:rPr lang="ko-KR" altLang="en-US" dirty="0">
                  <a:latin typeface="Consolas" panose="020B0609020204030204" pitchFamily="49" charset="0"/>
                </a:rPr>
                <a:t>주소가 변경된다</a:t>
              </a:r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(6) </a:t>
              </a:r>
              <a:r>
                <a:rPr lang="ko-KR" altLang="en-US" dirty="0">
                  <a:latin typeface="Consolas" panose="020B0609020204030204" pitchFamily="49" charset="0"/>
                </a:rPr>
                <a:t>링크를 따라가 주소를 바꿔준다</a:t>
              </a:r>
              <a:r>
                <a:rPr lang="en-US" altLang="ko-KR" dirty="0">
                  <a:latin typeface="Consolas" panose="020B0609020204030204" pitchFamily="49" charset="0"/>
                </a:rPr>
                <a:t>.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v1[STRING_O|addr2]          v2[STRING_O|addr2]        v3[STRING_O|addr2]</a:t>
              </a: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endParaRPr lang="en-US" altLang="ko-KR" dirty="0"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                      “</a:t>
              </a:r>
              <a:r>
                <a:rPr lang="en-US" altLang="ko-KR" dirty="0" err="1">
                  <a:latin typeface="Consolas" panose="020B0609020204030204" pitchFamily="49" charset="0"/>
                </a:rPr>
                <a:t>foobarbaz</a:t>
              </a:r>
              <a:r>
                <a:rPr lang="en-US" altLang="ko-KR" dirty="0">
                  <a:latin typeface="Consolas" panose="020B0609020204030204" pitchFamily="49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47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824" y="489378"/>
            <a:ext cx="10301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(4) v3</a:t>
            </a:r>
            <a:r>
              <a:rPr lang="ko-KR" altLang="en-US" dirty="0">
                <a:latin typeface="Consolas" panose="020B0609020204030204" pitchFamily="49" charset="0"/>
              </a:rPr>
              <a:t>으로부터의 참조를 스캔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링크를 연결한다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arenBoth"/>
            </a:pP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v1[</a:t>
            </a:r>
            <a:r>
              <a:rPr lang="en-US" altLang="ko-KR" dirty="0" err="1">
                <a:latin typeface="Consolas" panose="020B0609020204030204" pitchFamily="49" charset="0"/>
              </a:rPr>
              <a:t>STRING_C|foobar</a:t>
            </a:r>
            <a:r>
              <a:rPr lang="en-US" altLang="ko-KR" dirty="0">
                <a:latin typeface="Consolas" panose="020B0609020204030204" pitchFamily="49" charset="0"/>
              </a:rPr>
              <a:t>]          v2[FOREIGN|(v1 </a:t>
            </a:r>
            <a:r>
              <a:rPr lang="en-US" altLang="ko-KR" dirty="0" err="1">
                <a:latin typeface="Consolas" panose="020B0609020204030204" pitchFamily="49" charset="0"/>
              </a:rPr>
              <a:t>addr</a:t>
            </a:r>
            <a:r>
              <a:rPr lang="en-US" altLang="ko-KR" dirty="0">
                <a:latin typeface="Consolas" panose="020B0609020204030204" pitchFamily="49" charset="0"/>
              </a:rPr>
              <a:t>)]        v3[STRING_O|(v2 </a:t>
            </a:r>
            <a:r>
              <a:rPr lang="en-US" altLang="ko-KR" dirty="0" err="1">
                <a:latin typeface="Consolas" panose="020B0609020204030204" pitchFamily="49" charset="0"/>
              </a:rPr>
              <a:t>addr</a:t>
            </a:r>
            <a:r>
              <a:rPr lang="en-US" altLang="ko-KR" dirty="0">
                <a:latin typeface="Consolas" panose="020B0609020204030204" pitchFamily="49" charset="0"/>
              </a:rPr>
              <a:t>)]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                   “(v3 </a:t>
            </a:r>
            <a:r>
              <a:rPr lang="en-US" altLang="ko-KR" dirty="0" err="1">
                <a:latin typeface="Consolas" panose="020B0609020204030204" pitchFamily="49" charset="0"/>
              </a:rPr>
              <a:t>addr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 err="1">
                <a:latin typeface="Consolas" panose="020B0609020204030204" pitchFamily="49" charset="0"/>
              </a:rPr>
              <a:t>baz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(5) </a:t>
            </a:r>
            <a:r>
              <a:rPr lang="ko-KR" altLang="en-US" dirty="0">
                <a:latin typeface="Consolas" panose="020B0609020204030204" pitchFamily="49" charset="0"/>
              </a:rPr>
              <a:t>스캔 </a:t>
            </a:r>
            <a:r>
              <a:rPr lang="ko-KR" altLang="en-US" dirty="0" err="1">
                <a:latin typeface="Consolas" panose="020B0609020204030204" pitchFamily="49" charset="0"/>
              </a:rPr>
              <a:t>종료후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문자열을 </a:t>
            </a:r>
            <a:r>
              <a:rPr lang="ko-KR" altLang="en-US" dirty="0" err="1">
                <a:latin typeface="Consolas" panose="020B0609020204030204" pitchFamily="49" charset="0"/>
              </a:rPr>
              <a:t>슬라이드시킨다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주소가 변경된다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(6) </a:t>
            </a:r>
            <a:r>
              <a:rPr lang="ko-KR" altLang="en-US" dirty="0">
                <a:latin typeface="Consolas" panose="020B0609020204030204" pitchFamily="49" charset="0"/>
              </a:rPr>
              <a:t>링크를 따라가 주소를 바꿔준다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v1[STRING_O|addr2]          v2[STRING_O|addr2]        v3[STRING_O|addr2]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                   “</a:t>
            </a:r>
            <a:r>
              <a:rPr lang="en-US" altLang="ko-KR" dirty="0" err="1">
                <a:latin typeface="Consolas" panose="020B0609020204030204" pitchFamily="49" charset="0"/>
              </a:rPr>
              <a:t>foobarbaz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9098" y="1379349"/>
            <a:ext cx="2092271" cy="581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60956" y="1216617"/>
            <a:ext cx="635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456122" y="1239864"/>
            <a:ext cx="1015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48732" y="3890075"/>
            <a:ext cx="2580468" cy="325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11125" y="3890075"/>
            <a:ext cx="23248" cy="42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013342" y="3890075"/>
            <a:ext cx="1883044" cy="495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9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352358" y="798164"/>
            <a:ext cx="6302728" cy="2765726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972" y="1077864"/>
            <a:ext cx="2800350" cy="2486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1797" y="898018"/>
            <a:ext cx="2647950" cy="2619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5997" y="944512"/>
            <a:ext cx="2771775" cy="2543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458" y="4264618"/>
            <a:ext cx="2619375" cy="16764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67904" y="798165"/>
            <a:ext cx="3161654" cy="2811148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3401" y="4148995"/>
            <a:ext cx="3161654" cy="1775923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2109" y="371023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40303" y="3784949"/>
            <a:ext cx="202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 err="1"/>
              <a:t>마크처리된</a:t>
            </a:r>
            <a:r>
              <a:rPr lang="ko-KR" altLang="en-US" sz="1400" dirty="0"/>
              <a:t> 객체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4681" y="1027274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83400" y="1027273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9412" y="1014361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(2)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4681" y="4643548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(4)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5135" y="458069"/>
            <a:ext cx="202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초기 상태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1797" y="458069"/>
            <a:ext cx="202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마크 단계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3302" y="3783406"/>
            <a:ext cx="202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스윕</a:t>
            </a:r>
            <a:r>
              <a:rPr lang="ko-KR" altLang="en-US" sz="1400" dirty="0"/>
              <a:t> 상태</a:t>
            </a:r>
          </a:p>
        </p:txBody>
      </p:sp>
    </p:spTree>
    <p:extLst>
      <p:ext uri="{BB962C8B-B14F-4D97-AF65-F5344CB8AC3E}">
        <p14:creationId xmlns:p14="http://schemas.microsoft.com/office/powerpoint/2010/main" val="328105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01915" y="3755757"/>
            <a:ext cx="1976034" cy="2032860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01915" y="774917"/>
            <a:ext cx="1976034" cy="2811148"/>
          </a:xfrm>
          <a:prstGeom prst="roundRect">
            <a:avLst>
              <a:gd name="adj" fmla="val 85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2339" y="774917"/>
            <a:ext cx="1976034" cy="2811148"/>
          </a:xfrm>
          <a:prstGeom prst="roundRect">
            <a:avLst>
              <a:gd name="adj" fmla="val 85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89" y="846595"/>
            <a:ext cx="2752725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7657" y="846595"/>
            <a:ext cx="2752725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9691" y="3944647"/>
            <a:ext cx="2286000" cy="95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77949" y="2026602"/>
            <a:ext cx="109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기존영역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77948" y="4589370"/>
            <a:ext cx="152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새로운 영역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30" y="692706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(1)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598" y="692706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(2)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83223" y="6316886"/>
            <a:ext cx="1976034" cy="2811148"/>
          </a:xfrm>
          <a:prstGeom prst="roundRect">
            <a:avLst>
              <a:gd name="adj" fmla="val 85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895" y="6465160"/>
            <a:ext cx="2752725" cy="2514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138" y="9627460"/>
            <a:ext cx="2581275" cy="167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9257" y="7568571"/>
            <a:ext cx="109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기존영역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83223" y="9425281"/>
            <a:ext cx="1976034" cy="2032860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59257" y="10287822"/>
            <a:ext cx="152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새로운 영역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6482" y="6519065"/>
            <a:ext cx="2581275" cy="167640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936567" y="6316886"/>
            <a:ext cx="1976034" cy="2032860"/>
          </a:xfrm>
          <a:prstGeom prst="roundRect">
            <a:avLst>
              <a:gd name="adj" fmla="val 8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48" y="6310879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18845" y="6749997"/>
            <a:ext cx="77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611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07067"/>
              </p:ext>
            </p:extLst>
          </p:nvPr>
        </p:nvGraphicFramePr>
        <p:xfrm>
          <a:off x="1063279" y="1443938"/>
          <a:ext cx="5386159" cy="3497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서식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을 참조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의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a.b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호출</a:t>
                      </a:r>
                      <a:r>
                        <a:rPr lang="en-US" altLang="ko-KR" dirty="0"/>
                        <a:t>(b(a))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a.b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호출</a:t>
                      </a:r>
                      <a:r>
                        <a:rPr lang="en-US" altLang="ko-KR" dirty="0"/>
                        <a:t>(b(a))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와 같은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 err="1"/>
                        <a:t>func</a:t>
                      </a:r>
                      <a:r>
                        <a:rPr lang="ko-KR" altLang="en-US" dirty="0"/>
                        <a:t>의 부분적용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a.b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부분적용</a:t>
                      </a:r>
                      <a:r>
                        <a:rPr lang="en-US" altLang="ko-KR" dirty="0"/>
                        <a:t>(&amp;b(a))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</a:t>
                      </a:r>
                      <a:r>
                        <a:rPr lang="en-US" altLang="ko-KR" dirty="0" err="1"/>
                        <a:t>a.b</a:t>
                      </a:r>
                      <a:r>
                        <a:rPr lang="en-US" altLang="ko-KR" dirty="0"/>
                        <a:t>(c)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(&amp;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)(c) </a:t>
                      </a:r>
                      <a:r>
                        <a:rPr lang="ko-KR" altLang="en-US" dirty="0" err="1"/>
                        <a:t>다시말해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b(</a:t>
                      </a:r>
                      <a:r>
                        <a:rPr lang="en-US" altLang="ko-KR" dirty="0" err="1"/>
                        <a:t>a,c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6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778" y="306860"/>
            <a:ext cx="6248400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411" y="3091120"/>
            <a:ext cx="6067425" cy="301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1160" y="2159441"/>
            <a:ext cx="3009900" cy="29622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6692" y="881449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46" y="1552833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19383" y="1552833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02078" y="1706776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12371" y="306860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9818" y="5395824"/>
            <a:ext cx="68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소실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50072" y="4416616"/>
            <a:ext cx="395416" cy="420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5778" y="3719384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7146" y="4416306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315009" y="3116992"/>
            <a:ext cx="395416" cy="420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02078" y="4600832"/>
            <a:ext cx="395416" cy="420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54571" y="2730555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776110" y="1949376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797376" y="3535546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69832" y="5358793"/>
            <a:ext cx="395416" cy="4201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73106" y="5384192"/>
            <a:ext cx="22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카운트</a:t>
            </a:r>
          </a:p>
        </p:txBody>
      </p:sp>
    </p:spTree>
    <p:extLst>
      <p:ext uri="{BB962C8B-B14F-4D97-AF65-F5344CB8AC3E}">
        <p14:creationId xmlns:p14="http://schemas.microsoft.com/office/powerpoint/2010/main" val="297080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58707"/>
              </p:ext>
            </p:extLst>
          </p:nvPr>
        </p:nvGraphicFramePr>
        <p:xfrm>
          <a:off x="1063279" y="1443938"/>
          <a:ext cx="6168200" cy="1554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struct</a:t>
                      </a:r>
                      <a:r>
                        <a:rPr lang="en-US" altLang="ko-KR" dirty="0"/>
                        <a:t> queue* </a:t>
                      </a:r>
                      <a:r>
                        <a:rPr lang="en-US" altLang="ko-KR" dirty="0" err="1"/>
                        <a:t>queue_new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큐의 작성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queue_add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struct</a:t>
                      </a:r>
                      <a:r>
                        <a:rPr lang="en-US" altLang="ko-KR" dirty="0"/>
                        <a:t> queue* q, void* 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큐의 추가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void* </a:t>
                      </a:r>
                      <a:r>
                        <a:rPr lang="en-US" altLang="ko-KR" dirty="0" err="1"/>
                        <a:t>queue_get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struct</a:t>
                      </a:r>
                      <a:r>
                        <a:rPr lang="en-US" altLang="ko-KR" dirty="0"/>
                        <a:t> queue* q)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큐의 추출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6179"/>
              </p:ext>
            </p:extLst>
          </p:nvPr>
        </p:nvGraphicFramePr>
        <p:xfrm>
          <a:off x="1063279" y="1443938"/>
          <a:ext cx="5238116" cy="11659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bison </a:t>
                      </a:r>
                      <a:r>
                        <a:rPr lang="ko-KR" altLang="en-US" dirty="0"/>
                        <a:t>모드</a:t>
                      </a:r>
                      <a:r>
                        <a:rPr lang="en-US" altLang="ko-KR" baseline="30000" dirty="0"/>
                        <a:t>*a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yacc</a:t>
                      </a:r>
                      <a:r>
                        <a:rPr lang="ko-KR" altLang="en-US" dirty="0"/>
                        <a:t>호환 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구문해석기 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parse.tab.c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y.tab.c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출력파일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parse.output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y.output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1357" y="2675105"/>
            <a:ext cx="29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*a : </a:t>
            </a:r>
            <a:r>
              <a:rPr lang="ko-KR" altLang="en-US" sz="1400" dirty="0"/>
              <a:t>소스 파일이 </a:t>
            </a:r>
            <a:r>
              <a:rPr lang="en-US" altLang="ko-KR" sz="1400" dirty="0" err="1"/>
              <a:t>parse.y</a:t>
            </a:r>
            <a:r>
              <a:rPr lang="ko-KR" altLang="en-US" sz="1400" dirty="0"/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11335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11465"/>
              </p:ext>
            </p:extLst>
          </p:nvPr>
        </p:nvGraphicFramePr>
        <p:xfrm>
          <a:off x="1063279" y="1443938"/>
          <a:ext cx="6900228" cy="233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예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종속 변수화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문자열의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수치의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[1,a]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배열의 각 요소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kw:a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 있는 배열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15534"/>
              </p:ext>
            </p:extLst>
          </p:nvPr>
        </p:nvGraphicFramePr>
        <p:xfrm>
          <a:off x="1063279" y="1443938"/>
          <a:ext cx="5386159" cy="1554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문자열정수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입력은 없고 출력은 있음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수치정수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가공자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입력은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출력도 있음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/>
                        <a:t>변수참조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입력은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출력은 없음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1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7A82FE-EC82-3E47-AE55-7FE78051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0575"/>
              </p:ext>
            </p:extLst>
          </p:nvPr>
        </p:nvGraphicFramePr>
        <p:xfrm>
          <a:off x="838200" y="1825625"/>
          <a:ext cx="4747054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7684">
                  <a:extLst>
                    <a:ext uri="{9D8B030D-6E8A-4147-A177-3AD203B41FA5}">
                      <a16:colId xmlns:a16="http://schemas.microsoft.com/office/drawing/2014/main" val="4266448673"/>
                    </a:ext>
                  </a:extLst>
                </a:gridCol>
                <a:gridCol w="2989370">
                  <a:extLst>
                    <a:ext uri="{9D8B030D-6E8A-4147-A177-3AD203B41FA5}">
                      <a16:colId xmlns:a16="http://schemas.microsoft.com/office/drawing/2014/main" val="15748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Bool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정수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3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ARRAY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4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STRUCT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멤버 이름이 있는 배열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OBJECT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new</a:t>
                      </a:r>
                      <a:r>
                        <a:rPr lang="ko-KR" altLang="en-US"/>
                        <a:t>로 생성된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FOREIGN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외부 포인터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STRING_I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(1~5</a:t>
                      </a:r>
                      <a:r>
                        <a:rPr lang="ko-KR" altLang="en-US"/>
                        <a:t>바이트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4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STRING_6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(6</a:t>
                      </a:r>
                      <a:r>
                        <a:rPr lang="ko-KR" altLang="en-US"/>
                        <a:t>바이트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6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STRING_O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(GC</a:t>
                      </a:r>
                      <a:r>
                        <a:rPr lang="ko-KR" altLang="en-US"/>
                        <a:t>관리 대상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STRING_F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(GC</a:t>
                      </a:r>
                      <a:r>
                        <a:rPr lang="ko-KR" altLang="en-US"/>
                        <a:t>관리 대상 아님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9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CFUNC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/>
                        <a:t>C</a:t>
                      </a:r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3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67970"/>
              </p:ext>
            </p:extLst>
          </p:nvPr>
        </p:nvGraphicFramePr>
        <p:xfrm>
          <a:off x="1360990" y="380682"/>
          <a:ext cx="7107635" cy="5555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3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짧은 정수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 정수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 </a:t>
                      </a:r>
                      <a:r>
                        <a:rPr lang="en-US" altLang="ko-KR" dirty="0" err="1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제일 긴 정수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열거형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실체는 정수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단정도</a:t>
                      </a:r>
                      <a:r>
                        <a:rPr lang="en-US" altLang="ko-KR" dirty="0"/>
                        <a:t>(single precision)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부동소수점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배정도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precision)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실체는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주소값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주소값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실체는 </a:t>
                      </a:r>
                      <a:r>
                        <a:rPr lang="ko-KR" altLang="en-US" dirty="0" err="1"/>
                        <a:t>주소값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struct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유니온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18178"/>
              </p:ext>
            </p:extLst>
          </p:nvPr>
        </p:nvGraphicFramePr>
        <p:xfrm>
          <a:off x="1063279" y="1443938"/>
          <a:ext cx="3255646" cy="233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아키텍쳐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32</a:t>
                      </a:r>
                      <a:r>
                        <a:rPr lang="ko-KR" altLang="en-US" baseline="0" dirty="0"/>
                        <a:t>비트</a:t>
                      </a:r>
                      <a:endParaRPr lang="ko-KR" altLang="en-US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9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69281"/>
              </p:ext>
            </p:extLst>
          </p:nvPr>
        </p:nvGraphicFramePr>
        <p:xfrm>
          <a:off x="1360989" y="380682"/>
          <a:ext cx="6879244" cy="49150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Fixnum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비트 정수 또는 </a:t>
                      </a:r>
                      <a:r>
                        <a:rPr lang="en-US" altLang="ko-KR" dirty="0"/>
                        <a:t>63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배정도만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Regexp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abc</a:t>
                      </a:r>
                      <a:r>
                        <a:rPr lang="en-US" altLang="ko-KR" dirty="0"/>
                        <a:t>$/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연상배열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Assosiative</a:t>
                      </a:r>
                      <a:r>
                        <a:rPr lang="en-US" altLang="ko-KR" baseline="0" dirty="0"/>
                        <a:t> Array)</a:t>
                      </a:r>
                      <a:r>
                        <a:rPr lang="ko-KR" altLang="en-US" dirty="0"/>
                        <a:t>이라고도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1..2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클로저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블록이라고도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인스턴스</a:t>
                      </a:r>
                      <a:r>
                        <a:rPr lang="ko-KR" altLang="en-US" dirty="0"/>
                        <a:t> 변수를 가지고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식별자를</a:t>
                      </a:r>
                      <a:r>
                        <a:rPr lang="ko-KR" altLang="en-US" dirty="0"/>
                        <a:t> 표현하는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7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1153</Words>
  <Application>Microsoft Macintosh PowerPoint</Application>
  <PresentationFormat>와이드스크린</PresentationFormat>
  <Paragraphs>398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D2Coding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Sungjoon.kim</cp:lastModifiedBy>
  <cp:revision>69</cp:revision>
  <dcterms:created xsi:type="dcterms:W3CDTF">2018-12-31T00:49:35Z</dcterms:created>
  <dcterms:modified xsi:type="dcterms:W3CDTF">2019-05-05T09:49:50Z</dcterms:modified>
</cp:coreProperties>
</file>