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1A9E-C91C-419E-9602-FDD68EE9EAC1}" type="datetimeFigureOut">
              <a:rPr lang="ko-KR" altLang="en-US" smtClean="0"/>
              <a:t>2019. 2. 3.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7401-7E98-47D4-B895-B0F3D26C1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18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1A9E-C91C-419E-9602-FDD68EE9EAC1}" type="datetimeFigureOut">
              <a:rPr lang="ko-KR" altLang="en-US" smtClean="0"/>
              <a:t>2019. 2. 3.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7401-7E98-47D4-B895-B0F3D26C1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19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1A9E-C91C-419E-9602-FDD68EE9EAC1}" type="datetimeFigureOut">
              <a:rPr lang="ko-KR" altLang="en-US" smtClean="0"/>
              <a:t>2019. 2. 3.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7401-7E98-47D4-B895-B0F3D26C1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59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1A9E-C91C-419E-9602-FDD68EE9EAC1}" type="datetimeFigureOut">
              <a:rPr lang="ko-KR" altLang="en-US" smtClean="0"/>
              <a:t>2019. 2. 3.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7401-7E98-47D4-B895-B0F3D26C1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62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1A9E-C91C-419E-9602-FDD68EE9EAC1}" type="datetimeFigureOut">
              <a:rPr lang="ko-KR" altLang="en-US" smtClean="0"/>
              <a:t>2019. 2. 3.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7401-7E98-47D4-B895-B0F3D26C1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5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1A9E-C91C-419E-9602-FDD68EE9EAC1}" type="datetimeFigureOut">
              <a:rPr lang="ko-KR" altLang="en-US" smtClean="0"/>
              <a:t>2019. 2. 3.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7401-7E98-47D4-B895-B0F3D26C1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32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1A9E-C91C-419E-9602-FDD68EE9EAC1}" type="datetimeFigureOut">
              <a:rPr lang="ko-KR" altLang="en-US" smtClean="0"/>
              <a:t>2019. 2. 3.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7401-7E98-47D4-B895-B0F3D26C1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08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1A9E-C91C-419E-9602-FDD68EE9EAC1}" type="datetimeFigureOut">
              <a:rPr lang="ko-KR" altLang="en-US" smtClean="0"/>
              <a:t>2019. 2. 3.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7401-7E98-47D4-B895-B0F3D26C1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8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1A9E-C91C-419E-9602-FDD68EE9EAC1}" type="datetimeFigureOut">
              <a:rPr lang="ko-KR" altLang="en-US" smtClean="0"/>
              <a:t>2019. 2. 3.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7401-7E98-47D4-B895-B0F3D26C1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72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1A9E-C91C-419E-9602-FDD68EE9EAC1}" type="datetimeFigureOut">
              <a:rPr lang="ko-KR" altLang="en-US" smtClean="0"/>
              <a:t>2019. 2. 3.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7401-7E98-47D4-B895-B0F3D26C1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4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1A9E-C91C-419E-9602-FDD68EE9EAC1}" type="datetimeFigureOut">
              <a:rPr lang="ko-KR" altLang="en-US" smtClean="0"/>
              <a:t>2019. 2. 3.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7401-7E98-47D4-B895-B0F3D26C1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66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31A9E-C91C-419E-9602-FDD68EE9EAC1}" type="datetimeFigureOut">
              <a:rPr lang="ko-KR" altLang="en-US" smtClean="0"/>
              <a:t>2019. 2. 3.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37401-7E98-47D4-B895-B0F3D26C1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7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194543"/>
              </p:ext>
            </p:extLst>
          </p:nvPr>
        </p:nvGraphicFramePr>
        <p:xfrm>
          <a:off x="779074" y="307116"/>
          <a:ext cx="5062589" cy="2331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6559">
                  <a:extLst>
                    <a:ext uri="{9D8B030D-6E8A-4147-A177-3AD203B41FA5}">
                      <a16:colId xmlns:a16="http://schemas.microsoft.com/office/drawing/2014/main" val="2943459972"/>
                    </a:ext>
                  </a:extLst>
                </a:gridCol>
              </a:tblGrid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 목적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취득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페이지 정보의 취득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갱신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파일의 업로드 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Body</a:t>
                      </a:r>
                      <a:r>
                        <a:rPr lang="ko-KR" altLang="en-US" dirty="0"/>
                        <a:t>내 </a:t>
                      </a:r>
                      <a:r>
                        <a:rPr lang="en-US" altLang="ko-KR" dirty="0"/>
                        <a:t>form</a:t>
                      </a:r>
                      <a:r>
                        <a:rPr lang="ko-KR" altLang="en-US" dirty="0"/>
                        <a:t>정보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HEAD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헤더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헤더 정보만 취득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BA6BDF0-9F3C-3947-8B3F-616F13F6D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076291"/>
              </p:ext>
            </p:extLst>
          </p:nvPr>
        </p:nvGraphicFramePr>
        <p:xfrm>
          <a:off x="779073" y="3313927"/>
          <a:ext cx="3703003" cy="19431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5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405">
                  <a:extLst>
                    <a:ext uri="{9D8B030D-6E8A-4147-A177-3AD203B41FA5}">
                      <a16:colId xmlns:a16="http://schemas.microsoft.com/office/drawing/2014/main" val="2943459972"/>
                    </a:ext>
                  </a:extLst>
                </a:gridCol>
              </a:tblGrid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엑세스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리퀘스트 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취득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UPDATE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갱신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467A3CE-4AA2-194F-82BB-7814C4AAB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18764"/>
              </p:ext>
            </p:extLst>
          </p:nvPr>
        </p:nvGraphicFramePr>
        <p:xfrm>
          <a:off x="6356089" y="3313927"/>
          <a:ext cx="4470845" cy="15545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5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405">
                  <a:extLst>
                    <a:ext uri="{9D8B030D-6E8A-4147-A177-3AD203B41FA5}">
                      <a16:colId xmlns:a16="http://schemas.microsoft.com/office/drawing/2014/main" val="2943459972"/>
                    </a:ext>
                  </a:extLst>
                </a:gridCol>
              </a:tblGrid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 명칭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변경 명칭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strm_task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strm_streem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task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구조체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strm_thread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strm_worker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369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667F7B6-A2B9-4A43-92D4-8BBD8D7EE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590847"/>
              </p:ext>
            </p:extLst>
          </p:nvPr>
        </p:nvGraphicFramePr>
        <p:xfrm>
          <a:off x="803787" y="719008"/>
          <a:ext cx="4846956" cy="3749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0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6543">
                  <a:extLst>
                    <a:ext uri="{9D8B030D-6E8A-4147-A177-3AD203B41FA5}">
                      <a16:colId xmlns:a16="http://schemas.microsoft.com/office/drawing/2014/main" val="2943459972"/>
                    </a:ext>
                  </a:extLst>
                </a:gridCol>
              </a:tblGrid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시퀀스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ESC [ x; y H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(x, y)</a:t>
                      </a:r>
                      <a:r>
                        <a:rPr lang="ko-KR" altLang="en-US" b="0" dirty="0"/>
                        <a:t>에 커서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ESC [ 2 J </a:t>
                      </a:r>
                      <a:endParaRPr lang="en-US" altLang="ko-K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 클리어</a:t>
                      </a:r>
                      <a:endParaRPr lang="ko-KR" altLang="en-US" b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ESC [ 1 K </a:t>
                      </a:r>
                      <a:endParaRPr lang="en-US" altLang="ko-K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커서보다 앞의 행 클리어</a:t>
                      </a:r>
                      <a:endParaRPr lang="ko-KR" altLang="en-US" b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ESC [ 3x m </a:t>
                      </a:r>
                      <a:endParaRPr lang="en-US" altLang="ko-K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문자색 지정</a:t>
                      </a:r>
                      <a:endParaRPr lang="en-US" altLang="ko-KR" sz="18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흑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녹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황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청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연청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백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ESC [ 0 m </a:t>
                      </a:r>
                      <a:endParaRPr lang="en-US" altLang="ko-K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색깔 리셋</a:t>
                      </a:r>
                      <a:endParaRPr lang="ko-KR" altLang="en-US" b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071591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ESC [ 6 n </a:t>
                      </a:r>
                      <a:endParaRPr lang="en-US" altLang="ko-K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커서 위치 취득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150265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ESC [ ? 25 l </a:t>
                      </a:r>
                      <a:endParaRPr lang="en-US" altLang="ko-K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커서 소거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952052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ESC [ ? 25 h </a:t>
                      </a:r>
                      <a:endParaRPr lang="en-US" altLang="ko-K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커서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672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8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CEE3B6C-33A3-1A48-8A12-DC5F8C577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766494"/>
              </p:ext>
            </p:extLst>
          </p:nvPr>
        </p:nvGraphicFramePr>
        <p:xfrm>
          <a:off x="803787" y="719008"/>
          <a:ext cx="3746818" cy="27204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0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6405">
                  <a:extLst>
                    <a:ext uri="{9D8B030D-6E8A-4147-A177-3AD203B41FA5}">
                      <a16:colId xmlns:a16="http://schemas.microsoft.com/office/drawing/2014/main" val="2943459972"/>
                    </a:ext>
                  </a:extLst>
                </a:gridCol>
              </a:tblGrid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= kvs() </a:t>
                      </a:r>
                      <a:endParaRPr lang="en-US" altLang="ko-K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메모리 </a:t>
                      </a:r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오픈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db.put(key, val) </a:t>
                      </a:r>
                      <a:endParaRPr lang="en-US" altLang="ko-K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db.get(key) </a:t>
                      </a:r>
                      <a:endParaRPr lang="en-US" altLang="ko-K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취득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db.update(key, f) </a:t>
                      </a:r>
                      <a:endParaRPr lang="en-US" altLang="ko-K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갱신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db.txn(f) </a:t>
                      </a:r>
                      <a:endParaRPr lang="en-US" altLang="ko-K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트랜잭션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071591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db.close() </a:t>
                      </a:r>
                      <a:endParaRPr lang="en-US" altLang="ko-K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종료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15026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33879E9-F961-FE47-83DC-58F9464C4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9027"/>
              </p:ext>
            </p:extLst>
          </p:nvPr>
        </p:nvGraphicFramePr>
        <p:xfrm>
          <a:off x="5486400" y="2465430"/>
          <a:ext cx="4744427" cy="27204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1828631883"/>
                    </a:ext>
                  </a:extLst>
                </a:gridCol>
                <a:gridCol w="1527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5497">
                  <a:extLst>
                    <a:ext uri="{9D8B030D-6E8A-4147-A177-3AD203B41FA5}">
                      <a16:colId xmlns:a16="http://schemas.microsoft.com/office/drawing/2014/main" val="2943459972"/>
                    </a:ext>
                  </a:extLst>
                </a:gridCol>
              </a:tblGrid>
              <a:tr h="3886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  <a:endParaRPr lang="en-US" altLang="ko-K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해시 테이블 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khkey_t </a:t>
                      </a:r>
                      <a:endParaRPr lang="en-US" altLang="ko-K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키의 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khval_t </a:t>
                      </a:r>
                      <a:endParaRPr lang="en-US" altLang="ko-K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밸류 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kh_is_map </a:t>
                      </a:r>
                      <a:endParaRPr lang="en-US" altLang="ko-K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</a:t>
                      </a:r>
                      <a:r>
                        <a:rPr lang="en-US" altLang="ko-KR" dirty="0"/>
                        <a:t>(1),</a:t>
                      </a:r>
                      <a:r>
                        <a:rPr lang="ko-KR" altLang="en-US" dirty="0"/>
                        <a:t> 세트</a:t>
                      </a:r>
                      <a:r>
                        <a:rPr lang="en-US" altLang="ko-KR" dirty="0"/>
                        <a:t>(0)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effectLst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hash_func </a:t>
                      </a:r>
                      <a:endParaRPr lang="en-US" altLang="ko-K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키의 해시 함수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071591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effectLst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hash_equal </a:t>
                      </a:r>
                      <a:endParaRPr lang="en-US" altLang="ko-K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키의 비교 함수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150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03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6308C4D-C0C9-1548-98A8-12A465922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497018"/>
              </p:ext>
            </p:extLst>
          </p:nvPr>
        </p:nvGraphicFramePr>
        <p:xfrm>
          <a:off x="803787" y="719008"/>
          <a:ext cx="4284981" cy="3109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0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4568">
                  <a:extLst>
                    <a:ext uri="{9D8B030D-6E8A-4147-A177-3AD203B41FA5}">
                      <a16:colId xmlns:a16="http://schemas.microsoft.com/office/drawing/2014/main" val="2943459972"/>
                    </a:ext>
                  </a:extLst>
                </a:gridCol>
              </a:tblGrid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명칭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stdin</a:t>
                      </a:r>
                      <a:endParaRPr lang="en-US" altLang="ko-K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표준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fread()</a:t>
                      </a:r>
                      <a:endParaRPr lang="en-US" altLang="ko-K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 읽기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tcp_server() </a:t>
                      </a:r>
                      <a:endParaRPr lang="en-US" altLang="ko-K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소켓 접속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tcp_socket() </a:t>
                      </a:r>
                      <a:endParaRPr lang="en-US" altLang="ko-K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소켓 읽기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seq() </a:t>
                      </a:r>
                      <a:endParaRPr lang="en-US" altLang="ko-K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일정 범위의 정수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071591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rand() </a:t>
                      </a:r>
                      <a:endParaRPr lang="en-US" altLang="ko-K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난수열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150265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tick() </a:t>
                      </a:r>
                      <a:endParaRPr lang="en-US" altLang="ko-K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일정 시간별 이벤트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95205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7A9AD4C-3B6F-5D46-A7D0-942FB0856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360471"/>
              </p:ext>
            </p:extLst>
          </p:nvPr>
        </p:nvGraphicFramePr>
        <p:xfrm>
          <a:off x="5589970" y="719008"/>
          <a:ext cx="4284981" cy="2331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0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4568">
                  <a:extLst>
                    <a:ext uri="{9D8B030D-6E8A-4147-A177-3AD203B41FA5}">
                      <a16:colId xmlns:a16="http://schemas.microsoft.com/office/drawing/2014/main" val="2943459972"/>
                    </a:ext>
                  </a:extLst>
                </a:gridCol>
              </a:tblGrid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명칭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stdout </a:t>
                      </a:r>
                      <a:endParaRPr lang="en-US" altLang="ko-K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표준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stderr </a:t>
                      </a:r>
                      <a:endParaRPr lang="en-US" altLang="ko-K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표준 에러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fwrite() </a:t>
                      </a:r>
                      <a:endParaRPr lang="en-US" altLang="ko-K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 쓰기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tcp_socket() </a:t>
                      </a:r>
                      <a:endParaRPr lang="en-US" altLang="ko-K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소켓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each() </a:t>
                      </a:r>
                      <a:endParaRPr lang="en-US" altLang="ko-K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071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3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694C0D5-5743-124F-928D-55434A7B8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147558"/>
              </p:ext>
            </p:extLst>
          </p:nvPr>
        </p:nvGraphicFramePr>
        <p:xfrm>
          <a:off x="803786" y="719008"/>
          <a:ext cx="9033246" cy="33605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02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1180">
                  <a:extLst>
                    <a:ext uri="{9D8B030D-6E8A-4147-A177-3AD203B41FA5}">
                      <a16:colId xmlns:a16="http://schemas.microsoft.com/office/drawing/2014/main" val="2943459972"/>
                    </a:ext>
                  </a:extLst>
                </a:gridCol>
                <a:gridCol w="3539861">
                  <a:extLst>
                    <a:ext uri="{9D8B030D-6E8A-4147-A177-3AD203B41FA5}">
                      <a16:colId xmlns:a16="http://schemas.microsoft.com/office/drawing/2014/main" val="1831472241"/>
                    </a:ext>
                  </a:extLst>
                </a:gridCol>
              </a:tblGrid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애매함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결정 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레코드 구분자</a:t>
                      </a:r>
                      <a:endParaRPr lang="en-US" altLang="ko-KR" b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LF</a:t>
                      </a:r>
                      <a:r>
                        <a:rPr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또는 </a:t>
                      </a:r>
                      <a:r>
                        <a:rPr lang="en-US" altLang="ko-K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CRLF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LF(</a:t>
                      </a:r>
                      <a:r>
                        <a:rPr lang="ko-KR" altLang="en-US" dirty="0"/>
                        <a:t>끝에 </a:t>
                      </a:r>
                      <a:r>
                        <a:rPr lang="en-US" altLang="ko-KR" dirty="0"/>
                        <a:t>CR</a:t>
                      </a:r>
                      <a:r>
                        <a:rPr lang="ko-KR" altLang="en-US" dirty="0"/>
                        <a:t>이 있으면 삭제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>
                          <a:effectLst/>
                        </a:rPr>
                        <a:t>필드 구분자</a:t>
                      </a:r>
                      <a:endParaRPr lang="en-US" altLang="ko-KR" b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콤마 또는 </a:t>
                      </a:r>
                      <a:r>
                        <a:rPr lang="en-US" altLang="ko-K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콤마만 인정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>
                          <a:effectLst/>
                        </a:rPr>
                        <a:t>필드 수</a:t>
                      </a:r>
                      <a:endParaRPr lang="en-US" altLang="ko-KR" b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에러 또는</a:t>
                      </a:r>
                      <a:r>
                        <a:rPr lang="en-US" altLang="ko-K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필드 갯수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에러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>
                          <a:effectLst/>
                        </a:rPr>
                        <a:t>쿼테이션 이스케이프</a:t>
                      </a:r>
                      <a:endParaRPr lang="en-US" altLang="ko-KR" b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중 쿼테이션 또는 </a:t>
                      </a:r>
                      <a:r>
                        <a:rPr lang="en-US" altLang="ko-K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'\'</a:t>
                      </a:r>
                      <a:r>
                        <a:rPr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중쿼테이션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코멘트</a:t>
                      </a:r>
                      <a:endParaRPr lang="en-US" altLang="ko-KR" b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#,</a:t>
                      </a:r>
                      <a:r>
                        <a:rPr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//</a:t>
                      </a:r>
                      <a:r>
                        <a:rPr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등등</a:t>
                      </a:r>
                      <a:r>
                        <a:rPr lang="en-US" altLang="ko-K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071591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>
                          <a:effectLst/>
                        </a:rPr>
                        <a:t>필드 타입</a:t>
                      </a:r>
                      <a:endParaRPr lang="en-US" altLang="ko-KR" b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문자열</a:t>
                      </a:r>
                      <a:r>
                        <a:rPr lang="en-US" altLang="ko-K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수치</a:t>
                      </a:r>
                      <a:r>
                        <a:rPr lang="en-US" altLang="ko-K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수치만 자동 변환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150265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>
                          <a:effectLst/>
                        </a:rPr>
                        <a:t>헤더</a:t>
                      </a:r>
                      <a:endParaRPr lang="en-US" altLang="ko-KR" b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외부에서 지정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제일 첫번째 열이 모두 문자열이라면 해더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952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44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34672D-1F4F-984D-A8E1-5C7C843C9A61}"/>
              </a:ext>
            </a:extLst>
          </p:cNvPr>
          <p:cNvSpPr txBox="1"/>
          <p:nvPr/>
        </p:nvSpPr>
        <p:spPr>
          <a:xfrm>
            <a:off x="345989" y="432486"/>
            <a:ext cx="2434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/>
              <a:t>(1)</a:t>
            </a:r>
            <a:r>
              <a:rPr kumimoji="1" lang="ko-KR" altLang="en-US" sz="1600"/>
              <a:t> 연결 </a:t>
            </a:r>
            <a:r>
              <a:rPr kumimoji="1" lang="en-US" altLang="ko-KR" sz="1600"/>
              <a:t>1-1</a:t>
            </a:r>
            <a:endParaRPr kumimoji="1" lang="ko-KR" altLang="en-US" sz="160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5D8A719-3F1B-0B4D-B8FB-D7738CFA6051}"/>
              </a:ext>
            </a:extLst>
          </p:cNvPr>
          <p:cNvSpPr/>
          <p:nvPr/>
        </p:nvSpPr>
        <p:spPr>
          <a:xfrm>
            <a:off x="1161533" y="1346889"/>
            <a:ext cx="667265" cy="6672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4C2E8BA-9DC7-D441-B8C5-C57CC6A1D06F}"/>
              </a:ext>
            </a:extLst>
          </p:cNvPr>
          <p:cNvSpPr/>
          <p:nvPr/>
        </p:nvSpPr>
        <p:spPr>
          <a:xfrm>
            <a:off x="2487825" y="1346888"/>
            <a:ext cx="667265" cy="6672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AC0E5E71-BA07-794B-A91B-5EFA8C7ECDE9}"/>
              </a:ext>
            </a:extLst>
          </p:cNvPr>
          <p:cNvCxnSpPr>
            <a:stCxn id="6" idx="2"/>
            <a:endCxn id="5" idx="6"/>
          </p:cNvCxnSpPr>
          <p:nvPr/>
        </p:nvCxnSpPr>
        <p:spPr>
          <a:xfrm flipH="1">
            <a:off x="1828798" y="1680521"/>
            <a:ext cx="65902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DD12AB9-5C73-3341-9372-4C91BE63E3BD}"/>
              </a:ext>
            </a:extLst>
          </p:cNvPr>
          <p:cNvSpPr txBox="1"/>
          <p:nvPr/>
        </p:nvSpPr>
        <p:spPr>
          <a:xfrm>
            <a:off x="5342239" y="432485"/>
            <a:ext cx="2434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/>
              <a:t>(2)</a:t>
            </a:r>
            <a:r>
              <a:rPr kumimoji="1" lang="ko-KR" altLang="en-US" sz="1600"/>
              <a:t> 혼합 </a:t>
            </a:r>
            <a:r>
              <a:rPr kumimoji="1" lang="en-US" altLang="ko-KR" sz="1600"/>
              <a:t>n-1</a:t>
            </a:r>
            <a:endParaRPr kumimoji="1" lang="ko-KR" altLang="en-US" sz="16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2CB2109-02B2-2646-B8C2-CE1AF89D20D8}"/>
              </a:ext>
            </a:extLst>
          </p:cNvPr>
          <p:cNvSpPr/>
          <p:nvPr/>
        </p:nvSpPr>
        <p:spPr>
          <a:xfrm>
            <a:off x="6157783" y="889683"/>
            <a:ext cx="667265" cy="6672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D4EBB81-B63A-2A48-B91A-6D58A9D5601A}"/>
              </a:ext>
            </a:extLst>
          </p:cNvPr>
          <p:cNvSpPr/>
          <p:nvPr/>
        </p:nvSpPr>
        <p:spPr>
          <a:xfrm>
            <a:off x="6157783" y="1786805"/>
            <a:ext cx="667265" cy="6672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AD3DA22-2B59-1741-AC58-556A7A01DC27}"/>
              </a:ext>
            </a:extLst>
          </p:cNvPr>
          <p:cNvSpPr/>
          <p:nvPr/>
        </p:nvSpPr>
        <p:spPr>
          <a:xfrm>
            <a:off x="8604420" y="1292533"/>
            <a:ext cx="667265" cy="6672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02707C96-DF81-B24E-AAA2-B22A6E43624B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>
            <a:off x="6825048" y="1223316"/>
            <a:ext cx="1779372" cy="402850"/>
          </a:xfrm>
          <a:prstGeom prst="bentConnector3">
            <a:avLst>
              <a:gd name="adj1" fmla="val 3194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82FF8DF1-0EDC-394E-9B75-58D4AA72F098}"/>
              </a:ext>
            </a:extLst>
          </p:cNvPr>
          <p:cNvCxnSpPr>
            <a:stCxn id="19" idx="6"/>
            <a:endCxn id="21" idx="2"/>
          </p:cNvCxnSpPr>
          <p:nvPr/>
        </p:nvCxnSpPr>
        <p:spPr>
          <a:xfrm flipV="1">
            <a:off x="6825048" y="1626166"/>
            <a:ext cx="1779372" cy="494272"/>
          </a:xfrm>
          <a:prstGeom prst="bentConnector3">
            <a:avLst>
              <a:gd name="adj1" fmla="val 3194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B848D65-BB4B-7743-BF97-B2089515F5E5}"/>
              </a:ext>
            </a:extLst>
          </p:cNvPr>
          <p:cNvSpPr txBox="1"/>
          <p:nvPr/>
        </p:nvSpPr>
        <p:spPr>
          <a:xfrm>
            <a:off x="5245963" y="927895"/>
            <a:ext cx="972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/>
              <a:t>●</a:t>
            </a:r>
            <a:r>
              <a:rPr kumimoji="1" lang="ja-JP" altLang="en-US" sz="1400"/>
              <a:t>    </a:t>
            </a:r>
            <a:r>
              <a:rPr kumimoji="1" lang="ko-KR" altLang="en-US" sz="1400"/>
              <a:t>●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032610-00E7-DC42-95EB-24EB9E1AD4DD}"/>
              </a:ext>
            </a:extLst>
          </p:cNvPr>
          <p:cNvSpPr txBox="1"/>
          <p:nvPr/>
        </p:nvSpPr>
        <p:spPr>
          <a:xfrm>
            <a:off x="5229028" y="1853913"/>
            <a:ext cx="972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>
                <a:latin typeface="Monotype Sorts" pitchFamily="2" charset="2"/>
              </a:rPr>
              <a:t>◯ ◯</a:t>
            </a:r>
            <a:endParaRPr kumimoji="1" lang="ko-KR" altLang="en-US" sz="1400">
              <a:latin typeface="Monotype Sorts" pitchFamily="2" charset="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65E926-136B-C34E-8EC1-9A08288C11AD}"/>
              </a:ext>
            </a:extLst>
          </p:cNvPr>
          <p:cNvSpPr txBox="1"/>
          <p:nvPr/>
        </p:nvSpPr>
        <p:spPr>
          <a:xfrm>
            <a:off x="7558213" y="1292533"/>
            <a:ext cx="972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/>
              <a:t>●◯◯●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CD4983-D8C5-C645-B341-69508F26BEFB}"/>
              </a:ext>
            </a:extLst>
          </p:cNvPr>
          <p:cNvSpPr txBox="1"/>
          <p:nvPr/>
        </p:nvSpPr>
        <p:spPr>
          <a:xfrm>
            <a:off x="345989" y="2611392"/>
            <a:ext cx="2434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/>
              <a:t>(3)</a:t>
            </a:r>
            <a:r>
              <a:rPr kumimoji="1" lang="ko-KR" altLang="en-US" sz="1600"/>
              <a:t> 집약</a:t>
            </a:r>
            <a:r>
              <a:rPr kumimoji="1" lang="en-US" altLang="ko-KR" sz="1600"/>
              <a:t>(zip) n-1</a:t>
            </a:r>
            <a:endParaRPr kumimoji="1" lang="ko-KR" altLang="en-US" sz="160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BB50352-EE66-FB4C-9134-73988CAD76D3}"/>
              </a:ext>
            </a:extLst>
          </p:cNvPr>
          <p:cNvSpPr/>
          <p:nvPr/>
        </p:nvSpPr>
        <p:spPr>
          <a:xfrm>
            <a:off x="1161533" y="3068590"/>
            <a:ext cx="667265" cy="6672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FCBF648-2332-FB44-B9C0-340D99C4073C}"/>
              </a:ext>
            </a:extLst>
          </p:cNvPr>
          <p:cNvSpPr/>
          <p:nvPr/>
        </p:nvSpPr>
        <p:spPr>
          <a:xfrm>
            <a:off x="1161533" y="3965712"/>
            <a:ext cx="667265" cy="6672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DAFAC6A-0354-EA4F-AA7F-8784BEA04FEC}"/>
              </a:ext>
            </a:extLst>
          </p:cNvPr>
          <p:cNvSpPr/>
          <p:nvPr/>
        </p:nvSpPr>
        <p:spPr>
          <a:xfrm>
            <a:off x="3608170" y="3471440"/>
            <a:ext cx="667265" cy="6672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664DC9D5-9B16-3045-9F30-93E1768FF7CF}"/>
              </a:ext>
            </a:extLst>
          </p:cNvPr>
          <p:cNvCxnSpPr>
            <a:cxnSpLocks/>
            <a:stCxn id="36" idx="6"/>
            <a:endCxn id="40" idx="2"/>
          </p:cNvCxnSpPr>
          <p:nvPr/>
        </p:nvCxnSpPr>
        <p:spPr>
          <a:xfrm>
            <a:off x="1828798" y="3402223"/>
            <a:ext cx="1779372" cy="402850"/>
          </a:xfrm>
          <a:prstGeom prst="bentConnector3">
            <a:avLst>
              <a:gd name="adj1" fmla="val 3194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96564A2B-1B72-3D42-AB17-3AA77B2ED122}"/>
              </a:ext>
            </a:extLst>
          </p:cNvPr>
          <p:cNvCxnSpPr>
            <a:stCxn id="38" idx="6"/>
            <a:endCxn id="40" idx="2"/>
          </p:cNvCxnSpPr>
          <p:nvPr/>
        </p:nvCxnSpPr>
        <p:spPr>
          <a:xfrm flipV="1">
            <a:off x="1828798" y="3805073"/>
            <a:ext cx="1779372" cy="494272"/>
          </a:xfrm>
          <a:prstGeom prst="bentConnector3">
            <a:avLst>
              <a:gd name="adj1" fmla="val 3194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9AE0074-6240-2141-AA6A-474082344943}"/>
              </a:ext>
            </a:extLst>
          </p:cNvPr>
          <p:cNvSpPr txBox="1"/>
          <p:nvPr/>
        </p:nvSpPr>
        <p:spPr>
          <a:xfrm>
            <a:off x="232779" y="3081401"/>
            <a:ext cx="972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/>
              <a:t>●</a:t>
            </a:r>
            <a:r>
              <a:rPr kumimoji="1" lang="ja-JP" altLang="en-US" sz="1400"/>
              <a:t>      </a:t>
            </a:r>
            <a:r>
              <a:rPr kumimoji="1" lang="ko-KR" altLang="en-US" sz="1400"/>
              <a:t>●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FE325D-5A30-8345-93B6-2AE35D8B1149}"/>
              </a:ext>
            </a:extLst>
          </p:cNvPr>
          <p:cNvSpPr txBox="1"/>
          <p:nvPr/>
        </p:nvSpPr>
        <p:spPr>
          <a:xfrm>
            <a:off x="232778" y="4007418"/>
            <a:ext cx="972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>
                <a:latin typeface="Monotype Sorts" pitchFamily="2" charset="2"/>
              </a:rPr>
              <a:t>◯ ◯</a:t>
            </a:r>
            <a:endParaRPr kumimoji="1" lang="ko-KR" altLang="en-US" sz="1400">
              <a:latin typeface="Monotype Sorts" pitchFamily="2" charset="2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9CB6A0-D93E-B349-A67E-029E0E82ACFB}"/>
              </a:ext>
            </a:extLst>
          </p:cNvPr>
          <p:cNvSpPr txBox="1"/>
          <p:nvPr/>
        </p:nvSpPr>
        <p:spPr>
          <a:xfrm>
            <a:off x="2438157" y="3150486"/>
            <a:ext cx="1293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/>
              <a:t>(</a:t>
            </a:r>
            <a:r>
              <a:rPr kumimoji="1" lang="ko-KR" altLang="en-US" sz="1400"/>
              <a:t>● ●</a:t>
            </a:r>
            <a:r>
              <a:rPr kumimoji="1" lang="en-US" altLang="ko-KR" sz="1400"/>
              <a:t>) (</a:t>
            </a:r>
            <a:r>
              <a:rPr kumimoji="1" lang="ko-KR" altLang="en-US" sz="1400"/>
              <a:t>◯</a:t>
            </a:r>
            <a:r>
              <a:rPr kumimoji="1" lang="ja-JP" altLang="en-US" sz="1400"/>
              <a:t> </a:t>
            </a:r>
            <a:r>
              <a:rPr kumimoji="1" lang="ko-KR" altLang="en-US" sz="1400"/>
              <a:t>◯</a:t>
            </a:r>
            <a:r>
              <a:rPr kumimoji="1" lang="en-US" altLang="ko-KR" sz="1400"/>
              <a:t>)</a:t>
            </a:r>
            <a:endParaRPr kumimoji="1" lang="ko-KR" altLang="en-US" sz="1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9F25B5-CE8A-7042-88D8-C472789FAD86}"/>
              </a:ext>
            </a:extLst>
          </p:cNvPr>
          <p:cNvSpPr txBox="1"/>
          <p:nvPr/>
        </p:nvSpPr>
        <p:spPr>
          <a:xfrm>
            <a:off x="5342237" y="2610587"/>
            <a:ext cx="2434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/>
              <a:t>(4)</a:t>
            </a:r>
            <a:r>
              <a:rPr kumimoji="1" lang="ko-KR" altLang="en-US" sz="1600"/>
              <a:t> 분배</a:t>
            </a:r>
            <a:r>
              <a:rPr kumimoji="1" lang="en-US" altLang="ko-KR" sz="1600"/>
              <a:t>(1-n)</a:t>
            </a:r>
            <a:endParaRPr kumimoji="1" lang="ko-KR" altLang="en-US" sz="160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B8683E43-85FB-704D-B3E6-166E302A0729}"/>
              </a:ext>
            </a:extLst>
          </p:cNvPr>
          <p:cNvSpPr/>
          <p:nvPr/>
        </p:nvSpPr>
        <p:spPr>
          <a:xfrm>
            <a:off x="6210267" y="3471440"/>
            <a:ext cx="667265" cy="6672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DAAC2D3E-C9D9-8043-A790-FD4E844734E0}"/>
              </a:ext>
            </a:extLst>
          </p:cNvPr>
          <p:cNvSpPr/>
          <p:nvPr/>
        </p:nvSpPr>
        <p:spPr>
          <a:xfrm>
            <a:off x="8151337" y="3068590"/>
            <a:ext cx="667265" cy="6672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3C16EBB-8266-3E49-A84A-8C150062F5C8}"/>
              </a:ext>
            </a:extLst>
          </p:cNvPr>
          <p:cNvSpPr/>
          <p:nvPr/>
        </p:nvSpPr>
        <p:spPr>
          <a:xfrm>
            <a:off x="8151337" y="3965712"/>
            <a:ext cx="667265" cy="6672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2" name="꺾인 연결선[E] 61">
            <a:extLst>
              <a:ext uri="{FF2B5EF4-FFF2-40B4-BE49-F238E27FC236}">
                <a16:creationId xmlns:a16="http://schemas.microsoft.com/office/drawing/2014/main" id="{FBBD9007-4215-8E4E-A3E8-7B59C6ADE02A}"/>
              </a:ext>
            </a:extLst>
          </p:cNvPr>
          <p:cNvCxnSpPr>
            <a:stCxn id="57" idx="6"/>
            <a:endCxn id="59" idx="2"/>
          </p:cNvCxnSpPr>
          <p:nvPr/>
        </p:nvCxnSpPr>
        <p:spPr>
          <a:xfrm flipV="1">
            <a:off x="6877532" y="3402223"/>
            <a:ext cx="1273805" cy="40285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6C1ED54E-BE3F-E24E-A089-0D089F1279FE}"/>
              </a:ext>
            </a:extLst>
          </p:cNvPr>
          <p:cNvCxnSpPr>
            <a:stCxn id="57" idx="6"/>
            <a:endCxn id="60" idx="2"/>
          </p:cNvCxnSpPr>
          <p:nvPr/>
        </p:nvCxnSpPr>
        <p:spPr>
          <a:xfrm>
            <a:off x="6877532" y="3805073"/>
            <a:ext cx="1273805" cy="49427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4CF5DD6-7C47-0C4B-A33F-1E5C9DC42E47}"/>
              </a:ext>
            </a:extLst>
          </p:cNvPr>
          <p:cNvSpPr txBox="1"/>
          <p:nvPr/>
        </p:nvSpPr>
        <p:spPr>
          <a:xfrm>
            <a:off x="5458482" y="3458263"/>
            <a:ext cx="80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/>
              <a:t>●●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234E5F8-D608-1A4B-895B-F97818A55A09}"/>
              </a:ext>
            </a:extLst>
          </p:cNvPr>
          <p:cNvSpPr txBox="1"/>
          <p:nvPr/>
        </p:nvSpPr>
        <p:spPr>
          <a:xfrm>
            <a:off x="7465006" y="3081116"/>
            <a:ext cx="80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/>
              <a:t>●●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C1F016-46E7-BF45-9FCF-DAFA40051B1E}"/>
              </a:ext>
            </a:extLst>
          </p:cNvPr>
          <p:cNvSpPr txBox="1"/>
          <p:nvPr/>
        </p:nvSpPr>
        <p:spPr>
          <a:xfrm>
            <a:off x="7472794" y="3950378"/>
            <a:ext cx="80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/>
              <a:t>●●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3D9EBC-F583-174E-BC67-5D3C0205E62C}"/>
              </a:ext>
            </a:extLst>
          </p:cNvPr>
          <p:cNvSpPr txBox="1"/>
          <p:nvPr/>
        </p:nvSpPr>
        <p:spPr>
          <a:xfrm>
            <a:off x="345989" y="4904193"/>
            <a:ext cx="2434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/>
              <a:t>(5)</a:t>
            </a:r>
            <a:r>
              <a:rPr kumimoji="1" lang="ko-KR" altLang="en-US" sz="1600"/>
              <a:t> 결합 </a:t>
            </a:r>
            <a:r>
              <a:rPr kumimoji="1" lang="en-US" altLang="ko-KR" sz="1600"/>
              <a:t>2-1</a:t>
            </a:r>
            <a:endParaRPr kumimoji="1" lang="ko-KR" altLang="en-US" sz="160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C26BAC0B-2D87-C840-AA6E-644953168657}"/>
              </a:ext>
            </a:extLst>
          </p:cNvPr>
          <p:cNvSpPr/>
          <p:nvPr/>
        </p:nvSpPr>
        <p:spPr>
          <a:xfrm>
            <a:off x="1214019" y="5765046"/>
            <a:ext cx="667265" cy="6672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D58B11F-6C1D-6E4B-95E8-0CFB193E0FE2}"/>
              </a:ext>
            </a:extLst>
          </p:cNvPr>
          <p:cNvSpPr txBox="1"/>
          <p:nvPr/>
        </p:nvSpPr>
        <p:spPr>
          <a:xfrm>
            <a:off x="462234" y="5751869"/>
            <a:ext cx="80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/>
              <a:t>●●</a:t>
            </a:r>
          </a:p>
        </p:txBody>
      </p:sp>
      <p:sp>
        <p:nvSpPr>
          <p:cNvPr id="78" name="양쪽 대괄호 77">
            <a:extLst>
              <a:ext uri="{FF2B5EF4-FFF2-40B4-BE49-F238E27FC236}">
                <a16:creationId xmlns:a16="http://schemas.microsoft.com/office/drawing/2014/main" id="{F3AEA555-5B44-8E49-B548-3A752264E3DF}"/>
              </a:ext>
            </a:extLst>
          </p:cNvPr>
          <p:cNvSpPr/>
          <p:nvPr/>
        </p:nvSpPr>
        <p:spPr>
          <a:xfrm>
            <a:off x="410829" y="5750341"/>
            <a:ext cx="3741041" cy="66726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18CC9A4A-4073-8F4F-8EDB-E08CC21368A2}"/>
              </a:ext>
            </a:extLst>
          </p:cNvPr>
          <p:cNvSpPr/>
          <p:nvPr/>
        </p:nvSpPr>
        <p:spPr>
          <a:xfrm>
            <a:off x="3359057" y="5726013"/>
            <a:ext cx="667265" cy="6672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FB80668-464A-364B-B449-708444C4F8AF}"/>
              </a:ext>
            </a:extLst>
          </p:cNvPr>
          <p:cNvSpPr txBox="1"/>
          <p:nvPr/>
        </p:nvSpPr>
        <p:spPr>
          <a:xfrm>
            <a:off x="2608353" y="5765046"/>
            <a:ext cx="80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/>
              <a:t>◯◯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DDD88A5-F5C6-534B-A364-3A8B99B23DAD}"/>
              </a:ext>
            </a:extLst>
          </p:cNvPr>
          <p:cNvSpPr txBox="1"/>
          <p:nvPr/>
        </p:nvSpPr>
        <p:spPr>
          <a:xfrm>
            <a:off x="1955571" y="5882831"/>
            <a:ext cx="70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/>
              <a:t>➕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AB191179-8DE9-4449-A771-878C29F3EDF8}"/>
              </a:ext>
            </a:extLst>
          </p:cNvPr>
          <p:cNvSpPr/>
          <p:nvPr/>
        </p:nvSpPr>
        <p:spPr>
          <a:xfrm>
            <a:off x="5526851" y="5741347"/>
            <a:ext cx="667265" cy="6672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662B843-3DDE-FB4F-81C1-7AB37E528BDF}"/>
              </a:ext>
            </a:extLst>
          </p:cNvPr>
          <p:cNvSpPr txBox="1"/>
          <p:nvPr/>
        </p:nvSpPr>
        <p:spPr>
          <a:xfrm>
            <a:off x="4427505" y="5750341"/>
            <a:ext cx="1176199" cy="43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/>
              <a:t>◯◯●●</a:t>
            </a: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349A43B5-5D0B-1945-BC2E-2682F5CFD3EC}"/>
              </a:ext>
            </a:extLst>
          </p:cNvPr>
          <p:cNvCxnSpPr/>
          <p:nvPr/>
        </p:nvCxnSpPr>
        <p:spPr>
          <a:xfrm flipH="1">
            <a:off x="406403" y="1680521"/>
            <a:ext cx="7535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[R] 55">
            <a:extLst>
              <a:ext uri="{FF2B5EF4-FFF2-40B4-BE49-F238E27FC236}">
                <a16:creationId xmlns:a16="http://schemas.microsoft.com/office/drawing/2014/main" id="{A92C0426-4A47-F846-AA3D-715CD4AC44CD}"/>
              </a:ext>
            </a:extLst>
          </p:cNvPr>
          <p:cNvCxnSpPr/>
          <p:nvPr/>
        </p:nvCxnSpPr>
        <p:spPr>
          <a:xfrm flipH="1">
            <a:off x="5404249" y="1244369"/>
            <a:ext cx="7535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E4F46D9D-8F02-7E4E-8B8B-F88D18072510}"/>
              </a:ext>
            </a:extLst>
          </p:cNvPr>
          <p:cNvCxnSpPr/>
          <p:nvPr/>
        </p:nvCxnSpPr>
        <p:spPr>
          <a:xfrm flipH="1">
            <a:off x="5404249" y="2133025"/>
            <a:ext cx="7535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A5F2D022-9542-B345-8BE1-1862BF605AB8}"/>
              </a:ext>
            </a:extLst>
          </p:cNvPr>
          <p:cNvCxnSpPr/>
          <p:nvPr/>
        </p:nvCxnSpPr>
        <p:spPr>
          <a:xfrm flipH="1">
            <a:off x="397766" y="3406343"/>
            <a:ext cx="7535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B1564733-8609-B641-8BE5-10CED7DC8F45}"/>
              </a:ext>
            </a:extLst>
          </p:cNvPr>
          <p:cNvCxnSpPr/>
          <p:nvPr/>
        </p:nvCxnSpPr>
        <p:spPr>
          <a:xfrm flipH="1">
            <a:off x="397766" y="4303464"/>
            <a:ext cx="7535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F02D68FE-A7E5-F046-B8EB-9C1DEF223F96}"/>
              </a:ext>
            </a:extLst>
          </p:cNvPr>
          <p:cNvCxnSpPr/>
          <p:nvPr/>
        </p:nvCxnSpPr>
        <p:spPr>
          <a:xfrm flipH="1">
            <a:off x="5432115" y="3809193"/>
            <a:ext cx="7535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46F160E9-EC70-AA4D-AA2F-B4E5F2177B99}"/>
              </a:ext>
            </a:extLst>
          </p:cNvPr>
          <p:cNvCxnSpPr/>
          <p:nvPr/>
        </p:nvCxnSpPr>
        <p:spPr>
          <a:xfrm flipH="1">
            <a:off x="442842" y="6110834"/>
            <a:ext cx="7535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4FE7CEFC-0427-A34B-B156-1E90FA46E76D}"/>
              </a:ext>
            </a:extLst>
          </p:cNvPr>
          <p:cNvCxnSpPr/>
          <p:nvPr/>
        </p:nvCxnSpPr>
        <p:spPr>
          <a:xfrm flipH="1">
            <a:off x="2597056" y="6067039"/>
            <a:ext cx="7535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C8D669BC-5B6D-5247-AB3C-555A948796A0}"/>
              </a:ext>
            </a:extLst>
          </p:cNvPr>
          <p:cNvCxnSpPr/>
          <p:nvPr/>
        </p:nvCxnSpPr>
        <p:spPr>
          <a:xfrm flipH="1">
            <a:off x="4523496" y="6074979"/>
            <a:ext cx="10029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09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C61F9B9-DE25-7A45-B56B-B090A25A4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747828"/>
              </p:ext>
            </p:extLst>
          </p:nvPr>
        </p:nvGraphicFramePr>
        <p:xfrm>
          <a:off x="803787" y="719008"/>
          <a:ext cx="4284981" cy="3109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0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4568">
                  <a:extLst>
                    <a:ext uri="{9D8B030D-6E8A-4147-A177-3AD203B41FA5}">
                      <a16:colId xmlns:a16="http://schemas.microsoft.com/office/drawing/2014/main" val="2943459972"/>
                    </a:ext>
                  </a:extLst>
                </a:gridCol>
              </a:tblGrid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표기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endParaRPr lang="en-US" altLang="ko-KR" b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UTC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+09:00 </a:t>
                      </a:r>
                      <a:endParaRPr lang="ko-KR" altLang="en-US" b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UTC+9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endParaRPr lang="ko-KR" altLang="en-US" b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effectLst/>
                        </a:rPr>
                        <a:t>+0900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UTC+9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생략형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b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r>
                        <a:rPr lang="en-US" altLang="ko-KR" b="0">
                          <a:effectLst/>
                        </a:rPr>
                        <a:t>+900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UTC+9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생략형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b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r>
                        <a:rPr lang="en-US" altLang="ko-KR" b="0">
                          <a:effectLst/>
                        </a:rPr>
                        <a:t>-09:00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UTC-9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endParaRPr lang="ko-KR" altLang="en-US" b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071591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r>
                        <a:rPr lang="en-US" altLang="ko-KR" b="0">
                          <a:effectLst/>
                        </a:rPr>
                        <a:t>-0900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UTC-9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생략형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150265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effectLst/>
                        </a:rPr>
                        <a:t>-900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UTC-9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생략형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952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122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8E6D0E5-F5CE-F94D-9AF9-A1150A481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717427"/>
              </p:ext>
            </p:extLst>
          </p:nvPr>
        </p:nvGraphicFramePr>
        <p:xfrm>
          <a:off x="803786" y="719008"/>
          <a:ext cx="10970578" cy="19431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02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1180">
                  <a:extLst>
                    <a:ext uri="{9D8B030D-6E8A-4147-A177-3AD203B41FA5}">
                      <a16:colId xmlns:a16="http://schemas.microsoft.com/office/drawing/2014/main" val="2943459972"/>
                    </a:ext>
                  </a:extLst>
                </a:gridCol>
                <a:gridCol w="5477193">
                  <a:extLst>
                    <a:ext uri="{9D8B030D-6E8A-4147-A177-3AD203B41FA5}">
                      <a16:colId xmlns:a16="http://schemas.microsoft.com/office/drawing/2014/main" val="1831472241"/>
                    </a:ext>
                  </a:extLst>
                </a:gridCol>
              </a:tblGrid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US" altLang="ko-KR" b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시각 더하기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시각 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 수치</a:t>
                      </a:r>
                      <a:r>
                        <a:rPr lang="en-US" altLang="ko-KR" dirty="0"/>
                        <a:t>(sec)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</a:t>
                      </a:r>
                      <a:r>
                        <a:rPr lang="ko-KR" altLang="en-US" dirty="0">
                          <a:sym typeface="Wingdings" pitchFamily="2" charset="2"/>
                        </a:rPr>
                        <a:t>시각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effectLst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시각 빼기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시각 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 시각</a:t>
                      </a:r>
                      <a:r>
                        <a:rPr lang="en-US" altLang="ko-KR" dirty="0"/>
                        <a:t>]</a:t>
                      </a:r>
                      <a:r>
                        <a:rPr lang="ko-KR" altLang="en-US" dirty="0"/>
                        <a:t> 또는 </a:t>
                      </a:r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시각 </a:t>
                      </a:r>
                      <a:r>
                        <a:rPr lang="en-US" altLang="ko-KR" dirty="0"/>
                        <a:t>–</a:t>
                      </a:r>
                      <a:r>
                        <a:rPr lang="ko-KR" altLang="en-US" dirty="0"/>
                        <a:t> 수치</a:t>
                      </a:r>
                      <a:r>
                        <a:rPr lang="en-US" altLang="ko-KR" dirty="0"/>
                        <a:t>(sec)]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effectLst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부동소수점수로의 변환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에폭</a:t>
                      </a:r>
                      <a:r>
                        <a:rPr lang="en-US" altLang="ko-KR" dirty="0"/>
                        <a:t>(epoch)</a:t>
                      </a:r>
                      <a:r>
                        <a:rPr lang="ko-KR" altLang="en-US" dirty="0"/>
                        <a:t>로부터의 초 수를 부동소수점으로 변환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effectLst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문자열로의 변환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생략 가능한 인수로 타임존을 취함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63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08F513-2DE0-F140-81D4-3AEA07FA4482}"/>
                  </a:ext>
                </a:extLst>
              </p:cNvPr>
              <p:cNvSpPr txBox="1"/>
              <p:nvPr/>
            </p:nvSpPr>
            <p:spPr>
              <a:xfrm>
                <a:off x="1056502" y="1612557"/>
                <a:ext cx="208191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kumimoji="1" lang="en-US" altLang="ko-KR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ko-KR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kumimoji="1" lang="en-US" altLang="ko-KR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ko-KR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08F513-2DE0-F140-81D4-3AEA07FA4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502" y="1612557"/>
                <a:ext cx="2081917" cy="756233"/>
              </a:xfrm>
              <a:prstGeom prst="rect">
                <a:avLst/>
              </a:prstGeom>
              <a:blipFill>
                <a:blip r:embed="rId2"/>
                <a:stretch>
                  <a:fillRect l="-2424" t="-116393" b="-1754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402C68C-D0BF-0945-9325-AB267CF9B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156334"/>
              </p:ext>
            </p:extLst>
          </p:nvPr>
        </p:nvGraphicFramePr>
        <p:xfrm>
          <a:off x="1056502" y="2743200"/>
          <a:ext cx="2863406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9955">
                  <a:extLst>
                    <a:ext uri="{9D8B030D-6E8A-4147-A177-3AD203B41FA5}">
                      <a16:colId xmlns:a16="http://schemas.microsoft.com/office/drawing/2014/main" val="3493363679"/>
                    </a:ext>
                  </a:extLst>
                </a:gridCol>
                <a:gridCol w="1953451">
                  <a:extLst>
                    <a:ext uri="{9D8B030D-6E8A-4147-A177-3AD203B41FA5}">
                      <a16:colId xmlns:a16="http://schemas.microsoft.com/office/drawing/2014/main" val="4289542593"/>
                    </a:ext>
                  </a:extLst>
                </a:gridCol>
              </a:tblGrid>
              <a:tr h="312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기종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Thinkpad E450 </a:t>
                      </a:r>
                      <a:endParaRPr lang="en-US" altLang="ko-KR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110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 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Core i7-5500U </a:t>
                      </a:r>
                      <a:endParaRPr lang="en-US" altLang="ko-KR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2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 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16GB </a:t>
                      </a:r>
                      <a:endParaRPr lang="en-US" altLang="ko-KR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912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 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Ubuntu 16.04 </a:t>
                      </a:r>
                      <a:endParaRPr lang="en-US" altLang="ko-KR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5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GCC </a:t>
                      </a:r>
                      <a:endParaRPr lang="en-US" altLang="ko-KR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gcc 5.4.0 </a:t>
                      </a:r>
                      <a:endParaRPr lang="en-US" altLang="ko-KR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7775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0FD59DC-B48E-D44B-9473-446E3B932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694336"/>
              </p:ext>
            </p:extLst>
          </p:nvPr>
        </p:nvGraphicFramePr>
        <p:xfrm>
          <a:off x="4438892" y="504728"/>
          <a:ext cx="6404791" cy="29718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7980">
                  <a:extLst>
                    <a:ext uri="{9D8B030D-6E8A-4147-A177-3AD203B41FA5}">
                      <a16:colId xmlns:a16="http://schemas.microsoft.com/office/drawing/2014/main" val="2943459972"/>
                    </a:ext>
                  </a:extLst>
                </a:gridCol>
                <a:gridCol w="3539861">
                  <a:extLst>
                    <a:ext uri="{9D8B030D-6E8A-4147-A177-3AD203B41FA5}">
                      <a16:colId xmlns:a16="http://schemas.microsoft.com/office/drawing/2014/main" val="1831472241"/>
                    </a:ext>
                  </a:extLst>
                </a:gridCol>
              </a:tblGrid>
              <a:tr h="3886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runif </a:t>
                      </a:r>
                      <a:endParaRPr lang="en-US" altLang="ko-K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균일 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effectLst/>
                        </a:rPr>
                        <a:t>0</a:t>
                      </a:r>
                      <a:r>
                        <a:rPr lang="ko-KR" altLang="en-US">
                          <a:effectLst/>
                        </a:rPr>
                        <a:t>부터 </a:t>
                      </a:r>
                      <a:r>
                        <a:rPr lang="en-US" altLang="ko-KR">
                          <a:effectLst/>
                        </a:rPr>
                        <a:t>1</a:t>
                      </a:r>
                      <a:r>
                        <a:rPr lang="ko-KR" altLang="en-US">
                          <a:effectLst/>
                        </a:rPr>
                        <a:t>사이에서 균일한 확률 분포로 생성되는 난수</a:t>
                      </a:r>
                      <a:endParaRPr lang="ko-KR" altLang="en-US" baseline="300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rnorm </a:t>
                      </a:r>
                      <a:endParaRPr lang="en-US" altLang="ko-K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표준정규난수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정규분포를 따르는 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rbinom </a:t>
                      </a:r>
                      <a:endParaRPr lang="en-US" altLang="ko-K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이항난수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이항분포를 따르는 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rpois </a:t>
                      </a:r>
                      <a:endParaRPr lang="en-US" altLang="ko-K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포아종난수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포아종분포를 따르는 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rexp </a:t>
                      </a:r>
                      <a:endParaRPr lang="en-US" altLang="ko-K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지수난수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지수분포를 따르는 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071591"/>
                  </a:ext>
                </a:extLst>
              </a:tr>
              <a:tr h="38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rgamma </a:t>
                      </a:r>
                      <a:endParaRPr lang="en-US" altLang="ko-K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감마난수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감마분포를 따르는 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150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400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149F7CC-9516-4D45-91F2-D7D519A44852}"/>
              </a:ext>
            </a:extLst>
          </p:cNvPr>
          <p:cNvSpPr/>
          <p:nvPr/>
        </p:nvSpPr>
        <p:spPr>
          <a:xfrm>
            <a:off x="1779373" y="1346886"/>
            <a:ext cx="5968313" cy="3484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A6ADC4F-1B3F-D245-BC57-6CB074BE7245}"/>
              </a:ext>
            </a:extLst>
          </p:cNvPr>
          <p:cNvCxnSpPr/>
          <p:nvPr/>
        </p:nvCxnSpPr>
        <p:spPr>
          <a:xfrm>
            <a:off x="6697362" y="1334530"/>
            <a:ext cx="0" cy="3496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70277846-DF7A-9B44-81AF-38A068FA40DA}"/>
              </a:ext>
            </a:extLst>
          </p:cNvPr>
          <p:cNvCxnSpPr/>
          <p:nvPr/>
        </p:nvCxnSpPr>
        <p:spPr>
          <a:xfrm>
            <a:off x="1779373" y="2063578"/>
            <a:ext cx="49179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2E0A88E-DA94-0C43-844E-B91B113DF419}"/>
              </a:ext>
            </a:extLst>
          </p:cNvPr>
          <p:cNvSpPr txBox="1"/>
          <p:nvPr/>
        </p:nvSpPr>
        <p:spPr>
          <a:xfrm>
            <a:off x="3274540" y="1503402"/>
            <a:ext cx="192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/>
              <a:t>타이틀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CCDA45-D125-D64C-948D-BFB4E58FAC27}"/>
              </a:ext>
            </a:extLst>
          </p:cNvPr>
          <p:cNvSpPr txBox="1"/>
          <p:nvPr/>
        </p:nvSpPr>
        <p:spPr>
          <a:xfrm>
            <a:off x="3274540" y="3262869"/>
            <a:ext cx="192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/>
              <a:t>그래프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1DCADA-D4AA-BF4B-AB5E-02A4C4DFE4B0}"/>
              </a:ext>
            </a:extLst>
          </p:cNvPr>
          <p:cNvSpPr txBox="1"/>
          <p:nvPr/>
        </p:nvSpPr>
        <p:spPr>
          <a:xfrm flipH="1">
            <a:off x="6966245" y="2759845"/>
            <a:ext cx="512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/>
              <a:t>y</a:t>
            </a:r>
          </a:p>
          <a:p>
            <a:pPr algn="ctr"/>
            <a:r>
              <a:rPr kumimoji="1" lang="ko-KR" altLang="en-US"/>
              <a:t>축</a:t>
            </a:r>
          </a:p>
        </p:txBody>
      </p:sp>
    </p:spTree>
    <p:extLst>
      <p:ext uri="{BB962C8B-B14F-4D97-AF65-F5344CB8AC3E}">
        <p14:creationId xmlns:p14="http://schemas.microsoft.com/office/powerpoint/2010/main" val="83643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580</Words>
  <Application>Microsoft Macintosh PowerPoint</Application>
  <PresentationFormat>와이드스크린</PresentationFormat>
  <Paragraphs>236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ＭＳ Ｐゴシック</vt:lpstr>
      <vt:lpstr>Arial</vt:lpstr>
      <vt:lpstr>Cambria Math</vt:lpstr>
      <vt:lpstr>Monotype Sorts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Sungjoon.kim</cp:lastModifiedBy>
  <cp:revision>48</cp:revision>
  <dcterms:created xsi:type="dcterms:W3CDTF">2018-12-31T00:49:35Z</dcterms:created>
  <dcterms:modified xsi:type="dcterms:W3CDTF">2019-02-03T02:33:02Z</dcterms:modified>
</cp:coreProperties>
</file>