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65" r:id="rId2"/>
    <p:sldId id="266" r:id="rId3"/>
    <p:sldId id="269" r:id="rId4"/>
    <p:sldId id="270" r:id="rId5"/>
    <p:sldId id="271" r:id="rId6"/>
    <p:sldId id="27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4CCC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8"/>
    <p:restoredTop sz="94660"/>
  </p:normalViewPr>
  <p:slideViewPr>
    <p:cSldViewPr snapToGrid="0">
      <p:cViewPr varScale="1">
        <p:scale>
          <a:sx n="124" d="100"/>
          <a:sy n="124" d="100"/>
        </p:scale>
        <p:origin x="11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88A7B-0B1A-4D17-B72A-7A7FB5F40518}" type="datetimeFigureOut">
              <a:rPr lang="en-US" smtClean="0"/>
              <a:t>12/4/21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02BA2-0B3B-4730-B674-7B12A33B4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7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9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2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6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3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7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3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5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3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6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E878C-2893-43F5-80FA-AA32212D425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3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A0C7EF-72A3-5E48-808F-029E00A4544B}"/>
              </a:ext>
            </a:extLst>
          </p:cNvPr>
          <p:cNvSpPr txBox="1"/>
          <p:nvPr/>
        </p:nvSpPr>
        <p:spPr>
          <a:xfrm>
            <a:off x="1925903" y="2858459"/>
            <a:ext cx="288076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Streaming Live Chart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35AD19-8CE9-A241-862B-CEC5A54D0D1D}"/>
              </a:ext>
            </a:extLst>
          </p:cNvPr>
          <p:cNvSpPr txBox="1"/>
          <p:nvPr/>
        </p:nvSpPr>
        <p:spPr>
          <a:xfrm>
            <a:off x="4442527" y="4630145"/>
            <a:ext cx="2880765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Create, Update, Retrieve and Delete </a:t>
            </a:r>
            <a:r>
              <a:rPr lang="en-US" b="1" dirty="0"/>
              <a:t>Trading Alerts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C5C8AB-8ACC-FF48-B742-9405FD9622F8}"/>
              </a:ext>
            </a:extLst>
          </p:cNvPr>
          <p:cNvSpPr txBox="1"/>
          <p:nvPr/>
        </p:nvSpPr>
        <p:spPr>
          <a:xfrm>
            <a:off x="946764" y="3660603"/>
            <a:ext cx="288076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Retrieve/View </a:t>
            </a:r>
            <a:r>
              <a:rPr lang="en-US" b="1" dirty="0"/>
              <a:t>Tick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EB676B-C5A9-EF45-920D-03A3ABB9B9FA}"/>
              </a:ext>
            </a:extLst>
          </p:cNvPr>
          <p:cNvSpPr txBox="1"/>
          <p:nvPr/>
        </p:nvSpPr>
        <p:spPr>
          <a:xfrm>
            <a:off x="946764" y="4099801"/>
            <a:ext cx="2880765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Retrieve/View 30-min Interval </a:t>
            </a:r>
            <a:r>
              <a:rPr lang="en-US" b="1" dirty="0"/>
              <a:t>Bollinger Bands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A39D3E-8A43-5F4F-9F27-CD68AAC5E514}"/>
              </a:ext>
            </a:extLst>
          </p:cNvPr>
          <p:cNvSpPr txBox="1"/>
          <p:nvPr/>
        </p:nvSpPr>
        <p:spPr>
          <a:xfrm>
            <a:off x="946765" y="5085844"/>
            <a:ext cx="2880765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Retrieve/View </a:t>
            </a:r>
            <a:r>
              <a:rPr lang="en-US" b="1" dirty="0"/>
              <a:t>Current Positions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6BB65D-8A85-6B43-9970-E46DDB2B2319}"/>
              </a:ext>
            </a:extLst>
          </p:cNvPr>
          <p:cNvSpPr txBox="1"/>
          <p:nvPr/>
        </p:nvSpPr>
        <p:spPr>
          <a:xfrm>
            <a:off x="946765" y="5813658"/>
            <a:ext cx="2880765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Retrieve/View </a:t>
            </a:r>
            <a:r>
              <a:rPr lang="en-US" b="1" dirty="0"/>
              <a:t>Trading History + </a:t>
            </a:r>
            <a:r>
              <a:rPr lang="en-US" b="1" dirty="0" err="1"/>
              <a:t>PnL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190E04-D671-7F4E-A550-CAEDE8EEB0BD}"/>
              </a:ext>
            </a:extLst>
          </p:cNvPr>
          <p:cNvSpPr txBox="1"/>
          <p:nvPr/>
        </p:nvSpPr>
        <p:spPr>
          <a:xfrm>
            <a:off x="6116227" y="3632439"/>
            <a:ext cx="2880765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Email/Telegram Sent </a:t>
            </a:r>
            <a:r>
              <a:rPr lang="en-US" dirty="0"/>
              <a:t>when Trading Alert Levels hit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2792F7-2EDE-374D-8CD3-6165536F35D1}"/>
              </a:ext>
            </a:extLst>
          </p:cNvPr>
          <p:cNvSpPr txBox="1"/>
          <p:nvPr/>
        </p:nvSpPr>
        <p:spPr>
          <a:xfrm>
            <a:off x="3235462" y="1834117"/>
            <a:ext cx="2880765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Homepage – General Info, Signup and Login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71D82-1A21-C143-A3BF-EA4DEBD410D6}"/>
              </a:ext>
            </a:extLst>
          </p:cNvPr>
          <p:cNvSpPr txBox="1"/>
          <p:nvPr/>
        </p:nvSpPr>
        <p:spPr>
          <a:xfrm>
            <a:off x="4442527" y="5443185"/>
            <a:ext cx="288076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Bot </a:t>
            </a:r>
            <a:r>
              <a:rPr lang="en-US" b="1" dirty="0" err="1"/>
              <a:t>Killswitch</a:t>
            </a:r>
            <a:endParaRPr lang="en-US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9756A8-ABC3-5740-9D5F-0226FADEEAED}"/>
              </a:ext>
            </a:extLst>
          </p:cNvPr>
          <p:cNvCxnSpPr/>
          <p:nvPr/>
        </p:nvCxnSpPr>
        <p:spPr>
          <a:xfrm flipH="1">
            <a:off x="3366285" y="2565175"/>
            <a:ext cx="267038" cy="226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BF0581-2275-DA42-8AF0-FC28C670EAF7}"/>
              </a:ext>
            </a:extLst>
          </p:cNvPr>
          <p:cNvCxnSpPr/>
          <p:nvPr/>
        </p:nvCxnSpPr>
        <p:spPr>
          <a:xfrm flipH="1">
            <a:off x="2620470" y="3345269"/>
            <a:ext cx="267038" cy="226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032580-5530-5C44-8780-88B89D617B37}"/>
              </a:ext>
            </a:extLst>
          </p:cNvPr>
          <p:cNvCxnSpPr>
            <a:cxnSpLocks/>
          </p:cNvCxnSpPr>
          <p:nvPr/>
        </p:nvCxnSpPr>
        <p:spPr>
          <a:xfrm>
            <a:off x="3989372" y="5085844"/>
            <a:ext cx="315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5D3539-AC91-1F41-8E35-AFB4D8D70071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975885" y="5197784"/>
            <a:ext cx="466642" cy="43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3B2205-2416-9A4F-AB7E-6CEF7017BBAA}"/>
              </a:ext>
            </a:extLst>
          </p:cNvPr>
          <p:cNvCxnSpPr>
            <a:cxnSpLocks/>
          </p:cNvCxnSpPr>
          <p:nvPr/>
        </p:nvCxnSpPr>
        <p:spPr>
          <a:xfrm flipV="1">
            <a:off x="5355577" y="4099801"/>
            <a:ext cx="697265" cy="440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0BAF183-8976-A94D-B6C5-B1FE5A1E9FE8}"/>
              </a:ext>
            </a:extLst>
          </p:cNvPr>
          <p:cNvSpPr txBox="1"/>
          <p:nvPr/>
        </p:nvSpPr>
        <p:spPr>
          <a:xfrm>
            <a:off x="1925903" y="178025"/>
            <a:ext cx="6158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Main Purpose: Monitoring Data from a Trading Bot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E97286-B6C2-6141-A01A-54D62EF5DE67}"/>
              </a:ext>
            </a:extLst>
          </p:cNvPr>
          <p:cNvSpPr txBox="1"/>
          <p:nvPr/>
        </p:nvSpPr>
        <p:spPr>
          <a:xfrm>
            <a:off x="5961390" y="1123352"/>
            <a:ext cx="2880765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CK - Create, Update, Retrieve and Delete </a:t>
            </a:r>
            <a:r>
              <a:rPr lang="en-US" b="1" dirty="0"/>
              <a:t>Watchlist of Instruments</a:t>
            </a:r>
          </a:p>
        </p:txBody>
      </p:sp>
    </p:spTree>
    <p:extLst>
      <p:ext uri="{BB962C8B-B14F-4D97-AF65-F5344CB8AC3E}">
        <p14:creationId xmlns:p14="http://schemas.microsoft.com/office/powerpoint/2010/main" val="331285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01ae2aeb-4356-4546-bd4d-0af216cf0053"/>
          <p:cNvGrpSpPr>
            <a:grpSpLocks noChangeAspect="1"/>
          </p:cNvGrpSpPr>
          <p:nvPr/>
        </p:nvGrpSpPr>
        <p:grpSpPr bwMode="auto">
          <a:xfrm>
            <a:off x="2075609" y="-1017711"/>
            <a:ext cx="4790485" cy="9558625"/>
            <a:chOff x="2896552" y="22769"/>
            <a:chExt cx="3240930" cy="6436298"/>
          </a:xfrm>
        </p:grpSpPr>
        <p:sp>
          <p:nvSpPr>
            <p:cNvPr id="5" name="Rounded Rectangle 4"/>
            <p:cNvSpPr/>
            <p:nvPr/>
          </p:nvSpPr>
          <p:spPr>
            <a:xfrm>
              <a:off x="5020390" y="22769"/>
              <a:ext cx="541163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96552" y="69409"/>
              <a:ext cx="3240930" cy="638965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12715" y="1176729"/>
              <a:ext cx="2808604" cy="41765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977366" y="598997"/>
              <a:ext cx="143604" cy="14443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228297" y="598997"/>
              <a:ext cx="541163" cy="586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94576" y="382348"/>
              <a:ext cx="229767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228297" y="5593974"/>
              <a:ext cx="577442" cy="55516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427831" y="5785046"/>
              <a:ext cx="178372" cy="177532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6DE6C36-EB07-854F-9161-9E36430AE73D}"/>
              </a:ext>
            </a:extLst>
          </p:cNvPr>
          <p:cNvSpPr/>
          <p:nvPr/>
        </p:nvSpPr>
        <p:spPr>
          <a:xfrm>
            <a:off x="2656210" y="3115271"/>
            <a:ext cx="38315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Easily Monitor a Live Quantitative Trading Bot</a:t>
            </a:r>
            <a:endParaRPr lang="en-SG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5A431-4158-6144-92EF-EA001CDBB17D}"/>
              </a:ext>
            </a:extLst>
          </p:cNvPr>
          <p:cNvSpPr/>
          <p:nvPr/>
        </p:nvSpPr>
        <p:spPr>
          <a:xfrm>
            <a:off x="2273863" y="275777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SG" sz="2400" b="0" i="0" dirty="0">
                <a:solidFill>
                  <a:srgbClr val="212529"/>
                </a:solidFill>
                <a:effectLst/>
                <a:latin typeface="Nunito Sans" pitchFamily="2" charset="77"/>
              </a:rPr>
              <a:t>Algo Viewer</a:t>
            </a:r>
          </a:p>
        </p:txBody>
      </p:sp>
      <p:pic>
        <p:nvPicPr>
          <p:cNvPr id="19" name="Graphic 18" descr="Image outline">
            <a:extLst>
              <a:ext uri="{FF2B5EF4-FFF2-40B4-BE49-F238E27FC236}">
                <a16:creationId xmlns:a16="http://schemas.microsoft.com/office/drawing/2014/main" id="{D3E79AC3-479A-7248-9F7D-CE8BD8A4F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6820" y="291949"/>
            <a:ext cx="3086086" cy="3086086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16354D93-CEE6-EB48-8B7C-23CBE7E48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292" y="368962"/>
            <a:ext cx="1088329" cy="402352"/>
          </a:xfrm>
          <a:prstGeom prst="rect">
            <a:avLst/>
          </a:prstGeom>
        </p:spPr>
      </p:pic>
      <p:pic>
        <p:nvPicPr>
          <p:cNvPr id="25" name="Graphic 24" descr="Database outline">
            <a:extLst>
              <a:ext uri="{FF2B5EF4-FFF2-40B4-BE49-F238E27FC236}">
                <a16:creationId xmlns:a16="http://schemas.microsoft.com/office/drawing/2014/main" id="{49EF78CB-E4C6-3E4E-821C-BB076F2306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7387" y="4061752"/>
            <a:ext cx="634274" cy="63427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D69A03D-5D06-E348-A5A8-85B53A70149D}"/>
              </a:ext>
            </a:extLst>
          </p:cNvPr>
          <p:cNvSpPr/>
          <p:nvPr/>
        </p:nvSpPr>
        <p:spPr>
          <a:xfrm>
            <a:off x="3653085" y="4696026"/>
            <a:ext cx="18378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200" dirty="0">
                <a:solidFill>
                  <a:srgbClr val="212529"/>
                </a:solidFill>
                <a:latin typeface="Nunito Sans" pitchFamily="2" charset="77"/>
              </a:rPr>
              <a:t>Access Tables of</a:t>
            </a:r>
            <a:r>
              <a:rPr lang="en-SG" sz="1200" b="0" i="0" dirty="0">
                <a:solidFill>
                  <a:srgbClr val="212529"/>
                </a:solidFill>
                <a:effectLst/>
                <a:latin typeface="Nunito Sans" pitchFamily="2" charset="77"/>
              </a:rPr>
              <a:t> Financial 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FFDD3C-948A-DA4E-B239-DCF8F6F45918}"/>
              </a:ext>
            </a:extLst>
          </p:cNvPr>
          <p:cNvSpPr/>
          <p:nvPr/>
        </p:nvSpPr>
        <p:spPr>
          <a:xfrm>
            <a:off x="2108228" y="392386"/>
            <a:ext cx="3562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highlight>
                  <a:srgbClr val="0000FF"/>
                </a:highlight>
                <a:latin typeface="Nunito Sans" pitchFamily="2" charset="77"/>
              </a:rPr>
              <a:t>Home</a:t>
            </a:r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	Dashboard     Alerts</a:t>
            </a:r>
            <a:endParaRPr lang="en-SG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pic>
        <p:nvPicPr>
          <p:cNvPr id="30" name="Graphic 29" descr="Upward trend outline">
            <a:extLst>
              <a:ext uri="{FF2B5EF4-FFF2-40B4-BE49-F238E27FC236}">
                <a16:creationId xmlns:a16="http://schemas.microsoft.com/office/drawing/2014/main" id="{F85D3D3A-3CBE-C843-81D2-91E51D5390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47830" y="3921689"/>
            <a:ext cx="914400" cy="9144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946B14A3-85EB-5B40-9D75-EACEC999B3DD}"/>
              </a:ext>
            </a:extLst>
          </p:cNvPr>
          <p:cNvSpPr/>
          <p:nvPr/>
        </p:nvSpPr>
        <p:spPr>
          <a:xfrm>
            <a:off x="2210304" y="4701775"/>
            <a:ext cx="18378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200" dirty="0">
                <a:solidFill>
                  <a:srgbClr val="212529"/>
                </a:solidFill>
                <a:latin typeface="Nunito Sans" pitchFamily="2" charset="77"/>
              </a:rPr>
              <a:t>Track a</a:t>
            </a:r>
          </a:p>
          <a:p>
            <a:pPr algn="ctr"/>
            <a:r>
              <a:rPr lang="en-SG" sz="1200" dirty="0">
                <a:solidFill>
                  <a:srgbClr val="212529"/>
                </a:solidFill>
                <a:latin typeface="Nunito Sans" pitchFamily="2" charset="77"/>
              </a:rPr>
              <a:t>Live Streaming Chart</a:t>
            </a:r>
            <a:endParaRPr lang="en-SG" sz="1200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pic>
        <p:nvPicPr>
          <p:cNvPr id="44" name="Graphic 43" descr="Bell outline">
            <a:extLst>
              <a:ext uri="{FF2B5EF4-FFF2-40B4-BE49-F238E27FC236}">
                <a16:creationId xmlns:a16="http://schemas.microsoft.com/office/drawing/2014/main" id="{B9E9F55F-1F83-5044-B954-0F5035E606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85782" y="4061752"/>
            <a:ext cx="680064" cy="680064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0DEC42F9-4FF5-8949-B7E7-C3939311C294}"/>
              </a:ext>
            </a:extLst>
          </p:cNvPr>
          <p:cNvSpPr/>
          <p:nvPr/>
        </p:nvSpPr>
        <p:spPr>
          <a:xfrm>
            <a:off x="5319928" y="4731949"/>
            <a:ext cx="12012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200" dirty="0">
                <a:solidFill>
                  <a:srgbClr val="212529"/>
                </a:solidFill>
                <a:latin typeface="Nunito Sans" pitchFamily="2" charset="77"/>
              </a:rPr>
              <a:t>Set Alert Levels and Get Notified via SMS/Telegram</a:t>
            </a:r>
            <a:endParaRPr lang="en-SG" sz="1200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5414CB6-F1C9-C948-8649-2E367F44F079}"/>
              </a:ext>
            </a:extLst>
          </p:cNvPr>
          <p:cNvSpPr/>
          <p:nvPr/>
        </p:nvSpPr>
        <p:spPr>
          <a:xfrm>
            <a:off x="2644073" y="5655656"/>
            <a:ext cx="30266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dirty="0">
                <a:solidFill>
                  <a:srgbClr val="212529"/>
                </a:solidFill>
                <a:latin typeface="Nunito Sans" pitchFamily="2" charset="77"/>
              </a:rPr>
              <a:t>This is a paragraph describing briefly how the algorithm works, what instruments its trading, and maybe a disclaimer on how the information here shouldn’t be perceived as financial advice etc.</a:t>
            </a:r>
            <a:endParaRPr lang="en-SG" sz="1200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pic>
        <p:nvPicPr>
          <p:cNvPr id="58" name="Graphic 57" descr="Image outline">
            <a:extLst>
              <a:ext uri="{FF2B5EF4-FFF2-40B4-BE49-F238E27FC236}">
                <a16:creationId xmlns:a16="http://schemas.microsoft.com/office/drawing/2014/main" id="{4DF42807-AEBF-5649-8C0A-43999E63E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2936" y="5674861"/>
            <a:ext cx="1015664" cy="101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01ae2aeb-4356-4546-bd4d-0af216cf0053"/>
          <p:cNvGrpSpPr>
            <a:grpSpLocks noChangeAspect="1"/>
          </p:cNvGrpSpPr>
          <p:nvPr/>
        </p:nvGrpSpPr>
        <p:grpSpPr bwMode="auto">
          <a:xfrm>
            <a:off x="2075609" y="-1017711"/>
            <a:ext cx="4790485" cy="9558625"/>
            <a:chOff x="2896552" y="22769"/>
            <a:chExt cx="3240930" cy="6436298"/>
          </a:xfrm>
        </p:grpSpPr>
        <p:sp>
          <p:nvSpPr>
            <p:cNvPr id="5" name="Rounded Rectangle 4"/>
            <p:cNvSpPr/>
            <p:nvPr/>
          </p:nvSpPr>
          <p:spPr>
            <a:xfrm>
              <a:off x="5020390" y="22769"/>
              <a:ext cx="541163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96552" y="69409"/>
              <a:ext cx="3240930" cy="638965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12715" y="1176729"/>
              <a:ext cx="2808604" cy="41765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977366" y="598997"/>
              <a:ext cx="143604" cy="14443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228297" y="598997"/>
              <a:ext cx="541163" cy="586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94576" y="382348"/>
              <a:ext cx="229767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228297" y="5593974"/>
              <a:ext cx="577442" cy="55516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427831" y="5785046"/>
              <a:ext cx="178372" cy="177532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0FFDD3C-948A-DA4E-B239-DCF8F6F45918}"/>
              </a:ext>
            </a:extLst>
          </p:cNvPr>
          <p:cNvSpPr/>
          <p:nvPr/>
        </p:nvSpPr>
        <p:spPr>
          <a:xfrm>
            <a:off x="2108228" y="392386"/>
            <a:ext cx="3562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latin typeface="Nunito Sans" pitchFamily="2" charset="77"/>
              </a:rPr>
              <a:t>Home</a:t>
            </a:r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	</a:t>
            </a:r>
            <a:r>
              <a:rPr lang="en-SG" dirty="0">
                <a:solidFill>
                  <a:schemeClr val="bg1"/>
                </a:solidFill>
                <a:highlight>
                  <a:srgbClr val="0000FF"/>
                </a:highlight>
                <a:latin typeface="Nunito Sans" pitchFamily="2" charset="77"/>
              </a:rPr>
              <a:t>Dashboard</a:t>
            </a:r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     Alerts</a:t>
            </a:r>
            <a:endParaRPr lang="en-SG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7529117C-6CCD-CD4E-93FC-804DE902E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708" y="1128815"/>
            <a:ext cx="3922583" cy="2266481"/>
          </a:xfrm>
          <a:prstGeom prst="rect">
            <a:avLst/>
          </a:prstGeom>
        </p:spPr>
      </p:pic>
      <p:pic>
        <p:nvPicPr>
          <p:cNvPr id="21" name="Picture 20" descr="Icon&#10;&#10;Description automatically generated with medium confidence">
            <a:extLst>
              <a:ext uri="{FF2B5EF4-FFF2-40B4-BE49-F238E27FC236}">
                <a16:creationId xmlns:a16="http://schemas.microsoft.com/office/drawing/2014/main" id="{8A393237-AA71-8146-8294-0768561C2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46" y="778774"/>
            <a:ext cx="1689457" cy="319627"/>
          </a:xfrm>
          <a:prstGeom prst="rect">
            <a:avLst/>
          </a:prstGeom>
        </p:spPr>
      </p:pic>
      <p:pic>
        <p:nvPicPr>
          <p:cNvPr id="24" name="Picture 23" descr="Table&#10;&#10;Description automatically generated">
            <a:extLst>
              <a:ext uri="{FF2B5EF4-FFF2-40B4-BE49-F238E27FC236}">
                <a16:creationId xmlns:a16="http://schemas.microsoft.com/office/drawing/2014/main" id="{A63D7599-24B9-7840-ABAA-144BC74029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416" y="3590841"/>
            <a:ext cx="3397250" cy="1460500"/>
          </a:xfrm>
          <a:prstGeom prst="rect">
            <a:avLst/>
          </a:prstGeom>
        </p:spPr>
      </p:pic>
      <p:pic>
        <p:nvPicPr>
          <p:cNvPr id="32" name="Picture 31" descr="Table&#10;&#10;Description automatically generated">
            <a:extLst>
              <a:ext uri="{FF2B5EF4-FFF2-40B4-BE49-F238E27FC236}">
                <a16:creationId xmlns:a16="http://schemas.microsoft.com/office/drawing/2014/main" id="{AED5FCFD-1545-3B41-9C1B-040525E85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416" y="5207286"/>
            <a:ext cx="3397250" cy="1460500"/>
          </a:xfrm>
          <a:prstGeom prst="rect">
            <a:avLst/>
          </a:prstGeom>
        </p:spPr>
      </p:pic>
      <p:pic>
        <p:nvPicPr>
          <p:cNvPr id="29" name="Picture 2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A1AC888-560D-0242-8DE7-A5452996EC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569" y="351786"/>
            <a:ext cx="631658" cy="39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95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01ae2aeb-4356-4546-bd4d-0af216cf0053"/>
          <p:cNvGrpSpPr>
            <a:grpSpLocks noChangeAspect="1"/>
          </p:cNvGrpSpPr>
          <p:nvPr/>
        </p:nvGrpSpPr>
        <p:grpSpPr bwMode="auto">
          <a:xfrm>
            <a:off x="2075609" y="-1384017"/>
            <a:ext cx="4790485" cy="9558625"/>
            <a:chOff x="2896552" y="22769"/>
            <a:chExt cx="3240930" cy="6436298"/>
          </a:xfrm>
        </p:grpSpPr>
        <p:sp>
          <p:nvSpPr>
            <p:cNvPr id="5" name="Rounded Rectangle 4"/>
            <p:cNvSpPr/>
            <p:nvPr/>
          </p:nvSpPr>
          <p:spPr>
            <a:xfrm>
              <a:off x="5020390" y="22769"/>
              <a:ext cx="541163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96552" y="69409"/>
              <a:ext cx="3240930" cy="638965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12715" y="1176729"/>
              <a:ext cx="2808604" cy="41765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977366" y="598997"/>
              <a:ext cx="143604" cy="14443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228297" y="598997"/>
              <a:ext cx="541163" cy="586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94576" y="382348"/>
              <a:ext cx="229767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228297" y="5593974"/>
              <a:ext cx="577442" cy="55516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427831" y="5785046"/>
              <a:ext cx="178372" cy="177532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0FFDD3C-948A-DA4E-B239-DCF8F6F45918}"/>
              </a:ext>
            </a:extLst>
          </p:cNvPr>
          <p:cNvSpPr/>
          <p:nvPr/>
        </p:nvSpPr>
        <p:spPr>
          <a:xfrm>
            <a:off x="2108228" y="392386"/>
            <a:ext cx="3562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latin typeface="Nunito Sans" pitchFamily="2" charset="77"/>
              </a:rPr>
              <a:t>Home</a:t>
            </a:r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	</a:t>
            </a:r>
            <a:r>
              <a:rPr lang="en-SG" dirty="0">
                <a:latin typeface="Nunito Sans" pitchFamily="2" charset="77"/>
              </a:rPr>
              <a:t>Dashboard</a:t>
            </a:r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     </a:t>
            </a:r>
            <a:r>
              <a:rPr lang="en-SG" dirty="0">
                <a:solidFill>
                  <a:schemeClr val="bg1"/>
                </a:solidFill>
                <a:highlight>
                  <a:srgbClr val="0000FF"/>
                </a:highlight>
                <a:latin typeface="Nunito Sans" pitchFamily="2" charset="77"/>
              </a:rPr>
              <a:t>Alerts</a:t>
            </a:r>
          </a:p>
        </p:txBody>
      </p:sp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7529117C-6CCD-CD4E-93FC-804DE902E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708" y="1128815"/>
            <a:ext cx="3922583" cy="2266481"/>
          </a:xfrm>
          <a:prstGeom prst="rect">
            <a:avLst/>
          </a:prstGeom>
        </p:spPr>
      </p:pic>
      <p:pic>
        <p:nvPicPr>
          <p:cNvPr id="21" name="Picture 20" descr="Icon&#10;&#10;Description automatically generated with medium confidence">
            <a:extLst>
              <a:ext uri="{FF2B5EF4-FFF2-40B4-BE49-F238E27FC236}">
                <a16:creationId xmlns:a16="http://schemas.microsoft.com/office/drawing/2014/main" id="{8A393237-AA71-8146-8294-0768561C2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46" y="778774"/>
            <a:ext cx="1689457" cy="319627"/>
          </a:xfrm>
          <a:prstGeom prst="rect">
            <a:avLst/>
          </a:prstGeom>
        </p:spPr>
      </p:pic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D18743-5567-1D42-8E56-554C7A6022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569" y="351786"/>
            <a:ext cx="631658" cy="395654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490F050-F731-7549-84F9-B756073A0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864" y="3598871"/>
            <a:ext cx="342900" cy="3556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EABE783-98FB-EC4B-8E52-568824ECE510}"/>
              </a:ext>
            </a:extLst>
          </p:cNvPr>
          <p:cNvSpPr/>
          <p:nvPr/>
        </p:nvSpPr>
        <p:spPr>
          <a:xfrm>
            <a:off x="2303672" y="3631397"/>
            <a:ext cx="139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600" dirty="0">
                <a:latin typeface="Nunito Sans" pitchFamily="2" charset="77"/>
              </a:rPr>
              <a:t>Saved Alerts</a:t>
            </a:r>
            <a:endParaRPr lang="en-SG" sz="1600" dirty="0">
              <a:solidFill>
                <a:schemeClr val="bg1"/>
              </a:solidFill>
              <a:highlight>
                <a:srgbClr val="0000FF"/>
              </a:highlight>
              <a:latin typeface="Nunito Sans" pitchFamily="2" charset="77"/>
            </a:endParaRPr>
          </a:p>
        </p:txBody>
      </p:sp>
      <p:pic>
        <p:nvPicPr>
          <p:cNvPr id="42" name="Picture 4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E234083-2E1C-8047-9D85-5618203A50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561" y="3969951"/>
            <a:ext cx="1521203" cy="829747"/>
          </a:xfrm>
          <a:prstGeom prst="rect">
            <a:avLst/>
          </a:prstGeom>
        </p:spPr>
      </p:pic>
      <p:pic>
        <p:nvPicPr>
          <p:cNvPr id="56" name="Picture 55" descr="Table&#10;&#10;Description automatically generated">
            <a:extLst>
              <a:ext uri="{FF2B5EF4-FFF2-40B4-BE49-F238E27FC236}">
                <a16:creationId xmlns:a16="http://schemas.microsoft.com/office/drawing/2014/main" id="{ACCDE1D9-3F46-1D46-B9EF-723A83F1709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94"/>
          <a:stretch/>
        </p:blipFill>
        <p:spPr>
          <a:xfrm>
            <a:off x="3962004" y="3719288"/>
            <a:ext cx="2528099" cy="973422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A52E7E6-B9BF-D944-8AC3-B4712A17C731}"/>
              </a:ext>
            </a:extLst>
          </p:cNvPr>
          <p:cNvCxnSpPr>
            <a:cxnSpLocks/>
          </p:cNvCxnSpPr>
          <p:nvPr/>
        </p:nvCxnSpPr>
        <p:spPr>
          <a:xfrm>
            <a:off x="2678464" y="1772156"/>
            <a:ext cx="38548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24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01ae2aeb-4356-4546-bd4d-0af216cf0053"/>
          <p:cNvGrpSpPr>
            <a:grpSpLocks noChangeAspect="1"/>
          </p:cNvGrpSpPr>
          <p:nvPr/>
        </p:nvGrpSpPr>
        <p:grpSpPr bwMode="auto">
          <a:xfrm>
            <a:off x="2075609" y="-1384017"/>
            <a:ext cx="4790485" cy="9558625"/>
            <a:chOff x="2896552" y="22769"/>
            <a:chExt cx="3240930" cy="6436298"/>
          </a:xfrm>
        </p:grpSpPr>
        <p:sp>
          <p:nvSpPr>
            <p:cNvPr id="5" name="Rounded Rectangle 4"/>
            <p:cNvSpPr/>
            <p:nvPr/>
          </p:nvSpPr>
          <p:spPr>
            <a:xfrm>
              <a:off x="5020390" y="22769"/>
              <a:ext cx="541163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96552" y="69409"/>
              <a:ext cx="3240930" cy="638965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12715" y="1176729"/>
              <a:ext cx="2808604" cy="41765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977366" y="598997"/>
              <a:ext cx="143604" cy="14443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228297" y="598997"/>
              <a:ext cx="541163" cy="586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94576" y="382348"/>
              <a:ext cx="229767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228297" y="5593974"/>
              <a:ext cx="577442" cy="55516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427831" y="5785046"/>
              <a:ext cx="178372" cy="177532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0FFDD3C-948A-DA4E-B239-DCF8F6F45918}"/>
              </a:ext>
            </a:extLst>
          </p:cNvPr>
          <p:cNvSpPr/>
          <p:nvPr/>
        </p:nvSpPr>
        <p:spPr>
          <a:xfrm>
            <a:off x="2108228" y="392386"/>
            <a:ext cx="3562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latin typeface="Nunito Sans" pitchFamily="2" charset="77"/>
              </a:rPr>
              <a:t>Home</a:t>
            </a:r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	</a:t>
            </a:r>
            <a:r>
              <a:rPr lang="en-SG" dirty="0">
                <a:latin typeface="Nunito Sans" pitchFamily="2" charset="77"/>
              </a:rPr>
              <a:t>Dashboard</a:t>
            </a:r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     </a:t>
            </a:r>
            <a:r>
              <a:rPr lang="en-SG" dirty="0">
                <a:solidFill>
                  <a:schemeClr val="bg1"/>
                </a:solidFill>
                <a:highlight>
                  <a:srgbClr val="0000FF"/>
                </a:highlight>
                <a:latin typeface="Nunito Sans" pitchFamily="2" charset="77"/>
              </a:rPr>
              <a:t>Alerts</a:t>
            </a:r>
          </a:p>
        </p:txBody>
      </p:sp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7529117C-6CCD-CD4E-93FC-804DE902E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708" y="1128815"/>
            <a:ext cx="3922583" cy="2266481"/>
          </a:xfrm>
          <a:prstGeom prst="rect">
            <a:avLst/>
          </a:prstGeom>
        </p:spPr>
      </p:pic>
      <p:pic>
        <p:nvPicPr>
          <p:cNvPr id="21" name="Picture 20" descr="Icon&#10;&#10;Description automatically generated with medium confidence">
            <a:extLst>
              <a:ext uri="{FF2B5EF4-FFF2-40B4-BE49-F238E27FC236}">
                <a16:creationId xmlns:a16="http://schemas.microsoft.com/office/drawing/2014/main" id="{8A393237-AA71-8146-8294-0768561C2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46" y="778774"/>
            <a:ext cx="1689457" cy="319627"/>
          </a:xfrm>
          <a:prstGeom prst="rect">
            <a:avLst/>
          </a:prstGeom>
        </p:spPr>
      </p:pic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D18743-5567-1D42-8E56-554C7A6022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569" y="351786"/>
            <a:ext cx="631658" cy="395654"/>
          </a:xfrm>
          <a:prstGeom prst="rect">
            <a:avLst/>
          </a:prstGeom>
        </p:spPr>
      </p:pic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88E6E4F-3AA6-C34F-A9AD-7AF2FB3F54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74" y="3428785"/>
            <a:ext cx="2093613" cy="3283397"/>
          </a:xfrm>
          <a:prstGeom prst="rect">
            <a:avLst/>
          </a:prstGeom>
        </p:spPr>
      </p:pic>
      <p:pic>
        <p:nvPicPr>
          <p:cNvPr id="19" name="Picture 1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46CF9B9-971E-EC43-9485-B95F74C16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73" y="5932697"/>
            <a:ext cx="2474229" cy="580911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490F050-F731-7549-84F9-B756073A03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864" y="3598871"/>
            <a:ext cx="342900" cy="3556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EABE783-98FB-EC4B-8E52-568824ECE510}"/>
              </a:ext>
            </a:extLst>
          </p:cNvPr>
          <p:cNvSpPr/>
          <p:nvPr/>
        </p:nvSpPr>
        <p:spPr>
          <a:xfrm>
            <a:off x="2303672" y="3631397"/>
            <a:ext cx="139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600" dirty="0">
                <a:latin typeface="Nunito Sans" pitchFamily="2" charset="77"/>
              </a:rPr>
              <a:t>Saved Alerts</a:t>
            </a:r>
            <a:endParaRPr lang="en-SG" sz="1600" dirty="0">
              <a:solidFill>
                <a:schemeClr val="bg1"/>
              </a:solidFill>
              <a:highlight>
                <a:srgbClr val="0000FF"/>
              </a:highlight>
              <a:latin typeface="Nunito Sans" pitchFamily="2" charset="77"/>
            </a:endParaRPr>
          </a:p>
        </p:txBody>
      </p:sp>
      <p:pic>
        <p:nvPicPr>
          <p:cNvPr id="42" name="Picture 4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E234083-2E1C-8047-9D85-5618203A50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561" y="3969951"/>
            <a:ext cx="1521203" cy="82974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C9E634-6DD9-EA4B-B89E-502186953AF1}"/>
              </a:ext>
            </a:extLst>
          </p:cNvPr>
          <p:cNvCxnSpPr>
            <a:cxnSpLocks/>
          </p:cNvCxnSpPr>
          <p:nvPr/>
        </p:nvCxnSpPr>
        <p:spPr>
          <a:xfrm>
            <a:off x="2678464" y="1772156"/>
            <a:ext cx="38548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66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01ae2aeb-4356-4546-bd4d-0af216cf0053"/>
          <p:cNvGrpSpPr>
            <a:grpSpLocks noChangeAspect="1"/>
          </p:cNvGrpSpPr>
          <p:nvPr/>
        </p:nvGrpSpPr>
        <p:grpSpPr bwMode="auto">
          <a:xfrm>
            <a:off x="2075609" y="-1384017"/>
            <a:ext cx="4790485" cy="9558625"/>
            <a:chOff x="2896552" y="22769"/>
            <a:chExt cx="3240930" cy="6436298"/>
          </a:xfrm>
        </p:grpSpPr>
        <p:sp>
          <p:nvSpPr>
            <p:cNvPr id="5" name="Rounded Rectangle 4"/>
            <p:cNvSpPr/>
            <p:nvPr/>
          </p:nvSpPr>
          <p:spPr>
            <a:xfrm>
              <a:off x="5020390" y="22769"/>
              <a:ext cx="541163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96552" y="69409"/>
              <a:ext cx="3240930" cy="638965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12715" y="1176729"/>
              <a:ext cx="2808604" cy="41765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977366" y="598997"/>
              <a:ext cx="143604" cy="14443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228297" y="598997"/>
              <a:ext cx="541163" cy="586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94576" y="382348"/>
              <a:ext cx="229767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228297" y="5593974"/>
              <a:ext cx="577442" cy="55516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427831" y="5785046"/>
              <a:ext cx="178372" cy="177532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0FFDD3C-948A-DA4E-B239-DCF8F6F45918}"/>
              </a:ext>
            </a:extLst>
          </p:cNvPr>
          <p:cNvSpPr/>
          <p:nvPr/>
        </p:nvSpPr>
        <p:spPr>
          <a:xfrm>
            <a:off x="2108228" y="392386"/>
            <a:ext cx="3562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latin typeface="Nunito Sans" pitchFamily="2" charset="77"/>
              </a:rPr>
              <a:t>Home</a:t>
            </a:r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	</a:t>
            </a:r>
            <a:r>
              <a:rPr lang="en-SG" dirty="0">
                <a:latin typeface="Nunito Sans" pitchFamily="2" charset="77"/>
              </a:rPr>
              <a:t>Dashboard</a:t>
            </a:r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     </a:t>
            </a:r>
            <a:r>
              <a:rPr lang="en-SG" dirty="0">
                <a:solidFill>
                  <a:schemeClr val="bg1"/>
                </a:solidFill>
                <a:highlight>
                  <a:srgbClr val="0000FF"/>
                </a:highlight>
                <a:latin typeface="Nunito Sans" pitchFamily="2" charset="77"/>
              </a:rPr>
              <a:t>Alerts</a:t>
            </a:r>
          </a:p>
        </p:txBody>
      </p:sp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7529117C-6CCD-CD4E-93FC-804DE902E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708" y="1128815"/>
            <a:ext cx="3922583" cy="2266481"/>
          </a:xfrm>
          <a:prstGeom prst="rect">
            <a:avLst/>
          </a:prstGeom>
        </p:spPr>
      </p:pic>
      <p:pic>
        <p:nvPicPr>
          <p:cNvPr id="21" name="Picture 20" descr="Icon&#10;&#10;Description automatically generated with medium confidence">
            <a:extLst>
              <a:ext uri="{FF2B5EF4-FFF2-40B4-BE49-F238E27FC236}">
                <a16:creationId xmlns:a16="http://schemas.microsoft.com/office/drawing/2014/main" id="{8A393237-AA71-8146-8294-0768561C2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46" y="778774"/>
            <a:ext cx="1689457" cy="319627"/>
          </a:xfrm>
          <a:prstGeom prst="rect">
            <a:avLst/>
          </a:prstGeom>
        </p:spPr>
      </p:pic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D18743-5567-1D42-8E56-554C7A6022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569" y="351786"/>
            <a:ext cx="631658" cy="395654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490F050-F731-7549-84F9-B756073A0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864" y="3598871"/>
            <a:ext cx="342900" cy="3556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EABE783-98FB-EC4B-8E52-568824ECE510}"/>
              </a:ext>
            </a:extLst>
          </p:cNvPr>
          <p:cNvSpPr/>
          <p:nvPr/>
        </p:nvSpPr>
        <p:spPr>
          <a:xfrm>
            <a:off x="2303672" y="3631397"/>
            <a:ext cx="139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600" dirty="0">
                <a:latin typeface="Nunito Sans" pitchFamily="2" charset="77"/>
              </a:rPr>
              <a:t>Saved Alerts</a:t>
            </a:r>
            <a:endParaRPr lang="en-SG" sz="1600" dirty="0">
              <a:solidFill>
                <a:schemeClr val="bg1"/>
              </a:solidFill>
              <a:highlight>
                <a:srgbClr val="0000FF"/>
              </a:highlight>
              <a:latin typeface="Nunito Sans" pitchFamily="2" charset="77"/>
            </a:endParaRPr>
          </a:p>
        </p:txBody>
      </p:sp>
      <p:pic>
        <p:nvPicPr>
          <p:cNvPr id="42" name="Picture 4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E234083-2E1C-8047-9D85-5618203A50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561" y="3969951"/>
            <a:ext cx="1521203" cy="829747"/>
          </a:xfrm>
          <a:prstGeom prst="rect">
            <a:avLst/>
          </a:prstGeom>
        </p:spPr>
      </p:pic>
      <p:pic>
        <p:nvPicPr>
          <p:cNvPr id="56" name="Picture 55" descr="Table&#10;&#10;Description automatically generated">
            <a:extLst>
              <a:ext uri="{FF2B5EF4-FFF2-40B4-BE49-F238E27FC236}">
                <a16:creationId xmlns:a16="http://schemas.microsoft.com/office/drawing/2014/main" id="{ACCDE1D9-3F46-1D46-B9EF-723A83F1709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94"/>
          <a:stretch/>
        </p:blipFill>
        <p:spPr>
          <a:xfrm>
            <a:off x="3962004" y="3719288"/>
            <a:ext cx="2528099" cy="973422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A52E7E6-B9BF-D944-8AC3-B4712A17C731}"/>
              </a:ext>
            </a:extLst>
          </p:cNvPr>
          <p:cNvCxnSpPr>
            <a:cxnSpLocks/>
          </p:cNvCxnSpPr>
          <p:nvPr/>
        </p:nvCxnSpPr>
        <p:spPr>
          <a:xfrm>
            <a:off x="2678464" y="1772156"/>
            <a:ext cx="38548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4C41E3F-0C45-774D-B2F7-40B6F75B6D51}"/>
              </a:ext>
            </a:extLst>
          </p:cNvPr>
          <p:cNvCxnSpPr>
            <a:cxnSpLocks/>
          </p:cNvCxnSpPr>
          <p:nvPr/>
        </p:nvCxnSpPr>
        <p:spPr>
          <a:xfrm>
            <a:off x="2644586" y="1932648"/>
            <a:ext cx="385482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6B6EC469-2EE1-474F-BA88-905DA81688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897" y="4624656"/>
            <a:ext cx="2443515" cy="30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8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Macintosh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Nunito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2014-02-20T13:21:27Z</dcterms:created>
  <dcterms:modified xsi:type="dcterms:W3CDTF">2021-12-04T10:59:09Z</dcterms:modified>
</cp:coreProperties>
</file>