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4C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0"/>
    <p:restoredTop sz="94660"/>
  </p:normalViewPr>
  <p:slideViewPr>
    <p:cSldViewPr snapToGrid="0">
      <p:cViewPr varScale="1">
        <p:scale>
          <a:sx n="120" d="100"/>
          <a:sy n="120" d="100"/>
        </p:scale>
        <p:origin x="17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8A7B-0B1A-4D17-B72A-7A7FB5F40518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02BA2-0B3B-4730-B674-7B12A33B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878C-2893-43F5-80FA-AA32212D425A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A0C7EF-72A3-5E48-808F-029E00A4544B}"/>
              </a:ext>
            </a:extLst>
          </p:cNvPr>
          <p:cNvSpPr txBox="1"/>
          <p:nvPr/>
        </p:nvSpPr>
        <p:spPr>
          <a:xfrm>
            <a:off x="1925903" y="2858459"/>
            <a:ext cx="288076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Choose </a:t>
            </a:r>
            <a:r>
              <a:rPr lang="en-US" b="1" dirty="0" err="1"/>
              <a:t>Backtests</a:t>
            </a:r>
            <a:r>
              <a:rPr lang="en-US" b="1" dirty="0"/>
              <a:t>: all instruments OR custom triplets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5AD19-8CE9-A241-862B-CEC5A54D0D1D}"/>
              </a:ext>
            </a:extLst>
          </p:cNvPr>
          <p:cNvSpPr txBox="1"/>
          <p:nvPr/>
        </p:nvSpPr>
        <p:spPr>
          <a:xfrm>
            <a:off x="4442527" y="4630145"/>
            <a:ext cx="288076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Create, Update, Retrieve and Delete </a:t>
            </a:r>
            <a:r>
              <a:rPr lang="en-US" b="1" dirty="0"/>
              <a:t>starting balance and PNL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B676B-C5A9-EF45-920D-03A3ABB9B9FA}"/>
              </a:ext>
            </a:extLst>
          </p:cNvPr>
          <p:cNvSpPr txBox="1"/>
          <p:nvPr/>
        </p:nvSpPr>
        <p:spPr>
          <a:xfrm>
            <a:off x="946764" y="4099801"/>
            <a:ext cx="2880765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Retrieve/View </a:t>
            </a:r>
            <a:r>
              <a:rPr lang="en-US" dirty="0" err="1"/>
              <a:t>backtest</a:t>
            </a:r>
            <a:r>
              <a:rPr lang="en-US" dirty="0"/>
              <a:t> data: ROI, net ROI, commissions, half-life, start date, end date and </a:t>
            </a:r>
            <a:r>
              <a:rPr lang="en-US" dirty="0" err="1"/>
              <a:t>backtest</a:t>
            </a:r>
            <a:r>
              <a:rPr lang="en-US" dirty="0"/>
              <a:t> created date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90E04-D671-7F4E-A550-CAEDE8EEB0BD}"/>
              </a:ext>
            </a:extLst>
          </p:cNvPr>
          <p:cNvSpPr txBox="1"/>
          <p:nvPr/>
        </p:nvSpPr>
        <p:spPr>
          <a:xfrm>
            <a:off x="6116227" y="3632439"/>
            <a:ext cx="288076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ROI Charts for each instrument triplets </a:t>
            </a:r>
            <a:r>
              <a:rPr lang="en-US" b="1" dirty="0" err="1"/>
              <a:t>backtested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792F7-2EDE-374D-8CD3-6165536F35D1}"/>
              </a:ext>
            </a:extLst>
          </p:cNvPr>
          <p:cNvSpPr txBox="1"/>
          <p:nvPr/>
        </p:nvSpPr>
        <p:spPr>
          <a:xfrm>
            <a:off x="3235462" y="1834117"/>
            <a:ext cx="288076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Homepage – General Info, Signup and Login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9756A8-ABC3-5740-9D5F-0226FADEEAED}"/>
              </a:ext>
            </a:extLst>
          </p:cNvPr>
          <p:cNvCxnSpPr/>
          <p:nvPr/>
        </p:nvCxnSpPr>
        <p:spPr>
          <a:xfrm flipH="1">
            <a:off x="3366285" y="2565175"/>
            <a:ext cx="267038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F0581-2275-DA42-8AF0-FC28C670EAF7}"/>
              </a:ext>
            </a:extLst>
          </p:cNvPr>
          <p:cNvCxnSpPr/>
          <p:nvPr/>
        </p:nvCxnSpPr>
        <p:spPr>
          <a:xfrm flipH="1">
            <a:off x="2253627" y="3765840"/>
            <a:ext cx="267038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032580-5530-5C44-8780-88B89D617B37}"/>
              </a:ext>
            </a:extLst>
          </p:cNvPr>
          <p:cNvCxnSpPr>
            <a:cxnSpLocks/>
          </p:cNvCxnSpPr>
          <p:nvPr/>
        </p:nvCxnSpPr>
        <p:spPr>
          <a:xfrm>
            <a:off x="3989372" y="5085844"/>
            <a:ext cx="315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3B2205-2416-9A4F-AB7E-6CEF7017BBAA}"/>
              </a:ext>
            </a:extLst>
          </p:cNvPr>
          <p:cNvCxnSpPr>
            <a:cxnSpLocks/>
          </p:cNvCxnSpPr>
          <p:nvPr/>
        </p:nvCxnSpPr>
        <p:spPr>
          <a:xfrm flipV="1">
            <a:off x="5355577" y="4099801"/>
            <a:ext cx="697265" cy="44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BAF183-8976-A94D-B6C5-B1FE5A1E9FE8}"/>
              </a:ext>
            </a:extLst>
          </p:cNvPr>
          <p:cNvSpPr txBox="1"/>
          <p:nvPr/>
        </p:nvSpPr>
        <p:spPr>
          <a:xfrm>
            <a:off x="1925903" y="178025"/>
            <a:ext cx="6158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Main Purpose: Monitoring </a:t>
            </a:r>
            <a:r>
              <a:rPr lang="en-US" sz="3000" dirty="0" err="1"/>
              <a:t>Backtests</a:t>
            </a:r>
            <a:r>
              <a:rPr lang="en-US" sz="3000" dirty="0"/>
              <a:t> for a Trading Bot</a:t>
            </a:r>
          </a:p>
        </p:txBody>
      </p:sp>
    </p:spTree>
    <p:extLst>
      <p:ext uri="{BB962C8B-B14F-4D97-AF65-F5344CB8AC3E}">
        <p14:creationId xmlns:p14="http://schemas.microsoft.com/office/powerpoint/2010/main" val="33128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017711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Easily Monitor a Live Quantitative Trading Bot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5A431-4158-6144-92EF-EA001CDBB17D}"/>
              </a:ext>
            </a:extLst>
          </p:cNvPr>
          <p:cNvSpPr/>
          <p:nvPr/>
        </p:nvSpPr>
        <p:spPr>
          <a:xfrm>
            <a:off x="2273863" y="27577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SG" sz="24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Algo Viewer</a:t>
            </a:r>
          </a:p>
        </p:txBody>
      </p:sp>
      <p:pic>
        <p:nvPicPr>
          <p:cNvPr id="19" name="Graphic 18" descr="Image outline">
            <a:extLst>
              <a:ext uri="{FF2B5EF4-FFF2-40B4-BE49-F238E27FC236}">
                <a16:creationId xmlns:a16="http://schemas.microsoft.com/office/drawing/2014/main" id="{D3E79AC3-479A-7248-9F7D-CE8BD8A4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820" y="291949"/>
            <a:ext cx="3086086" cy="308608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6354D93-CEE6-EB48-8B7C-23CBE7E48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92" y="368962"/>
            <a:ext cx="1088329" cy="402352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49EF78CB-E4C6-3E4E-821C-BB076F230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7387" y="4061752"/>
            <a:ext cx="634274" cy="6342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D69A03D-5D06-E348-A5A8-85B53A70149D}"/>
              </a:ext>
            </a:extLst>
          </p:cNvPr>
          <p:cNvSpPr/>
          <p:nvPr/>
        </p:nvSpPr>
        <p:spPr>
          <a:xfrm>
            <a:off x="3653085" y="4696026"/>
            <a:ext cx="1837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Access Tables of</a:t>
            </a:r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 Financial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Dashboard     Alerts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30" name="Graphic 29" descr="Upward trend outline">
            <a:extLst>
              <a:ext uri="{FF2B5EF4-FFF2-40B4-BE49-F238E27FC236}">
                <a16:creationId xmlns:a16="http://schemas.microsoft.com/office/drawing/2014/main" id="{F85D3D3A-3CBE-C843-81D2-91E51D539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7830" y="3921689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46B14A3-85EB-5B40-9D75-EACEC999B3DD}"/>
              </a:ext>
            </a:extLst>
          </p:cNvPr>
          <p:cNvSpPr/>
          <p:nvPr/>
        </p:nvSpPr>
        <p:spPr>
          <a:xfrm>
            <a:off x="2210304" y="4701775"/>
            <a:ext cx="1837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Track a</a:t>
            </a:r>
          </a:p>
          <a:p>
            <a:pPr algn="ctr"/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Live Streaming Chart</a:t>
            </a:r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44" name="Graphic 43" descr="Bell outline">
            <a:extLst>
              <a:ext uri="{FF2B5EF4-FFF2-40B4-BE49-F238E27FC236}">
                <a16:creationId xmlns:a16="http://schemas.microsoft.com/office/drawing/2014/main" id="{B9E9F55F-1F83-5044-B954-0F5035E606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5782" y="4061752"/>
            <a:ext cx="680064" cy="68006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DEC42F9-4FF5-8949-B7E7-C3939311C294}"/>
              </a:ext>
            </a:extLst>
          </p:cNvPr>
          <p:cNvSpPr/>
          <p:nvPr/>
        </p:nvSpPr>
        <p:spPr>
          <a:xfrm>
            <a:off x="5319928" y="4731949"/>
            <a:ext cx="1201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Set Alert Levels and Get Notified via SMS/Telegram</a:t>
            </a:r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414CB6-F1C9-C948-8649-2E367F44F079}"/>
              </a:ext>
            </a:extLst>
          </p:cNvPr>
          <p:cNvSpPr/>
          <p:nvPr/>
        </p:nvSpPr>
        <p:spPr>
          <a:xfrm>
            <a:off x="2644073" y="5655656"/>
            <a:ext cx="3026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212529"/>
                </a:solidFill>
                <a:latin typeface="Nunito Sans" pitchFamily="2" charset="77"/>
              </a:rPr>
              <a:t>This is a paragraph describing briefly how the algorithm works, what instruments its trading, and maybe a disclaimer on how the information here shouldn’t be perceived as financial advice etc.</a:t>
            </a:r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58" name="Graphic 57" descr="Image outline">
            <a:extLst>
              <a:ext uri="{FF2B5EF4-FFF2-40B4-BE49-F238E27FC236}">
                <a16:creationId xmlns:a16="http://schemas.microsoft.com/office/drawing/2014/main" id="{4DF42807-AEBF-5649-8C0A-43999E63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2936" y="5674861"/>
            <a:ext cx="1015664" cy="10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017711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Dashboard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     Alerts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529117C-6CCD-CD4E-93FC-804DE902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08" y="1128815"/>
            <a:ext cx="3922583" cy="2266481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A393237-AA71-8146-8294-0768561C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6" y="778774"/>
            <a:ext cx="1689457" cy="319627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A63D7599-24B9-7840-ABAA-144BC7402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16" y="3590841"/>
            <a:ext cx="3397250" cy="1460500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AED5FCFD-1545-3B41-9C1B-040525E8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16" y="5207286"/>
            <a:ext cx="3397250" cy="1460500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1AC888-560D-0242-8DE7-A5452996E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9" y="351786"/>
            <a:ext cx="631658" cy="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384017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r>
              <a:rPr lang="en-SG" dirty="0">
                <a:latin typeface="Nunito Sans" pitchFamily="2" charset="77"/>
              </a:rPr>
              <a:t>Dashboard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     </a:t>
            </a:r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Alerts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529117C-6CCD-CD4E-93FC-804DE902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08" y="1128815"/>
            <a:ext cx="3922583" cy="2266481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A393237-AA71-8146-8294-0768561C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6" y="778774"/>
            <a:ext cx="1689457" cy="319627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D18743-5567-1D42-8E56-554C7A602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9" y="351786"/>
            <a:ext cx="631658" cy="39565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490F050-F731-7549-84F9-B756073A0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64" y="3598871"/>
            <a:ext cx="342900" cy="3556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ABE783-98FB-EC4B-8E52-568824ECE510}"/>
              </a:ext>
            </a:extLst>
          </p:cNvPr>
          <p:cNvSpPr/>
          <p:nvPr/>
        </p:nvSpPr>
        <p:spPr>
          <a:xfrm>
            <a:off x="2303672" y="3631397"/>
            <a:ext cx="13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latin typeface="Nunito Sans" pitchFamily="2" charset="77"/>
              </a:rPr>
              <a:t>Saved Alerts</a:t>
            </a:r>
            <a:endParaRPr lang="en-SG" sz="1600" dirty="0">
              <a:solidFill>
                <a:schemeClr val="bg1"/>
              </a:solidFill>
              <a:highlight>
                <a:srgbClr val="0000FF"/>
              </a:highlight>
              <a:latin typeface="Nunito Sans" pitchFamily="2" charset="77"/>
            </a:endParaRPr>
          </a:p>
        </p:txBody>
      </p:sp>
      <p:pic>
        <p:nvPicPr>
          <p:cNvPr id="42" name="Picture 4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234083-2E1C-8047-9D85-5618203A5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1" y="3969951"/>
            <a:ext cx="1521203" cy="829747"/>
          </a:xfrm>
          <a:prstGeom prst="rect">
            <a:avLst/>
          </a:prstGeom>
        </p:spPr>
      </p:pic>
      <p:pic>
        <p:nvPicPr>
          <p:cNvPr id="56" name="Picture 55" descr="Table&#10;&#10;Description automatically generated">
            <a:extLst>
              <a:ext uri="{FF2B5EF4-FFF2-40B4-BE49-F238E27FC236}">
                <a16:creationId xmlns:a16="http://schemas.microsoft.com/office/drawing/2014/main" id="{ACCDE1D9-3F46-1D46-B9EF-723A83F170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4"/>
          <a:stretch/>
        </p:blipFill>
        <p:spPr>
          <a:xfrm>
            <a:off x="3962004" y="3719288"/>
            <a:ext cx="2528099" cy="97342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52E7E6-B9BF-D944-8AC3-B4712A17C731}"/>
              </a:ext>
            </a:extLst>
          </p:cNvPr>
          <p:cNvCxnSpPr>
            <a:cxnSpLocks/>
          </p:cNvCxnSpPr>
          <p:nvPr/>
        </p:nvCxnSpPr>
        <p:spPr>
          <a:xfrm>
            <a:off x="2678464" y="1772156"/>
            <a:ext cx="38548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4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384017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r>
              <a:rPr lang="en-SG" dirty="0">
                <a:latin typeface="Nunito Sans" pitchFamily="2" charset="77"/>
              </a:rPr>
              <a:t>Dashboard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     </a:t>
            </a:r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Alerts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529117C-6CCD-CD4E-93FC-804DE902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08" y="1128815"/>
            <a:ext cx="3922583" cy="2266481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A393237-AA71-8146-8294-0768561C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6" y="778774"/>
            <a:ext cx="1689457" cy="319627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D18743-5567-1D42-8E56-554C7A602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9" y="351786"/>
            <a:ext cx="631658" cy="395654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8E6E4F-3AA6-C34F-A9AD-7AF2FB3F5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4" y="3428785"/>
            <a:ext cx="2093613" cy="3283397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6CF9B9-971E-EC43-9485-B95F74C16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3" y="5932697"/>
            <a:ext cx="2474229" cy="580911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490F050-F731-7549-84F9-B756073A03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64" y="3598871"/>
            <a:ext cx="342900" cy="3556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ABE783-98FB-EC4B-8E52-568824ECE510}"/>
              </a:ext>
            </a:extLst>
          </p:cNvPr>
          <p:cNvSpPr/>
          <p:nvPr/>
        </p:nvSpPr>
        <p:spPr>
          <a:xfrm>
            <a:off x="2303672" y="3631397"/>
            <a:ext cx="13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latin typeface="Nunito Sans" pitchFamily="2" charset="77"/>
              </a:rPr>
              <a:t>Saved Alerts</a:t>
            </a:r>
            <a:endParaRPr lang="en-SG" sz="1600" dirty="0">
              <a:solidFill>
                <a:schemeClr val="bg1"/>
              </a:solidFill>
              <a:highlight>
                <a:srgbClr val="0000FF"/>
              </a:highlight>
              <a:latin typeface="Nunito Sans" pitchFamily="2" charset="77"/>
            </a:endParaRPr>
          </a:p>
        </p:txBody>
      </p:sp>
      <p:pic>
        <p:nvPicPr>
          <p:cNvPr id="42" name="Picture 4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234083-2E1C-8047-9D85-5618203A5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1" y="3969951"/>
            <a:ext cx="1521203" cy="82974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C9E634-6DD9-EA4B-B89E-502186953AF1}"/>
              </a:ext>
            </a:extLst>
          </p:cNvPr>
          <p:cNvCxnSpPr>
            <a:cxnSpLocks/>
          </p:cNvCxnSpPr>
          <p:nvPr/>
        </p:nvCxnSpPr>
        <p:spPr>
          <a:xfrm>
            <a:off x="2678464" y="1772156"/>
            <a:ext cx="38548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6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5609" y="-1384017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108228" y="392386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latin typeface="Nunito Sans" pitchFamily="2" charset="77"/>
              </a:rPr>
              <a:t>Home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r>
              <a:rPr lang="en-SG" dirty="0">
                <a:latin typeface="Nunito Sans" pitchFamily="2" charset="77"/>
              </a:rPr>
              <a:t>Dashboard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     </a:t>
            </a:r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Alerts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529117C-6CCD-CD4E-93FC-804DE902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08" y="1128815"/>
            <a:ext cx="3922583" cy="2266481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A393237-AA71-8146-8294-0768561C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6" y="778774"/>
            <a:ext cx="1689457" cy="319627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D18743-5567-1D42-8E56-554C7A602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9" y="351786"/>
            <a:ext cx="631658" cy="39565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490F050-F731-7549-84F9-B756073A0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64" y="3598871"/>
            <a:ext cx="342900" cy="3556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ABE783-98FB-EC4B-8E52-568824ECE510}"/>
              </a:ext>
            </a:extLst>
          </p:cNvPr>
          <p:cNvSpPr/>
          <p:nvPr/>
        </p:nvSpPr>
        <p:spPr>
          <a:xfrm>
            <a:off x="2303672" y="3631397"/>
            <a:ext cx="13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latin typeface="Nunito Sans" pitchFamily="2" charset="77"/>
              </a:rPr>
              <a:t>Saved Alerts</a:t>
            </a:r>
            <a:endParaRPr lang="en-SG" sz="1600" dirty="0">
              <a:solidFill>
                <a:schemeClr val="bg1"/>
              </a:solidFill>
              <a:highlight>
                <a:srgbClr val="0000FF"/>
              </a:highlight>
              <a:latin typeface="Nunito Sans" pitchFamily="2" charset="77"/>
            </a:endParaRPr>
          </a:p>
        </p:txBody>
      </p:sp>
      <p:pic>
        <p:nvPicPr>
          <p:cNvPr id="42" name="Picture 4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234083-2E1C-8047-9D85-5618203A5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1" y="3969951"/>
            <a:ext cx="1521203" cy="829747"/>
          </a:xfrm>
          <a:prstGeom prst="rect">
            <a:avLst/>
          </a:prstGeom>
        </p:spPr>
      </p:pic>
      <p:pic>
        <p:nvPicPr>
          <p:cNvPr id="56" name="Picture 55" descr="Table&#10;&#10;Description automatically generated">
            <a:extLst>
              <a:ext uri="{FF2B5EF4-FFF2-40B4-BE49-F238E27FC236}">
                <a16:creationId xmlns:a16="http://schemas.microsoft.com/office/drawing/2014/main" id="{ACCDE1D9-3F46-1D46-B9EF-723A83F170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4"/>
          <a:stretch/>
        </p:blipFill>
        <p:spPr>
          <a:xfrm>
            <a:off x="3962004" y="3719288"/>
            <a:ext cx="2528099" cy="97342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52E7E6-B9BF-D944-8AC3-B4712A17C731}"/>
              </a:ext>
            </a:extLst>
          </p:cNvPr>
          <p:cNvCxnSpPr>
            <a:cxnSpLocks/>
          </p:cNvCxnSpPr>
          <p:nvPr/>
        </p:nvCxnSpPr>
        <p:spPr>
          <a:xfrm>
            <a:off x="2678464" y="1772156"/>
            <a:ext cx="38548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41E3F-0C45-774D-B2F7-40B6F75B6D51}"/>
              </a:ext>
            </a:extLst>
          </p:cNvPr>
          <p:cNvCxnSpPr>
            <a:cxnSpLocks/>
          </p:cNvCxnSpPr>
          <p:nvPr/>
        </p:nvCxnSpPr>
        <p:spPr>
          <a:xfrm>
            <a:off x="2644586" y="1932648"/>
            <a:ext cx="3854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B6EC469-2EE1-474F-BA88-905DA8168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97" y="4624656"/>
            <a:ext cx="2443515" cy="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2014-02-20T13:21:27Z</dcterms:created>
  <dcterms:modified xsi:type="dcterms:W3CDTF">2021-12-29T14:56:06Z</dcterms:modified>
</cp:coreProperties>
</file>