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4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0"/>
    <p:restoredTop sz="94660"/>
  </p:normalViewPr>
  <p:slideViewPr>
    <p:cSldViewPr snapToGrid="0">
      <p:cViewPr varScale="1">
        <p:scale>
          <a:sx n="177" d="100"/>
          <a:sy n="177" d="100"/>
        </p:scale>
        <p:origin x="28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8A7B-0B1A-4D17-B72A-7A7FB5F40518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02BA2-0B3B-4730-B674-7B12A33B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878C-2893-43F5-80FA-AA32212D425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A0C7EF-72A3-5E48-808F-029E00A4544B}"/>
              </a:ext>
            </a:extLst>
          </p:cNvPr>
          <p:cNvSpPr txBox="1"/>
          <p:nvPr/>
        </p:nvSpPr>
        <p:spPr>
          <a:xfrm>
            <a:off x="1723444" y="658900"/>
            <a:ext cx="2880765" cy="60016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Start Game: </a:t>
            </a:r>
          </a:p>
          <a:p>
            <a:pPr marL="342900" indent="-342900">
              <a:buAutoNum type="arabicParenR"/>
            </a:pPr>
            <a:r>
              <a:rPr lang="en-US" sz="1600" b="1" dirty="0"/>
              <a:t>Place towers which cost points on column – across 4 rows</a:t>
            </a:r>
          </a:p>
          <a:p>
            <a:pPr marL="342900" indent="-342900">
              <a:buAutoNum type="arabicParenR"/>
            </a:pPr>
            <a:r>
              <a:rPr lang="en-US" sz="1600" b="1" dirty="0"/>
              <a:t>Start Round</a:t>
            </a:r>
          </a:p>
          <a:p>
            <a:pPr marL="342900" indent="-342900">
              <a:buAutoNum type="arabicParenR"/>
            </a:pPr>
            <a:r>
              <a:rPr lang="en-US" sz="1600" b="1" dirty="0"/>
              <a:t>“Plants vs Zombies” clone: fixed number of enemies spawn from right hand side on grid, slowly advancing to left hand side</a:t>
            </a:r>
          </a:p>
          <a:p>
            <a:pPr marL="342900" indent="-342900">
              <a:buAutoNum type="arabicParenR"/>
            </a:pPr>
            <a:r>
              <a:rPr lang="en-US" sz="1600" b="1" dirty="0"/>
              <a:t>towers shoot and kill them with enemies HP reduction shown</a:t>
            </a:r>
          </a:p>
          <a:p>
            <a:pPr marL="342900" indent="-342900">
              <a:buAutoNum type="arabicParenR"/>
            </a:pPr>
            <a:r>
              <a:rPr lang="en-US" sz="1600" b="1" dirty="0"/>
              <a:t>Enemies killed generate more points</a:t>
            </a:r>
          </a:p>
          <a:p>
            <a:pPr marL="342900" indent="-342900">
              <a:buAutoNum type="arabicParenR"/>
            </a:pPr>
            <a:r>
              <a:rPr lang="en-US" sz="1600" b="1" dirty="0"/>
              <a:t>Points used to buy more towers</a:t>
            </a:r>
          </a:p>
          <a:p>
            <a:pPr marL="342900" indent="-342900">
              <a:buAutoNum type="arabicParenR"/>
            </a:pPr>
            <a:r>
              <a:rPr lang="en-US" sz="1600" b="1" dirty="0"/>
              <a:t>Round is over when all enemies are all killed or 1 makes it to the end </a:t>
            </a:r>
          </a:p>
          <a:p>
            <a:pPr marL="342900" indent="-342900">
              <a:buAutoNum type="arabicParenR"/>
            </a:pPr>
            <a:r>
              <a:rPr lang="en-US" sz="1600" b="1" dirty="0"/>
              <a:t>New round begins</a:t>
            </a:r>
          </a:p>
          <a:p>
            <a:pPr marL="342900" indent="-342900">
              <a:buAutoNum type="arabicParenR"/>
            </a:pPr>
            <a:r>
              <a:rPr lang="en-US" sz="1600" b="1" dirty="0"/>
              <a:t>Survive 5 rounds, and you win the game</a:t>
            </a:r>
          </a:p>
          <a:p>
            <a:pPr marL="342900" indent="-342900">
              <a:buAutoNum type="arabicParenR"/>
            </a:pP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B676B-C5A9-EF45-920D-03A3ABB9B9FA}"/>
              </a:ext>
            </a:extLst>
          </p:cNvPr>
          <p:cNvSpPr txBox="1"/>
          <p:nvPr/>
        </p:nvSpPr>
        <p:spPr>
          <a:xfrm>
            <a:off x="4995987" y="2937700"/>
            <a:ext cx="294613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“High Score” Scoreboard per User per Game stored in table, can be viewed after victory/game loss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792F7-2EDE-374D-8CD3-6165536F35D1}"/>
              </a:ext>
            </a:extLst>
          </p:cNvPr>
          <p:cNvSpPr txBox="1"/>
          <p:nvPr/>
        </p:nvSpPr>
        <p:spPr>
          <a:xfrm>
            <a:off x="4995987" y="658900"/>
            <a:ext cx="288076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Homepage – Instructions, Signup and Login</a:t>
            </a:r>
          </a:p>
          <a:p>
            <a:r>
              <a:rPr lang="en-US" dirty="0"/>
              <a:t>Must Login to Play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9756A8-ABC3-5740-9D5F-0226FADEEAED}"/>
              </a:ext>
            </a:extLst>
          </p:cNvPr>
          <p:cNvCxnSpPr/>
          <p:nvPr/>
        </p:nvCxnSpPr>
        <p:spPr>
          <a:xfrm flipH="1">
            <a:off x="4604209" y="1425099"/>
            <a:ext cx="267038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F0581-2275-DA42-8AF0-FC28C670EAF7}"/>
              </a:ext>
            </a:extLst>
          </p:cNvPr>
          <p:cNvCxnSpPr>
            <a:cxnSpLocks/>
          </p:cNvCxnSpPr>
          <p:nvPr/>
        </p:nvCxnSpPr>
        <p:spPr>
          <a:xfrm>
            <a:off x="4572000" y="3222975"/>
            <a:ext cx="358613" cy="2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BAF183-8976-A94D-B6C5-B1FE5A1E9FE8}"/>
              </a:ext>
            </a:extLst>
          </p:cNvPr>
          <p:cNvSpPr txBox="1"/>
          <p:nvPr/>
        </p:nvSpPr>
        <p:spPr>
          <a:xfrm>
            <a:off x="1916967" y="147199"/>
            <a:ext cx="615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Otters vs </a:t>
            </a:r>
            <a:r>
              <a:rPr lang="en-US" sz="2000" dirty="0" err="1"/>
              <a:t>Koels</a:t>
            </a:r>
            <a:r>
              <a:rPr lang="en-US" sz="2000" dirty="0"/>
              <a:t>: Tower Defense Game</a:t>
            </a:r>
          </a:p>
        </p:txBody>
      </p:sp>
    </p:spTree>
    <p:extLst>
      <p:ext uri="{BB962C8B-B14F-4D97-AF65-F5344CB8AC3E}">
        <p14:creationId xmlns:p14="http://schemas.microsoft.com/office/powerpoint/2010/main" val="33128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Defend the Otters from the Avian Invaders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5A431-4158-6144-92EF-EA001CDBB17D}"/>
              </a:ext>
            </a:extLst>
          </p:cNvPr>
          <p:cNvSpPr/>
          <p:nvPr/>
        </p:nvSpPr>
        <p:spPr>
          <a:xfrm>
            <a:off x="2273863" y="27577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SG" sz="2400" dirty="0">
                <a:solidFill>
                  <a:srgbClr val="212529"/>
                </a:solidFill>
                <a:latin typeface="Nunito Sans" pitchFamily="2" charset="77"/>
              </a:rPr>
              <a:t>Otters vs </a:t>
            </a:r>
            <a:r>
              <a:rPr lang="en-SG" sz="2400" dirty="0" err="1">
                <a:solidFill>
                  <a:srgbClr val="212529"/>
                </a:solidFill>
                <a:latin typeface="Nunito Sans" pitchFamily="2" charset="77"/>
              </a:rPr>
              <a:t>Koels</a:t>
            </a:r>
            <a:endParaRPr lang="en-SG" sz="24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6354D93-CEE6-EB48-8B7C-23CBE7E4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92" y="368962"/>
            <a:ext cx="1088329" cy="4023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Homepage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14CB6-F1C9-C948-8649-2E367F44F079}"/>
              </a:ext>
            </a:extLst>
          </p:cNvPr>
          <p:cNvSpPr/>
          <p:nvPr/>
        </p:nvSpPr>
        <p:spPr>
          <a:xfrm>
            <a:off x="2656210" y="4116734"/>
            <a:ext cx="3026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Signup or Login</a:t>
            </a:r>
          </a:p>
          <a:p>
            <a:pPr marL="228600" indent="-228600">
              <a:buAutoNum type="arabicPeriod"/>
            </a:pPr>
            <a:r>
              <a:rPr lang="en-US" sz="1200" b="1" dirty="0"/>
              <a:t>Place towers which cost points on column ….</a:t>
            </a:r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026" name="Picture 2" descr="That Bloody Bird!">
            <a:extLst>
              <a:ext uri="{FF2B5EF4-FFF2-40B4-BE49-F238E27FC236}">
                <a16:creationId xmlns:a16="http://schemas.microsoft.com/office/drawing/2014/main" id="{9C980260-15B1-BA45-B78A-64ABA687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48" y="1735515"/>
            <a:ext cx="2020705" cy="10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very Greenlights “'Game of Thrones' With Otters” – The Hollywood  Reporter">
            <a:extLst>
              <a:ext uri="{FF2B5EF4-FFF2-40B4-BE49-F238E27FC236}">
                <a16:creationId xmlns:a16="http://schemas.microsoft.com/office/drawing/2014/main" id="{402D20D1-5C06-D04E-945E-B1249E73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85" y="710296"/>
            <a:ext cx="2381868" cy="133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Homepage	</a:t>
            </a:r>
            <a:endParaRPr lang="en-SG" b="0" i="0" dirty="0">
              <a:effectLst/>
              <a:latin typeface="Nunito Sa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50912-9AD3-8D4A-B64C-1CA68ABC4728}"/>
              </a:ext>
            </a:extLst>
          </p:cNvPr>
          <p:cNvSpPr/>
          <p:nvPr/>
        </p:nvSpPr>
        <p:spPr>
          <a:xfrm>
            <a:off x="4113425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highlight>
                  <a:srgbClr val="0000FF"/>
                </a:highlight>
                <a:latin typeface="Nunito Sans" pitchFamily="2" charset="77"/>
              </a:rPr>
              <a:t>Account Login	</a:t>
            </a:r>
            <a:endParaRPr lang="en-SG" b="0" i="0" dirty="0">
              <a:effectLst/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14" name="Picture 13" descr="Graphical user interface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2B161DCF-96FD-8046-B3D6-2DDD73F7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90" y="1634400"/>
            <a:ext cx="3015090" cy="31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Round 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Homepage	</a:t>
            </a:r>
            <a:endParaRPr lang="en-SG" b="0" i="0" dirty="0">
              <a:effectLst/>
              <a:latin typeface="Nunito Sa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50912-9AD3-8D4A-B64C-1CA68ABC4728}"/>
              </a:ext>
            </a:extLst>
          </p:cNvPr>
          <p:cNvSpPr/>
          <p:nvPr/>
        </p:nvSpPr>
        <p:spPr>
          <a:xfrm>
            <a:off x="4113425" y="392386"/>
            <a:ext cx="2366575" cy="66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highlight>
                  <a:srgbClr val="0000FF"/>
                </a:highlight>
                <a:latin typeface="Nunito Sans" pitchFamily="2" charset="77"/>
              </a:rPr>
              <a:t>Welcome Back, Bishan10Godfather</a:t>
            </a:r>
            <a:endParaRPr lang="en-SG" b="0" i="0" dirty="0">
              <a:effectLst/>
              <a:highlight>
                <a:srgbClr val="0000FF"/>
              </a:highlight>
              <a:latin typeface="Nunito Sa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20989-BDE8-774B-9DB3-B401AE191467}"/>
              </a:ext>
            </a:extLst>
          </p:cNvPr>
          <p:cNvSpPr/>
          <p:nvPr/>
        </p:nvSpPr>
        <p:spPr>
          <a:xfrm>
            <a:off x="3120197" y="1185775"/>
            <a:ext cx="3026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US" sz="1200" b="1" dirty="0"/>
              <a:t>Place towers which cost points on column ….</a:t>
            </a:r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244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Round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Homepage	</a:t>
            </a:r>
            <a:endParaRPr lang="en-SG" b="0" i="0" dirty="0">
              <a:effectLst/>
              <a:latin typeface="Nunito Sa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50912-9AD3-8D4A-B64C-1CA68ABC4728}"/>
              </a:ext>
            </a:extLst>
          </p:cNvPr>
          <p:cNvSpPr/>
          <p:nvPr/>
        </p:nvSpPr>
        <p:spPr>
          <a:xfrm>
            <a:off x="4113425" y="392386"/>
            <a:ext cx="2366575" cy="66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highlight>
                  <a:srgbClr val="0000FF"/>
                </a:highlight>
                <a:latin typeface="Nunito Sans" pitchFamily="2" charset="77"/>
              </a:rPr>
              <a:t>Welcome Back, Bishan10Godfather</a:t>
            </a:r>
            <a:endParaRPr lang="en-SG" b="0" i="0" dirty="0">
              <a:effectLst/>
              <a:highlight>
                <a:srgbClr val="0000FF"/>
              </a:highlight>
              <a:latin typeface="Nunito Sa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20989-BDE8-774B-9DB3-B401AE191467}"/>
              </a:ext>
            </a:extLst>
          </p:cNvPr>
          <p:cNvSpPr/>
          <p:nvPr/>
        </p:nvSpPr>
        <p:spPr>
          <a:xfrm>
            <a:off x="4037673" y="1471065"/>
            <a:ext cx="3026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Round 1</a:t>
            </a:r>
            <a:endParaRPr lang="en-US" sz="1200" b="1" dirty="0"/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6CF28D29-0F6A-BF4C-B7A2-5D76E5F1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46" y="2133520"/>
            <a:ext cx="3320226" cy="162100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83F300A-920C-804F-B3D1-AFD9FCC4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46" y="2972296"/>
            <a:ext cx="60893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Round 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Homepage	</a:t>
            </a:r>
            <a:endParaRPr lang="en-SG" b="0" i="0" dirty="0">
              <a:effectLst/>
              <a:latin typeface="Nunito Sa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50912-9AD3-8D4A-B64C-1CA68ABC4728}"/>
              </a:ext>
            </a:extLst>
          </p:cNvPr>
          <p:cNvSpPr/>
          <p:nvPr/>
        </p:nvSpPr>
        <p:spPr>
          <a:xfrm>
            <a:off x="4113425" y="392386"/>
            <a:ext cx="2366575" cy="66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highlight>
                  <a:srgbClr val="0000FF"/>
                </a:highlight>
                <a:latin typeface="Nunito Sans" pitchFamily="2" charset="77"/>
              </a:rPr>
              <a:t>Welcome Back, Bishan10Godfather</a:t>
            </a:r>
            <a:endParaRPr lang="en-SG" b="0" i="0" dirty="0">
              <a:effectLst/>
              <a:highlight>
                <a:srgbClr val="0000FF"/>
              </a:highlight>
              <a:latin typeface="Nunito Sa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20989-BDE8-774B-9DB3-B401AE191467}"/>
              </a:ext>
            </a:extLst>
          </p:cNvPr>
          <p:cNvSpPr/>
          <p:nvPr/>
        </p:nvSpPr>
        <p:spPr>
          <a:xfrm>
            <a:off x="3120197" y="2111985"/>
            <a:ext cx="3026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Congrats! You won Round 1. Ready for Round 2?</a:t>
            </a:r>
            <a:endParaRPr lang="en-US" sz="1200" b="1" dirty="0"/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46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New Game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Homepage	</a:t>
            </a:r>
            <a:endParaRPr lang="en-SG" b="0" i="0" dirty="0">
              <a:effectLst/>
              <a:latin typeface="Nunito Sa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50912-9AD3-8D4A-B64C-1CA68ABC4728}"/>
              </a:ext>
            </a:extLst>
          </p:cNvPr>
          <p:cNvSpPr/>
          <p:nvPr/>
        </p:nvSpPr>
        <p:spPr>
          <a:xfrm>
            <a:off x="4113425" y="392386"/>
            <a:ext cx="2366575" cy="66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highlight>
                  <a:srgbClr val="0000FF"/>
                </a:highlight>
                <a:latin typeface="Nunito Sans" pitchFamily="2" charset="77"/>
              </a:rPr>
              <a:t>Welcome Back, Bishan10Godfather</a:t>
            </a:r>
            <a:endParaRPr lang="en-SG" b="0" i="0" dirty="0">
              <a:effectLst/>
              <a:highlight>
                <a:srgbClr val="0000FF"/>
              </a:highlight>
              <a:latin typeface="Nunito Sa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20989-BDE8-774B-9DB3-B401AE191467}"/>
              </a:ext>
            </a:extLst>
          </p:cNvPr>
          <p:cNvSpPr/>
          <p:nvPr/>
        </p:nvSpPr>
        <p:spPr>
          <a:xfrm>
            <a:off x="3120197" y="2111985"/>
            <a:ext cx="3026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GAME OVER</a:t>
            </a:r>
            <a:endParaRPr lang="en-US" b="1" dirty="0"/>
          </a:p>
          <a:p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236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New Game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Homepage	</a:t>
            </a:r>
            <a:endParaRPr lang="en-SG" b="0" i="0" dirty="0">
              <a:effectLst/>
              <a:latin typeface="Nunito Sa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50912-9AD3-8D4A-B64C-1CA68ABC4728}"/>
              </a:ext>
            </a:extLst>
          </p:cNvPr>
          <p:cNvSpPr/>
          <p:nvPr/>
        </p:nvSpPr>
        <p:spPr>
          <a:xfrm>
            <a:off x="4113425" y="392386"/>
            <a:ext cx="2366575" cy="66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highlight>
                  <a:srgbClr val="0000FF"/>
                </a:highlight>
                <a:latin typeface="Nunito Sans" pitchFamily="2" charset="77"/>
              </a:rPr>
              <a:t>Welcome Back, Bishan10Godfather</a:t>
            </a:r>
            <a:endParaRPr lang="en-SG" b="0" i="0" dirty="0">
              <a:effectLst/>
              <a:highlight>
                <a:srgbClr val="0000FF"/>
              </a:highlight>
              <a:latin typeface="Nunito Sa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20989-BDE8-774B-9DB3-B401AE191467}"/>
              </a:ext>
            </a:extLst>
          </p:cNvPr>
          <p:cNvSpPr/>
          <p:nvPr/>
        </p:nvSpPr>
        <p:spPr>
          <a:xfrm>
            <a:off x="3120197" y="2111985"/>
            <a:ext cx="3026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CONGRATS, YOU PREVAILED AGAINST THE KOELS!!!</a:t>
            </a:r>
            <a:endParaRPr lang="en-US" b="1" dirty="0"/>
          </a:p>
          <a:p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8194" name="Picture 2" descr="Dancing Otter Gif GIFs | Tenor">
            <a:extLst>
              <a:ext uri="{FF2B5EF4-FFF2-40B4-BE49-F238E27FC236}">
                <a16:creationId xmlns:a16="http://schemas.microsoft.com/office/drawing/2014/main" id="{0EFC81F6-DE23-9341-9FA1-35733D91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22" y="3731258"/>
            <a:ext cx="27940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3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New Game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Homepage	</a:t>
            </a:r>
            <a:endParaRPr lang="en-SG" b="0" i="0" dirty="0">
              <a:effectLst/>
              <a:latin typeface="Nunito Sa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50912-9AD3-8D4A-B64C-1CA68ABC4728}"/>
              </a:ext>
            </a:extLst>
          </p:cNvPr>
          <p:cNvSpPr/>
          <p:nvPr/>
        </p:nvSpPr>
        <p:spPr>
          <a:xfrm>
            <a:off x="4113425" y="392386"/>
            <a:ext cx="2366575" cy="66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highlight>
                  <a:srgbClr val="0000FF"/>
                </a:highlight>
                <a:latin typeface="Nunito Sans" pitchFamily="2" charset="77"/>
              </a:rPr>
              <a:t>Welcome Back, Bishan10Godfather</a:t>
            </a:r>
            <a:endParaRPr lang="en-SG" b="0" i="0" dirty="0">
              <a:effectLst/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7170" name="Picture 2" descr="Ready Player One — p.7 After his death, the Scoreboard replaced the...">
            <a:extLst>
              <a:ext uri="{FF2B5EF4-FFF2-40B4-BE49-F238E27FC236}">
                <a16:creationId xmlns:a16="http://schemas.microsoft.com/office/drawing/2014/main" id="{C231CE0E-6B49-3945-BBB8-45B7B963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600200"/>
            <a:ext cx="2844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4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2014-02-20T13:21:27Z</dcterms:created>
  <dcterms:modified xsi:type="dcterms:W3CDTF">2022-03-10T08:52:42Z</dcterms:modified>
</cp:coreProperties>
</file>