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9" r:id="rId4"/>
    <p:sldId id="258"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snapToGrid="0">
      <p:cViewPr varScale="1">
        <p:scale>
          <a:sx n="87" d="100"/>
          <a:sy n="87" d="100"/>
        </p:scale>
        <p:origin x="52" y="5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B87DD-39B1-439C-8E2A-17A67D224DF7}" type="doc">
      <dgm:prSet loTypeId="urn:microsoft.com/office/officeart/2018/2/layout/IconCircleList" loCatId="icon" qsTypeId="urn:microsoft.com/office/officeart/2005/8/quickstyle/simple1" qsCatId="simple" csTypeId="urn:microsoft.com/office/officeart/2018/5/colors/Iconchunking_neutralbg_accent6_2" csCatId="accent6" phldr="1"/>
      <dgm:spPr/>
      <dgm:t>
        <a:bodyPr/>
        <a:lstStyle/>
        <a:p>
          <a:endParaRPr lang="en-US"/>
        </a:p>
      </dgm:t>
    </dgm:pt>
    <dgm:pt modelId="{B0B5FB33-9896-4C12-8809-6D44595D3352}">
      <dgm:prSet/>
      <dgm:spPr/>
      <dgm:t>
        <a:bodyPr/>
        <a:lstStyle/>
        <a:p>
          <a:r>
            <a:rPr lang="en-US" b="1" i="0" dirty="0"/>
            <a:t>Supervised Machine Learning Algorithm</a:t>
          </a:r>
          <a:r>
            <a:rPr lang="en-US" b="0" i="0" dirty="0"/>
            <a:t> is used for classification and/or regression. </a:t>
          </a:r>
          <a:endParaRPr lang="en-US" dirty="0"/>
        </a:p>
      </dgm:t>
    </dgm:pt>
    <dgm:pt modelId="{D3C9F475-1F2D-4C1E-9B32-7B6A2B5B7017}" type="parTrans" cxnId="{F0E8D093-4142-4755-BB06-D829C82C53F3}">
      <dgm:prSet/>
      <dgm:spPr/>
      <dgm:t>
        <a:bodyPr/>
        <a:lstStyle/>
        <a:p>
          <a:endParaRPr lang="en-US"/>
        </a:p>
      </dgm:t>
    </dgm:pt>
    <dgm:pt modelId="{3C2CF3C0-F384-4BE2-A035-64269A2CCE25}" type="sibTrans" cxnId="{F0E8D093-4142-4755-BB06-D829C82C53F3}">
      <dgm:prSet/>
      <dgm:spPr/>
      <dgm:t>
        <a:bodyPr/>
        <a:lstStyle/>
        <a:p>
          <a:endParaRPr lang="en-US"/>
        </a:p>
      </dgm:t>
    </dgm:pt>
    <dgm:pt modelId="{49E22353-1173-4B1F-8523-49A8195ABBB1}">
      <dgm:prSet/>
      <dgm:spPr/>
      <dgm:t>
        <a:bodyPr/>
        <a:lstStyle/>
        <a:p>
          <a:r>
            <a:rPr lang="en-US" b="0" i="0"/>
            <a:t>It is more preferred for classification but is sometimes very useful for </a:t>
          </a:r>
          <a:r>
            <a:rPr lang="en-US" b="1" i="0"/>
            <a:t>regression</a:t>
          </a:r>
          <a:r>
            <a:rPr lang="en-US" b="0" i="0"/>
            <a:t> as well. </a:t>
          </a:r>
          <a:endParaRPr lang="en-US"/>
        </a:p>
      </dgm:t>
    </dgm:pt>
    <dgm:pt modelId="{BECE4599-BE84-4E1B-882B-2D071A92832D}" type="parTrans" cxnId="{63B2C8A1-D25B-45F8-8064-8AFC1A07293B}">
      <dgm:prSet/>
      <dgm:spPr/>
      <dgm:t>
        <a:bodyPr/>
        <a:lstStyle/>
        <a:p>
          <a:endParaRPr lang="en-US"/>
        </a:p>
      </dgm:t>
    </dgm:pt>
    <dgm:pt modelId="{D07A5554-4664-4294-89F3-0B83C55390C3}" type="sibTrans" cxnId="{63B2C8A1-D25B-45F8-8064-8AFC1A07293B}">
      <dgm:prSet/>
      <dgm:spPr/>
      <dgm:t>
        <a:bodyPr/>
        <a:lstStyle/>
        <a:p>
          <a:endParaRPr lang="en-US"/>
        </a:p>
      </dgm:t>
    </dgm:pt>
    <dgm:pt modelId="{F9F1D9C2-F1A4-404D-88A3-F7451712EBFE}">
      <dgm:prSet/>
      <dgm:spPr/>
      <dgm:t>
        <a:bodyPr/>
        <a:lstStyle/>
        <a:p>
          <a:r>
            <a:rPr lang="en-US" b="0" i="0"/>
            <a:t>SVM finds a </a:t>
          </a:r>
          <a:r>
            <a:rPr lang="en-US" b="1" i="0"/>
            <a:t>hyper-plane </a:t>
          </a:r>
          <a:r>
            <a:rPr lang="en-US" b="0" i="0"/>
            <a:t>that creates a boundary between the types of data. This hyper-plane is nothing but a line in a two-dimensional space.</a:t>
          </a:r>
          <a:endParaRPr lang="en-US"/>
        </a:p>
      </dgm:t>
    </dgm:pt>
    <dgm:pt modelId="{01B94FCC-B292-4F72-A896-654BDD14AB9E}" type="parTrans" cxnId="{25541F23-6E92-487D-B7FD-C9DF4BF4F4E2}">
      <dgm:prSet/>
      <dgm:spPr/>
      <dgm:t>
        <a:bodyPr/>
        <a:lstStyle/>
        <a:p>
          <a:endParaRPr lang="en-US"/>
        </a:p>
      </dgm:t>
    </dgm:pt>
    <dgm:pt modelId="{36612C5B-D390-4279-B624-A2D023B3C8F2}" type="sibTrans" cxnId="{25541F23-6E92-487D-B7FD-C9DF4BF4F4E2}">
      <dgm:prSet/>
      <dgm:spPr/>
      <dgm:t>
        <a:bodyPr/>
        <a:lstStyle/>
        <a:p>
          <a:endParaRPr lang="en-US"/>
        </a:p>
      </dgm:t>
    </dgm:pt>
    <dgm:pt modelId="{861CD037-338A-46B2-9258-A404F4E281A6}">
      <dgm:prSet/>
      <dgm:spPr/>
      <dgm:t>
        <a:bodyPr/>
        <a:lstStyle/>
        <a:p>
          <a:r>
            <a:rPr lang="en-US" b="1" u="sng"/>
            <a:t>STEPS : </a:t>
          </a:r>
          <a:r>
            <a:rPr lang="en-US" b="0" i="0"/>
            <a:t>we plot each data item in the dataset in an N-dimensional space, where N is the number of features/attributes in the data. Next, find the optimal hyperplane to separate the data.</a:t>
          </a:r>
          <a:endParaRPr lang="en-US"/>
        </a:p>
      </dgm:t>
    </dgm:pt>
    <dgm:pt modelId="{8C0A48AB-9A73-4B30-B0E1-27303ACEDD9D}" type="parTrans" cxnId="{C3E94C7B-025A-4F65-AD34-94320BF4930D}">
      <dgm:prSet/>
      <dgm:spPr/>
      <dgm:t>
        <a:bodyPr/>
        <a:lstStyle/>
        <a:p>
          <a:endParaRPr lang="en-US"/>
        </a:p>
      </dgm:t>
    </dgm:pt>
    <dgm:pt modelId="{C77E8B41-91E3-4498-917D-0C8583E3B9BB}" type="sibTrans" cxnId="{C3E94C7B-025A-4F65-AD34-94320BF4930D}">
      <dgm:prSet/>
      <dgm:spPr/>
      <dgm:t>
        <a:bodyPr/>
        <a:lstStyle/>
        <a:p>
          <a:endParaRPr lang="en-US"/>
        </a:p>
      </dgm:t>
    </dgm:pt>
    <dgm:pt modelId="{E3B34B7F-E98C-40E1-9BDA-93529068968B}" type="pres">
      <dgm:prSet presAssocID="{F66B87DD-39B1-439C-8E2A-17A67D224DF7}" presName="root" presStyleCnt="0">
        <dgm:presLayoutVars>
          <dgm:dir/>
          <dgm:resizeHandles val="exact"/>
        </dgm:presLayoutVars>
      </dgm:prSet>
      <dgm:spPr/>
    </dgm:pt>
    <dgm:pt modelId="{FE5C593E-7D34-4973-8676-1CC7D0FFEB2F}" type="pres">
      <dgm:prSet presAssocID="{F66B87DD-39B1-439C-8E2A-17A67D224DF7}" presName="container" presStyleCnt="0">
        <dgm:presLayoutVars>
          <dgm:dir/>
          <dgm:resizeHandles val="exact"/>
        </dgm:presLayoutVars>
      </dgm:prSet>
      <dgm:spPr/>
    </dgm:pt>
    <dgm:pt modelId="{97F761CF-B62D-4A15-976B-680932F657D0}" type="pres">
      <dgm:prSet presAssocID="{B0B5FB33-9896-4C12-8809-6D44595D3352}" presName="compNode" presStyleCnt="0"/>
      <dgm:spPr/>
    </dgm:pt>
    <dgm:pt modelId="{DA570B71-5B76-444D-B226-248E4C1D3A10}" type="pres">
      <dgm:prSet presAssocID="{B0B5FB33-9896-4C12-8809-6D44595D3352}" presName="iconBgRect" presStyleLbl="bgShp" presStyleIdx="0" presStyleCnt="4"/>
      <dgm:spPr/>
    </dgm:pt>
    <dgm:pt modelId="{A47000E3-0F8B-4150-B6BC-2CE682E44279}" type="pres">
      <dgm:prSet presAssocID="{B0B5FB33-9896-4C12-8809-6D44595D335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BA7D44DE-4A84-40F3-8A20-A67A4C4D918E}" type="pres">
      <dgm:prSet presAssocID="{B0B5FB33-9896-4C12-8809-6D44595D3352}" presName="spaceRect" presStyleCnt="0"/>
      <dgm:spPr/>
    </dgm:pt>
    <dgm:pt modelId="{4246DF4A-0695-4515-B5CE-1D26F81C3DC0}" type="pres">
      <dgm:prSet presAssocID="{B0B5FB33-9896-4C12-8809-6D44595D3352}" presName="textRect" presStyleLbl="revTx" presStyleIdx="0" presStyleCnt="4">
        <dgm:presLayoutVars>
          <dgm:chMax val="1"/>
          <dgm:chPref val="1"/>
        </dgm:presLayoutVars>
      </dgm:prSet>
      <dgm:spPr/>
    </dgm:pt>
    <dgm:pt modelId="{2504D464-F76A-4FAD-A836-4A6F9942A68A}" type="pres">
      <dgm:prSet presAssocID="{3C2CF3C0-F384-4BE2-A035-64269A2CCE25}" presName="sibTrans" presStyleLbl="sibTrans2D1" presStyleIdx="0" presStyleCnt="0"/>
      <dgm:spPr/>
    </dgm:pt>
    <dgm:pt modelId="{6A82BB2B-2AED-43E5-A219-65AFE2193721}" type="pres">
      <dgm:prSet presAssocID="{49E22353-1173-4B1F-8523-49A8195ABBB1}" presName="compNode" presStyleCnt="0"/>
      <dgm:spPr/>
    </dgm:pt>
    <dgm:pt modelId="{D7E77543-32CD-426D-8DAA-4BA7BC9D18E6}" type="pres">
      <dgm:prSet presAssocID="{49E22353-1173-4B1F-8523-49A8195ABBB1}" presName="iconBgRect" presStyleLbl="bgShp" presStyleIdx="1" presStyleCnt="4"/>
      <dgm:spPr/>
    </dgm:pt>
    <dgm:pt modelId="{45D581A7-17B7-47FC-9A29-337AC91F3C65}" type="pres">
      <dgm:prSet presAssocID="{49E22353-1173-4B1F-8523-49A8195ABBB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utral Face with No Fill"/>
        </a:ext>
      </dgm:extLst>
    </dgm:pt>
    <dgm:pt modelId="{827B0BAD-BE66-4BA2-B170-7742063A83BA}" type="pres">
      <dgm:prSet presAssocID="{49E22353-1173-4B1F-8523-49A8195ABBB1}" presName="spaceRect" presStyleCnt="0"/>
      <dgm:spPr/>
    </dgm:pt>
    <dgm:pt modelId="{6F06C2E3-CD79-42AE-B7E3-826B72B0B5FA}" type="pres">
      <dgm:prSet presAssocID="{49E22353-1173-4B1F-8523-49A8195ABBB1}" presName="textRect" presStyleLbl="revTx" presStyleIdx="1" presStyleCnt="4">
        <dgm:presLayoutVars>
          <dgm:chMax val="1"/>
          <dgm:chPref val="1"/>
        </dgm:presLayoutVars>
      </dgm:prSet>
      <dgm:spPr/>
    </dgm:pt>
    <dgm:pt modelId="{E2B4C106-38CE-4293-9706-282D7C8FBB91}" type="pres">
      <dgm:prSet presAssocID="{D07A5554-4664-4294-89F3-0B83C55390C3}" presName="sibTrans" presStyleLbl="sibTrans2D1" presStyleIdx="0" presStyleCnt="0"/>
      <dgm:spPr/>
    </dgm:pt>
    <dgm:pt modelId="{60FF7184-F9F6-4F4E-B76F-02222F7FDDCA}" type="pres">
      <dgm:prSet presAssocID="{F9F1D9C2-F1A4-404D-88A3-F7451712EBFE}" presName="compNode" presStyleCnt="0"/>
      <dgm:spPr/>
    </dgm:pt>
    <dgm:pt modelId="{CF10353D-DFBF-46AF-AB42-B6DE9B46815A}" type="pres">
      <dgm:prSet presAssocID="{F9F1D9C2-F1A4-404D-88A3-F7451712EBFE}" presName="iconBgRect" presStyleLbl="bgShp" presStyleIdx="2" presStyleCnt="4"/>
      <dgm:spPr/>
    </dgm:pt>
    <dgm:pt modelId="{9424A6EA-E7DF-45E4-9B7C-0B50C97AE631}" type="pres">
      <dgm:prSet presAssocID="{F9F1D9C2-F1A4-404D-88A3-F7451712EB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rcular Flowchart"/>
        </a:ext>
      </dgm:extLst>
    </dgm:pt>
    <dgm:pt modelId="{F3D625FA-BFB7-46AE-AEAA-62CC8B7DC25F}" type="pres">
      <dgm:prSet presAssocID="{F9F1D9C2-F1A4-404D-88A3-F7451712EBFE}" presName="spaceRect" presStyleCnt="0"/>
      <dgm:spPr/>
    </dgm:pt>
    <dgm:pt modelId="{60603427-4F74-4A51-A8B9-9007AAD9788A}" type="pres">
      <dgm:prSet presAssocID="{F9F1D9C2-F1A4-404D-88A3-F7451712EBFE}" presName="textRect" presStyleLbl="revTx" presStyleIdx="2" presStyleCnt="4">
        <dgm:presLayoutVars>
          <dgm:chMax val="1"/>
          <dgm:chPref val="1"/>
        </dgm:presLayoutVars>
      </dgm:prSet>
      <dgm:spPr/>
    </dgm:pt>
    <dgm:pt modelId="{E8AA5849-D91B-42F5-84C3-0B031925D780}" type="pres">
      <dgm:prSet presAssocID="{36612C5B-D390-4279-B624-A2D023B3C8F2}" presName="sibTrans" presStyleLbl="sibTrans2D1" presStyleIdx="0" presStyleCnt="0"/>
      <dgm:spPr/>
    </dgm:pt>
    <dgm:pt modelId="{BF27E119-7C2C-4019-BF25-B118E59D6424}" type="pres">
      <dgm:prSet presAssocID="{861CD037-338A-46B2-9258-A404F4E281A6}" presName="compNode" presStyleCnt="0"/>
      <dgm:spPr/>
    </dgm:pt>
    <dgm:pt modelId="{FC267E0D-0F92-4849-B00A-00A38CB19695}" type="pres">
      <dgm:prSet presAssocID="{861CD037-338A-46B2-9258-A404F4E281A6}" presName="iconBgRect" presStyleLbl="bgShp" presStyleIdx="3" presStyleCnt="4"/>
      <dgm:spPr/>
    </dgm:pt>
    <dgm:pt modelId="{6EFA147F-00FD-4F19-957D-094870877619}" type="pres">
      <dgm:prSet presAssocID="{861CD037-338A-46B2-9258-A404F4E281A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6020ADFD-9047-498C-95CE-6CD51EB9D9DC}" type="pres">
      <dgm:prSet presAssocID="{861CD037-338A-46B2-9258-A404F4E281A6}" presName="spaceRect" presStyleCnt="0"/>
      <dgm:spPr/>
    </dgm:pt>
    <dgm:pt modelId="{E15E3043-073A-44FA-98FB-56EC726D72AF}" type="pres">
      <dgm:prSet presAssocID="{861CD037-338A-46B2-9258-A404F4E281A6}" presName="textRect" presStyleLbl="revTx" presStyleIdx="3" presStyleCnt="4">
        <dgm:presLayoutVars>
          <dgm:chMax val="1"/>
          <dgm:chPref val="1"/>
        </dgm:presLayoutVars>
      </dgm:prSet>
      <dgm:spPr/>
    </dgm:pt>
  </dgm:ptLst>
  <dgm:cxnLst>
    <dgm:cxn modelId="{7BE0C104-1309-4C64-B4DB-36DBB7A3229A}" type="presOf" srcId="{D07A5554-4664-4294-89F3-0B83C55390C3}" destId="{E2B4C106-38CE-4293-9706-282D7C8FBB91}" srcOrd="0" destOrd="0" presId="urn:microsoft.com/office/officeart/2018/2/layout/IconCircleList"/>
    <dgm:cxn modelId="{25541F23-6E92-487D-B7FD-C9DF4BF4F4E2}" srcId="{F66B87DD-39B1-439C-8E2A-17A67D224DF7}" destId="{F9F1D9C2-F1A4-404D-88A3-F7451712EBFE}" srcOrd="2" destOrd="0" parTransId="{01B94FCC-B292-4F72-A896-654BDD14AB9E}" sibTransId="{36612C5B-D390-4279-B624-A2D023B3C8F2}"/>
    <dgm:cxn modelId="{C01ABC35-F872-431B-A524-FEAD34190746}" type="presOf" srcId="{B0B5FB33-9896-4C12-8809-6D44595D3352}" destId="{4246DF4A-0695-4515-B5CE-1D26F81C3DC0}" srcOrd="0" destOrd="0" presId="urn:microsoft.com/office/officeart/2018/2/layout/IconCircleList"/>
    <dgm:cxn modelId="{C3E94C7B-025A-4F65-AD34-94320BF4930D}" srcId="{F66B87DD-39B1-439C-8E2A-17A67D224DF7}" destId="{861CD037-338A-46B2-9258-A404F4E281A6}" srcOrd="3" destOrd="0" parTransId="{8C0A48AB-9A73-4B30-B0E1-27303ACEDD9D}" sibTransId="{C77E8B41-91E3-4498-917D-0C8583E3B9BB}"/>
    <dgm:cxn modelId="{94E4218B-D3A3-44EB-BB77-C518E754C989}" type="presOf" srcId="{F66B87DD-39B1-439C-8E2A-17A67D224DF7}" destId="{E3B34B7F-E98C-40E1-9BDA-93529068968B}" srcOrd="0" destOrd="0" presId="urn:microsoft.com/office/officeart/2018/2/layout/IconCircleList"/>
    <dgm:cxn modelId="{F0E8D093-4142-4755-BB06-D829C82C53F3}" srcId="{F66B87DD-39B1-439C-8E2A-17A67D224DF7}" destId="{B0B5FB33-9896-4C12-8809-6D44595D3352}" srcOrd="0" destOrd="0" parTransId="{D3C9F475-1F2D-4C1E-9B32-7B6A2B5B7017}" sibTransId="{3C2CF3C0-F384-4BE2-A035-64269A2CCE25}"/>
    <dgm:cxn modelId="{63B2C8A1-D25B-45F8-8064-8AFC1A07293B}" srcId="{F66B87DD-39B1-439C-8E2A-17A67D224DF7}" destId="{49E22353-1173-4B1F-8523-49A8195ABBB1}" srcOrd="1" destOrd="0" parTransId="{BECE4599-BE84-4E1B-882B-2D071A92832D}" sibTransId="{D07A5554-4664-4294-89F3-0B83C55390C3}"/>
    <dgm:cxn modelId="{A77194AF-3A42-4065-A825-BFF659AD0403}" type="presOf" srcId="{36612C5B-D390-4279-B624-A2D023B3C8F2}" destId="{E8AA5849-D91B-42F5-84C3-0B031925D780}" srcOrd="0" destOrd="0" presId="urn:microsoft.com/office/officeart/2018/2/layout/IconCircleList"/>
    <dgm:cxn modelId="{96AEF9B5-619C-4A49-80B2-4FC3D36235EA}" type="presOf" srcId="{F9F1D9C2-F1A4-404D-88A3-F7451712EBFE}" destId="{60603427-4F74-4A51-A8B9-9007AAD9788A}" srcOrd="0" destOrd="0" presId="urn:microsoft.com/office/officeart/2018/2/layout/IconCircleList"/>
    <dgm:cxn modelId="{4B6CC9E7-7B42-4764-9B9E-3EECB423F7B3}" type="presOf" srcId="{861CD037-338A-46B2-9258-A404F4E281A6}" destId="{E15E3043-073A-44FA-98FB-56EC726D72AF}" srcOrd="0" destOrd="0" presId="urn:microsoft.com/office/officeart/2018/2/layout/IconCircleList"/>
    <dgm:cxn modelId="{FEB80FF0-C907-495D-8F92-DF135D3D922B}" type="presOf" srcId="{3C2CF3C0-F384-4BE2-A035-64269A2CCE25}" destId="{2504D464-F76A-4FAD-A836-4A6F9942A68A}" srcOrd="0" destOrd="0" presId="urn:microsoft.com/office/officeart/2018/2/layout/IconCircleList"/>
    <dgm:cxn modelId="{329C28FC-02A1-49F0-8206-4FB189212065}" type="presOf" srcId="{49E22353-1173-4B1F-8523-49A8195ABBB1}" destId="{6F06C2E3-CD79-42AE-B7E3-826B72B0B5FA}" srcOrd="0" destOrd="0" presId="urn:microsoft.com/office/officeart/2018/2/layout/IconCircleList"/>
    <dgm:cxn modelId="{64A3FF82-E3AE-4A5C-8AB6-78D121821794}" type="presParOf" srcId="{E3B34B7F-E98C-40E1-9BDA-93529068968B}" destId="{FE5C593E-7D34-4973-8676-1CC7D0FFEB2F}" srcOrd="0" destOrd="0" presId="urn:microsoft.com/office/officeart/2018/2/layout/IconCircleList"/>
    <dgm:cxn modelId="{1AB4ABA0-E795-46D1-96D9-31126F9BCEF6}" type="presParOf" srcId="{FE5C593E-7D34-4973-8676-1CC7D0FFEB2F}" destId="{97F761CF-B62D-4A15-976B-680932F657D0}" srcOrd="0" destOrd="0" presId="urn:microsoft.com/office/officeart/2018/2/layout/IconCircleList"/>
    <dgm:cxn modelId="{6C0D3A0D-67CF-48EC-9D80-B8EF164DD543}" type="presParOf" srcId="{97F761CF-B62D-4A15-976B-680932F657D0}" destId="{DA570B71-5B76-444D-B226-248E4C1D3A10}" srcOrd="0" destOrd="0" presId="urn:microsoft.com/office/officeart/2018/2/layout/IconCircleList"/>
    <dgm:cxn modelId="{D5ADCDAA-7F31-40CA-A836-96103C39A896}" type="presParOf" srcId="{97F761CF-B62D-4A15-976B-680932F657D0}" destId="{A47000E3-0F8B-4150-B6BC-2CE682E44279}" srcOrd="1" destOrd="0" presId="urn:microsoft.com/office/officeart/2018/2/layout/IconCircleList"/>
    <dgm:cxn modelId="{757441A7-B83F-4657-966F-E4F2AE61020E}" type="presParOf" srcId="{97F761CF-B62D-4A15-976B-680932F657D0}" destId="{BA7D44DE-4A84-40F3-8A20-A67A4C4D918E}" srcOrd="2" destOrd="0" presId="urn:microsoft.com/office/officeart/2018/2/layout/IconCircleList"/>
    <dgm:cxn modelId="{0017466A-4C25-4D99-B583-BDA08B532DF2}" type="presParOf" srcId="{97F761CF-B62D-4A15-976B-680932F657D0}" destId="{4246DF4A-0695-4515-B5CE-1D26F81C3DC0}" srcOrd="3" destOrd="0" presId="urn:microsoft.com/office/officeart/2018/2/layout/IconCircleList"/>
    <dgm:cxn modelId="{79A57DD7-693D-4AEB-9E0D-718BCAA5A3C1}" type="presParOf" srcId="{FE5C593E-7D34-4973-8676-1CC7D0FFEB2F}" destId="{2504D464-F76A-4FAD-A836-4A6F9942A68A}" srcOrd="1" destOrd="0" presId="urn:microsoft.com/office/officeart/2018/2/layout/IconCircleList"/>
    <dgm:cxn modelId="{C01DDD32-33EF-4A3D-B896-30F3F2166DB5}" type="presParOf" srcId="{FE5C593E-7D34-4973-8676-1CC7D0FFEB2F}" destId="{6A82BB2B-2AED-43E5-A219-65AFE2193721}" srcOrd="2" destOrd="0" presId="urn:microsoft.com/office/officeart/2018/2/layout/IconCircleList"/>
    <dgm:cxn modelId="{3C8A0068-96E9-4BC8-BE29-EA21846F2C1F}" type="presParOf" srcId="{6A82BB2B-2AED-43E5-A219-65AFE2193721}" destId="{D7E77543-32CD-426D-8DAA-4BA7BC9D18E6}" srcOrd="0" destOrd="0" presId="urn:microsoft.com/office/officeart/2018/2/layout/IconCircleList"/>
    <dgm:cxn modelId="{087AC874-20C8-44EF-B11A-0F72B0C5038D}" type="presParOf" srcId="{6A82BB2B-2AED-43E5-A219-65AFE2193721}" destId="{45D581A7-17B7-47FC-9A29-337AC91F3C65}" srcOrd="1" destOrd="0" presId="urn:microsoft.com/office/officeart/2018/2/layout/IconCircleList"/>
    <dgm:cxn modelId="{6AEE547E-C78B-4B56-985E-41EA658E2436}" type="presParOf" srcId="{6A82BB2B-2AED-43E5-A219-65AFE2193721}" destId="{827B0BAD-BE66-4BA2-B170-7742063A83BA}" srcOrd="2" destOrd="0" presId="urn:microsoft.com/office/officeart/2018/2/layout/IconCircleList"/>
    <dgm:cxn modelId="{9FF53706-BA7B-40FB-8C33-7646DB8CF024}" type="presParOf" srcId="{6A82BB2B-2AED-43E5-A219-65AFE2193721}" destId="{6F06C2E3-CD79-42AE-B7E3-826B72B0B5FA}" srcOrd="3" destOrd="0" presId="urn:microsoft.com/office/officeart/2018/2/layout/IconCircleList"/>
    <dgm:cxn modelId="{92F5B071-ED43-48CC-A0AE-60C6DB02C4E4}" type="presParOf" srcId="{FE5C593E-7D34-4973-8676-1CC7D0FFEB2F}" destId="{E2B4C106-38CE-4293-9706-282D7C8FBB91}" srcOrd="3" destOrd="0" presId="urn:microsoft.com/office/officeart/2018/2/layout/IconCircleList"/>
    <dgm:cxn modelId="{742301C0-4A54-48CC-9D30-014BE5C8D920}" type="presParOf" srcId="{FE5C593E-7D34-4973-8676-1CC7D0FFEB2F}" destId="{60FF7184-F9F6-4F4E-B76F-02222F7FDDCA}" srcOrd="4" destOrd="0" presId="urn:microsoft.com/office/officeart/2018/2/layout/IconCircleList"/>
    <dgm:cxn modelId="{CBE096C7-7A79-4CBF-AA2F-DF4FCA55CE08}" type="presParOf" srcId="{60FF7184-F9F6-4F4E-B76F-02222F7FDDCA}" destId="{CF10353D-DFBF-46AF-AB42-B6DE9B46815A}" srcOrd="0" destOrd="0" presId="urn:microsoft.com/office/officeart/2018/2/layout/IconCircleList"/>
    <dgm:cxn modelId="{6532CC87-B406-4078-8686-CE9CCB193373}" type="presParOf" srcId="{60FF7184-F9F6-4F4E-B76F-02222F7FDDCA}" destId="{9424A6EA-E7DF-45E4-9B7C-0B50C97AE631}" srcOrd="1" destOrd="0" presId="urn:microsoft.com/office/officeart/2018/2/layout/IconCircleList"/>
    <dgm:cxn modelId="{18FDB839-8732-4597-B0FD-B34FF3D3A1D6}" type="presParOf" srcId="{60FF7184-F9F6-4F4E-B76F-02222F7FDDCA}" destId="{F3D625FA-BFB7-46AE-AEAA-62CC8B7DC25F}" srcOrd="2" destOrd="0" presId="urn:microsoft.com/office/officeart/2018/2/layout/IconCircleList"/>
    <dgm:cxn modelId="{EFBD7101-948F-4804-9381-605F8BFB1E42}" type="presParOf" srcId="{60FF7184-F9F6-4F4E-B76F-02222F7FDDCA}" destId="{60603427-4F74-4A51-A8B9-9007AAD9788A}" srcOrd="3" destOrd="0" presId="urn:microsoft.com/office/officeart/2018/2/layout/IconCircleList"/>
    <dgm:cxn modelId="{05408F36-0256-4DBF-ABD6-121332590C2E}" type="presParOf" srcId="{FE5C593E-7D34-4973-8676-1CC7D0FFEB2F}" destId="{E8AA5849-D91B-42F5-84C3-0B031925D780}" srcOrd="5" destOrd="0" presId="urn:microsoft.com/office/officeart/2018/2/layout/IconCircleList"/>
    <dgm:cxn modelId="{A355D6A5-E503-4989-B661-69D05DF920F1}" type="presParOf" srcId="{FE5C593E-7D34-4973-8676-1CC7D0FFEB2F}" destId="{BF27E119-7C2C-4019-BF25-B118E59D6424}" srcOrd="6" destOrd="0" presId="urn:microsoft.com/office/officeart/2018/2/layout/IconCircleList"/>
    <dgm:cxn modelId="{236BE7D1-4AC6-41BA-BE74-30047E2BCCAE}" type="presParOf" srcId="{BF27E119-7C2C-4019-BF25-B118E59D6424}" destId="{FC267E0D-0F92-4849-B00A-00A38CB19695}" srcOrd="0" destOrd="0" presId="urn:microsoft.com/office/officeart/2018/2/layout/IconCircleList"/>
    <dgm:cxn modelId="{F891148E-AC71-4B7E-B815-61F14190F720}" type="presParOf" srcId="{BF27E119-7C2C-4019-BF25-B118E59D6424}" destId="{6EFA147F-00FD-4F19-957D-094870877619}" srcOrd="1" destOrd="0" presId="urn:microsoft.com/office/officeart/2018/2/layout/IconCircleList"/>
    <dgm:cxn modelId="{8127703B-C041-4364-8375-BCEFF06F753A}" type="presParOf" srcId="{BF27E119-7C2C-4019-BF25-B118E59D6424}" destId="{6020ADFD-9047-498C-95CE-6CD51EB9D9DC}" srcOrd="2" destOrd="0" presId="urn:microsoft.com/office/officeart/2018/2/layout/IconCircleList"/>
    <dgm:cxn modelId="{E21A0908-3DD8-4D49-BA81-B0AEBF887F1C}" type="presParOf" srcId="{BF27E119-7C2C-4019-BF25-B118E59D6424}" destId="{E15E3043-073A-44FA-98FB-56EC726D72AF}"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095B24-A5D9-44BA-9063-52968FDDE69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83AD7A4-8758-4E70-859C-9C95A5B61B9D}">
      <dgm:prSet/>
      <dgm:spPr/>
      <dgm:t>
        <a:bodyPr/>
        <a:lstStyle/>
        <a:p>
          <a:pPr>
            <a:lnSpc>
              <a:spcPct val="100000"/>
            </a:lnSpc>
          </a:pPr>
          <a:r>
            <a:rPr lang="en-US" b="0" i="0" dirty="0"/>
            <a:t>Compared to other algorithms decision trees requires less effort for data preparation during pre-processing.</a:t>
          </a:r>
          <a:endParaRPr lang="en-US" dirty="0"/>
        </a:p>
      </dgm:t>
    </dgm:pt>
    <dgm:pt modelId="{D5217BB2-F8A6-4F1E-8EDF-5AE0DA6BEDDA}" type="parTrans" cxnId="{54E45C23-E4A2-4A2B-90FF-B9F8650DC52A}">
      <dgm:prSet/>
      <dgm:spPr/>
      <dgm:t>
        <a:bodyPr/>
        <a:lstStyle/>
        <a:p>
          <a:endParaRPr lang="en-US"/>
        </a:p>
      </dgm:t>
    </dgm:pt>
    <dgm:pt modelId="{C66D496B-386E-4961-930E-98F8192559CC}" type="sibTrans" cxnId="{54E45C23-E4A2-4A2B-90FF-B9F8650DC52A}">
      <dgm:prSet/>
      <dgm:spPr/>
      <dgm:t>
        <a:bodyPr/>
        <a:lstStyle/>
        <a:p>
          <a:pPr>
            <a:lnSpc>
              <a:spcPct val="100000"/>
            </a:lnSpc>
          </a:pPr>
          <a:endParaRPr lang="en-US"/>
        </a:p>
      </dgm:t>
    </dgm:pt>
    <dgm:pt modelId="{ECDDB956-66DE-476A-8779-10ECBA6FBE2E}">
      <dgm:prSet/>
      <dgm:spPr/>
      <dgm:t>
        <a:bodyPr/>
        <a:lstStyle/>
        <a:p>
          <a:pPr>
            <a:lnSpc>
              <a:spcPct val="100000"/>
            </a:lnSpc>
          </a:pPr>
          <a:r>
            <a:rPr lang="en-US" b="0" i="0"/>
            <a:t>A decision tree does not require normalization of data.</a:t>
          </a:r>
          <a:endParaRPr lang="en-US"/>
        </a:p>
      </dgm:t>
    </dgm:pt>
    <dgm:pt modelId="{899927DA-8696-4FD8-92FF-3801959BFC51}" type="parTrans" cxnId="{29DFA888-92C0-4F09-8F98-678CDE1BA45F}">
      <dgm:prSet/>
      <dgm:spPr/>
      <dgm:t>
        <a:bodyPr/>
        <a:lstStyle/>
        <a:p>
          <a:endParaRPr lang="en-US"/>
        </a:p>
      </dgm:t>
    </dgm:pt>
    <dgm:pt modelId="{0A894186-E3EA-4951-A3CC-33E611DDD361}" type="sibTrans" cxnId="{29DFA888-92C0-4F09-8F98-678CDE1BA45F}">
      <dgm:prSet/>
      <dgm:spPr/>
      <dgm:t>
        <a:bodyPr/>
        <a:lstStyle/>
        <a:p>
          <a:pPr>
            <a:lnSpc>
              <a:spcPct val="100000"/>
            </a:lnSpc>
          </a:pPr>
          <a:endParaRPr lang="en-US"/>
        </a:p>
      </dgm:t>
    </dgm:pt>
    <dgm:pt modelId="{4A502FD6-B026-4EE5-9D45-C775BB3F1F93}">
      <dgm:prSet/>
      <dgm:spPr/>
      <dgm:t>
        <a:bodyPr/>
        <a:lstStyle/>
        <a:p>
          <a:pPr>
            <a:lnSpc>
              <a:spcPct val="100000"/>
            </a:lnSpc>
          </a:pPr>
          <a:r>
            <a:rPr lang="en-US" b="0" i="0"/>
            <a:t>A decision tree does not require scaling of data as well.</a:t>
          </a:r>
          <a:endParaRPr lang="en-US"/>
        </a:p>
      </dgm:t>
    </dgm:pt>
    <dgm:pt modelId="{7061D65A-7FDC-4508-8C26-822EF9D8D3DB}" type="parTrans" cxnId="{F3BFDCE5-3036-487C-96EA-40A949B783A4}">
      <dgm:prSet/>
      <dgm:spPr/>
      <dgm:t>
        <a:bodyPr/>
        <a:lstStyle/>
        <a:p>
          <a:endParaRPr lang="en-US"/>
        </a:p>
      </dgm:t>
    </dgm:pt>
    <dgm:pt modelId="{810F5737-A573-428F-9631-A739AEC13B34}" type="sibTrans" cxnId="{F3BFDCE5-3036-487C-96EA-40A949B783A4}">
      <dgm:prSet/>
      <dgm:spPr/>
      <dgm:t>
        <a:bodyPr/>
        <a:lstStyle/>
        <a:p>
          <a:pPr>
            <a:lnSpc>
              <a:spcPct val="100000"/>
            </a:lnSpc>
          </a:pPr>
          <a:endParaRPr lang="en-US"/>
        </a:p>
      </dgm:t>
    </dgm:pt>
    <dgm:pt modelId="{616A61A7-0190-4822-A7FB-BE7AFE714AEA}">
      <dgm:prSet/>
      <dgm:spPr/>
      <dgm:t>
        <a:bodyPr/>
        <a:lstStyle/>
        <a:p>
          <a:pPr>
            <a:lnSpc>
              <a:spcPct val="100000"/>
            </a:lnSpc>
          </a:pPr>
          <a:r>
            <a:rPr lang="en-US" b="0" i="0"/>
            <a:t>Missing values in the data also do NOT affect the process of building a decision tree to any considerable extent.</a:t>
          </a:r>
          <a:endParaRPr lang="en-US"/>
        </a:p>
      </dgm:t>
    </dgm:pt>
    <dgm:pt modelId="{E61E9BD2-287D-488C-A8E6-C9D8B9EE4326}" type="parTrans" cxnId="{EFFEC404-D5F2-4C2E-8810-1C0B8CF785A4}">
      <dgm:prSet/>
      <dgm:spPr/>
      <dgm:t>
        <a:bodyPr/>
        <a:lstStyle/>
        <a:p>
          <a:endParaRPr lang="en-US"/>
        </a:p>
      </dgm:t>
    </dgm:pt>
    <dgm:pt modelId="{9975F02E-04AF-4ECC-889A-3A967534148B}" type="sibTrans" cxnId="{EFFEC404-D5F2-4C2E-8810-1C0B8CF785A4}">
      <dgm:prSet/>
      <dgm:spPr/>
      <dgm:t>
        <a:bodyPr/>
        <a:lstStyle/>
        <a:p>
          <a:pPr>
            <a:lnSpc>
              <a:spcPct val="100000"/>
            </a:lnSpc>
          </a:pPr>
          <a:endParaRPr lang="en-US"/>
        </a:p>
      </dgm:t>
    </dgm:pt>
    <dgm:pt modelId="{8310CAC2-FB03-40FB-B9B6-5DD7667098B9}">
      <dgm:prSet/>
      <dgm:spPr/>
      <dgm:t>
        <a:bodyPr/>
        <a:lstStyle/>
        <a:p>
          <a:pPr>
            <a:lnSpc>
              <a:spcPct val="100000"/>
            </a:lnSpc>
          </a:pPr>
          <a:r>
            <a:rPr lang="en-US" b="0" i="0"/>
            <a:t>A Decision tree model is very intuitive and easy to explain to technical teams as well as stakeholders.</a:t>
          </a:r>
          <a:endParaRPr lang="en-US"/>
        </a:p>
      </dgm:t>
    </dgm:pt>
    <dgm:pt modelId="{2BC6DD9C-8ECC-47FC-BEB7-E71B99CB4456}" type="parTrans" cxnId="{1F0DD5F6-0438-4222-A76F-6E61750554D0}">
      <dgm:prSet/>
      <dgm:spPr/>
      <dgm:t>
        <a:bodyPr/>
        <a:lstStyle/>
        <a:p>
          <a:endParaRPr lang="en-US"/>
        </a:p>
      </dgm:t>
    </dgm:pt>
    <dgm:pt modelId="{7DA38B0E-F115-4DDD-BCCA-5A17A2BACF35}" type="sibTrans" cxnId="{1F0DD5F6-0438-4222-A76F-6E61750554D0}">
      <dgm:prSet/>
      <dgm:spPr/>
      <dgm:t>
        <a:bodyPr/>
        <a:lstStyle/>
        <a:p>
          <a:endParaRPr lang="en-US"/>
        </a:p>
      </dgm:t>
    </dgm:pt>
    <dgm:pt modelId="{906F179E-B39D-43CB-8D82-C7D7E3B63014}" type="pres">
      <dgm:prSet presAssocID="{1F095B24-A5D9-44BA-9063-52968FDDE69D}" presName="root" presStyleCnt="0">
        <dgm:presLayoutVars>
          <dgm:dir/>
          <dgm:resizeHandles val="exact"/>
        </dgm:presLayoutVars>
      </dgm:prSet>
      <dgm:spPr/>
    </dgm:pt>
    <dgm:pt modelId="{348B152B-DB4B-4FE9-8793-E397C63F9048}" type="pres">
      <dgm:prSet presAssocID="{1F095B24-A5D9-44BA-9063-52968FDDE69D}" presName="container" presStyleCnt="0">
        <dgm:presLayoutVars>
          <dgm:dir/>
          <dgm:resizeHandles val="exact"/>
        </dgm:presLayoutVars>
      </dgm:prSet>
      <dgm:spPr/>
    </dgm:pt>
    <dgm:pt modelId="{B523271F-D126-42BB-B02C-139AA039D3C8}" type="pres">
      <dgm:prSet presAssocID="{883AD7A4-8758-4E70-859C-9C95A5B61B9D}" presName="compNode" presStyleCnt="0"/>
      <dgm:spPr/>
    </dgm:pt>
    <dgm:pt modelId="{B649B150-9376-4206-B023-294B3BAC3139}" type="pres">
      <dgm:prSet presAssocID="{883AD7A4-8758-4E70-859C-9C95A5B61B9D}" presName="iconBgRect" presStyleLbl="bgShp" presStyleIdx="0" presStyleCnt="5"/>
      <dgm:spPr/>
    </dgm:pt>
    <dgm:pt modelId="{AD9E473D-0773-40B2-90E4-D8D0572DC33C}" type="pres">
      <dgm:prSet presAssocID="{883AD7A4-8758-4E70-859C-9C95A5B61B9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26623387-CCA7-4BD8-8CEF-20D76905A4D7}" type="pres">
      <dgm:prSet presAssocID="{883AD7A4-8758-4E70-859C-9C95A5B61B9D}" presName="spaceRect" presStyleCnt="0"/>
      <dgm:spPr/>
    </dgm:pt>
    <dgm:pt modelId="{27D46574-5C8C-4B95-872A-9D6B4DFEC9AC}" type="pres">
      <dgm:prSet presAssocID="{883AD7A4-8758-4E70-859C-9C95A5B61B9D}" presName="textRect" presStyleLbl="revTx" presStyleIdx="0" presStyleCnt="5">
        <dgm:presLayoutVars>
          <dgm:chMax val="1"/>
          <dgm:chPref val="1"/>
        </dgm:presLayoutVars>
      </dgm:prSet>
      <dgm:spPr/>
    </dgm:pt>
    <dgm:pt modelId="{F769F7AA-7D69-4110-A1A4-E32A9787B7D5}" type="pres">
      <dgm:prSet presAssocID="{C66D496B-386E-4961-930E-98F8192559CC}" presName="sibTrans" presStyleLbl="sibTrans2D1" presStyleIdx="0" presStyleCnt="0"/>
      <dgm:spPr/>
    </dgm:pt>
    <dgm:pt modelId="{CEA27244-4885-4A3A-8D66-D433DE39529E}" type="pres">
      <dgm:prSet presAssocID="{ECDDB956-66DE-476A-8779-10ECBA6FBE2E}" presName="compNode" presStyleCnt="0"/>
      <dgm:spPr/>
    </dgm:pt>
    <dgm:pt modelId="{FA3002C3-E843-4C4D-9C26-A95498450521}" type="pres">
      <dgm:prSet presAssocID="{ECDDB956-66DE-476A-8779-10ECBA6FBE2E}" presName="iconBgRect" presStyleLbl="bgShp" presStyleIdx="1" presStyleCnt="5"/>
      <dgm:spPr/>
    </dgm:pt>
    <dgm:pt modelId="{E3C4A0A3-CD48-416A-90B3-EA6FA7193AAC}" type="pres">
      <dgm:prSet presAssocID="{ECDDB956-66DE-476A-8779-10ECBA6FBE2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vel"/>
        </a:ext>
      </dgm:extLst>
    </dgm:pt>
    <dgm:pt modelId="{25371292-96F4-4C46-8E83-744C13626DAE}" type="pres">
      <dgm:prSet presAssocID="{ECDDB956-66DE-476A-8779-10ECBA6FBE2E}" presName="spaceRect" presStyleCnt="0"/>
      <dgm:spPr/>
    </dgm:pt>
    <dgm:pt modelId="{C36C8B9E-4D20-43C1-AD44-98396925B299}" type="pres">
      <dgm:prSet presAssocID="{ECDDB956-66DE-476A-8779-10ECBA6FBE2E}" presName="textRect" presStyleLbl="revTx" presStyleIdx="1" presStyleCnt="5">
        <dgm:presLayoutVars>
          <dgm:chMax val="1"/>
          <dgm:chPref val="1"/>
        </dgm:presLayoutVars>
      </dgm:prSet>
      <dgm:spPr/>
    </dgm:pt>
    <dgm:pt modelId="{9C9B8120-BA4A-4767-B59A-9425859AF993}" type="pres">
      <dgm:prSet presAssocID="{0A894186-E3EA-4951-A3CC-33E611DDD361}" presName="sibTrans" presStyleLbl="sibTrans2D1" presStyleIdx="0" presStyleCnt="0"/>
      <dgm:spPr/>
    </dgm:pt>
    <dgm:pt modelId="{3A87525F-69F2-4F45-8FE9-3816E01C8650}" type="pres">
      <dgm:prSet presAssocID="{4A502FD6-B026-4EE5-9D45-C775BB3F1F93}" presName="compNode" presStyleCnt="0"/>
      <dgm:spPr/>
    </dgm:pt>
    <dgm:pt modelId="{04B4CDDA-9B37-41E3-A837-953698DB9D46}" type="pres">
      <dgm:prSet presAssocID="{4A502FD6-B026-4EE5-9D45-C775BB3F1F93}" presName="iconBgRect" presStyleLbl="bgShp" presStyleIdx="2" presStyleCnt="5"/>
      <dgm:spPr/>
    </dgm:pt>
    <dgm:pt modelId="{17733660-FB93-4543-94BE-1D3D0E153926}" type="pres">
      <dgm:prSet presAssocID="{4A502FD6-B026-4EE5-9D45-C775BB3F1F9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corn"/>
        </a:ext>
      </dgm:extLst>
    </dgm:pt>
    <dgm:pt modelId="{D2895A0F-AA0F-4F98-B414-69EA59647C0C}" type="pres">
      <dgm:prSet presAssocID="{4A502FD6-B026-4EE5-9D45-C775BB3F1F93}" presName="spaceRect" presStyleCnt="0"/>
      <dgm:spPr/>
    </dgm:pt>
    <dgm:pt modelId="{7A1AD9B3-DF1E-4B2F-BE38-5AF2ADFD39EC}" type="pres">
      <dgm:prSet presAssocID="{4A502FD6-B026-4EE5-9D45-C775BB3F1F93}" presName="textRect" presStyleLbl="revTx" presStyleIdx="2" presStyleCnt="5">
        <dgm:presLayoutVars>
          <dgm:chMax val="1"/>
          <dgm:chPref val="1"/>
        </dgm:presLayoutVars>
      </dgm:prSet>
      <dgm:spPr/>
    </dgm:pt>
    <dgm:pt modelId="{84692C5C-792A-4871-A9E0-55B5B4D8D58F}" type="pres">
      <dgm:prSet presAssocID="{810F5737-A573-428F-9631-A739AEC13B34}" presName="sibTrans" presStyleLbl="sibTrans2D1" presStyleIdx="0" presStyleCnt="0"/>
      <dgm:spPr/>
    </dgm:pt>
    <dgm:pt modelId="{2EA7EE3D-26C0-4446-883A-E49991AD320B}" type="pres">
      <dgm:prSet presAssocID="{616A61A7-0190-4822-A7FB-BE7AFE714AEA}" presName="compNode" presStyleCnt="0"/>
      <dgm:spPr/>
    </dgm:pt>
    <dgm:pt modelId="{B0CB11A2-AD85-4B98-BF82-1DC0F4F6F251}" type="pres">
      <dgm:prSet presAssocID="{616A61A7-0190-4822-A7FB-BE7AFE714AEA}" presName="iconBgRect" presStyleLbl="bgShp" presStyleIdx="3" presStyleCnt="5"/>
      <dgm:spPr/>
    </dgm:pt>
    <dgm:pt modelId="{6E540075-D060-4B7E-B520-B490FD5EA71A}" type="pres">
      <dgm:prSet presAssocID="{616A61A7-0190-4822-A7FB-BE7AFE714AE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Judge"/>
        </a:ext>
      </dgm:extLst>
    </dgm:pt>
    <dgm:pt modelId="{E0CC6A32-020D-4AA7-9029-C4FFDA383FAA}" type="pres">
      <dgm:prSet presAssocID="{616A61A7-0190-4822-A7FB-BE7AFE714AEA}" presName="spaceRect" presStyleCnt="0"/>
      <dgm:spPr/>
    </dgm:pt>
    <dgm:pt modelId="{11BF33F8-CC22-4F83-8A9E-0C31D636D0BE}" type="pres">
      <dgm:prSet presAssocID="{616A61A7-0190-4822-A7FB-BE7AFE714AEA}" presName="textRect" presStyleLbl="revTx" presStyleIdx="3" presStyleCnt="5">
        <dgm:presLayoutVars>
          <dgm:chMax val="1"/>
          <dgm:chPref val="1"/>
        </dgm:presLayoutVars>
      </dgm:prSet>
      <dgm:spPr/>
    </dgm:pt>
    <dgm:pt modelId="{D43F6C5B-455C-44FF-AE82-6D917E273FA4}" type="pres">
      <dgm:prSet presAssocID="{9975F02E-04AF-4ECC-889A-3A967534148B}" presName="sibTrans" presStyleLbl="sibTrans2D1" presStyleIdx="0" presStyleCnt="0"/>
      <dgm:spPr/>
    </dgm:pt>
    <dgm:pt modelId="{982054ED-DA81-4691-861E-D265BEC0525A}" type="pres">
      <dgm:prSet presAssocID="{8310CAC2-FB03-40FB-B9B6-5DD7667098B9}" presName="compNode" presStyleCnt="0"/>
      <dgm:spPr/>
    </dgm:pt>
    <dgm:pt modelId="{6A3B73C7-A195-4EFD-B4A3-7341EBD51144}" type="pres">
      <dgm:prSet presAssocID="{8310CAC2-FB03-40FB-B9B6-5DD7667098B9}" presName="iconBgRect" presStyleLbl="bgShp" presStyleIdx="4" presStyleCnt="5"/>
      <dgm:spPr/>
    </dgm:pt>
    <dgm:pt modelId="{9D58EA3C-0F11-42E2-B3BD-261D1CF050F9}" type="pres">
      <dgm:prSet presAssocID="{8310CAC2-FB03-40FB-B9B6-5DD7667098B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ierarchy"/>
        </a:ext>
      </dgm:extLst>
    </dgm:pt>
    <dgm:pt modelId="{3CF9C52D-A09C-40C6-A5C1-AF70C5FB5E54}" type="pres">
      <dgm:prSet presAssocID="{8310CAC2-FB03-40FB-B9B6-5DD7667098B9}" presName="spaceRect" presStyleCnt="0"/>
      <dgm:spPr/>
    </dgm:pt>
    <dgm:pt modelId="{17F90BEE-A7DB-45E2-9909-A4450FC57758}" type="pres">
      <dgm:prSet presAssocID="{8310CAC2-FB03-40FB-B9B6-5DD7667098B9}" presName="textRect" presStyleLbl="revTx" presStyleIdx="4" presStyleCnt="5">
        <dgm:presLayoutVars>
          <dgm:chMax val="1"/>
          <dgm:chPref val="1"/>
        </dgm:presLayoutVars>
      </dgm:prSet>
      <dgm:spPr/>
    </dgm:pt>
  </dgm:ptLst>
  <dgm:cxnLst>
    <dgm:cxn modelId="{08AF5500-71C2-43CC-98F8-01BE6AB0453A}" type="presOf" srcId="{C66D496B-386E-4961-930E-98F8192559CC}" destId="{F769F7AA-7D69-4110-A1A4-E32A9787B7D5}" srcOrd="0" destOrd="0" presId="urn:microsoft.com/office/officeart/2018/2/layout/IconCircleList"/>
    <dgm:cxn modelId="{EFFEC404-D5F2-4C2E-8810-1C0B8CF785A4}" srcId="{1F095B24-A5D9-44BA-9063-52968FDDE69D}" destId="{616A61A7-0190-4822-A7FB-BE7AFE714AEA}" srcOrd="3" destOrd="0" parTransId="{E61E9BD2-287D-488C-A8E6-C9D8B9EE4326}" sibTransId="{9975F02E-04AF-4ECC-889A-3A967534148B}"/>
    <dgm:cxn modelId="{04F7151F-AC35-47C7-9A91-FFA67D2E9AFF}" type="presOf" srcId="{883AD7A4-8758-4E70-859C-9C95A5B61B9D}" destId="{27D46574-5C8C-4B95-872A-9D6B4DFEC9AC}" srcOrd="0" destOrd="0" presId="urn:microsoft.com/office/officeart/2018/2/layout/IconCircleList"/>
    <dgm:cxn modelId="{54E45C23-E4A2-4A2B-90FF-B9F8650DC52A}" srcId="{1F095B24-A5D9-44BA-9063-52968FDDE69D}" destId="{883AD7A4-8758-4E70-859C-9C95A5B61B9D}" srcOrd="0" destOrd="0" parTransId="{D5217BB2-F8A6-4F1E-8EDF-5AE0DA6BEDDA}" sibTransId="{C66D496B-386E-4961-930E-98F8192559CC}"/>
    <dgm:cxn modelId="{01360C87-7EE4-4C01-9326-71E20AEBAF6A}" type="presOf" srcId="{ECDDB956-66DE-476A-8779-10ECBA6FBE2E}" destId="{C36C8B9E-4D20-43C1-AD44-98396925B299}" srcOrd="0" destOrd="0" presId="urn:microsoft.com/office/officeart/2018/2/layout/IconCircleList"/>
    <dgm:cxn modelId="{29DFA888-92C0-4F09-8F98-678CDE1BA45F}" srcId="{1F095B24-A5D9-44BA-9063-52968FDDE69D}" destId="{ECDDB956-66DE-476A-8779-10ECBA6FBE2E}" srcOrd="1" destOrd="0" parTransId="{899927DA-8696-4FD8-92FF-3801959BFC51}" sibTransId="{0A894186-E3EA-4951-A3CC-33E611DDD361}"/>
    <dgm:cxn modelId="{744D0898-3B40-4D1B-8E69-383136784FAF}" type="presOf" srcId="{4A502FD6-B026-4EE5-9D45-C775BB3F1F93}" destId="{7A1AD9B3-DF1E-4B2F-BE38-5AF2ADFD39EC}" srcOrd="0" destOrd="0" presId="urn:microsoft.com/office/officeart/2018/2/layout/IconCircleList"/>
    <dgm:cxn modelId="{11214EB3-AAFC-420F-8319-F1E805F426F6}" type="presOf" srcId="{0A894186-E3EA-4951-A3CC-33E611DDD361}" destId="{9C9B8120-BA4A-4767-B59A-9425859AF993}" srcOrd="0" destOrd="0" presId="urn:microsoft.com/office/officeart/2018/2/layout/IconCircleList"/>
    <dgm:cxn modelId="{7D9F16C2-7B19-4B96-99AF-5BBDFCDA10DF}" type="presOf" srcId="{9975F02E-04AF-4ECC-889A-3A967534148B}" destId="{D43F6C5B-455C-44FF-AE82-6D917E273FA4}" srcOrd="0" destOrd="0" presId="urn:microsoft.com/office/officeart/2018/2/layout/IconCircleList"/>
    <dgm:cxn modelId="{4863EDCE-8460-4A3D-BC2A-3D3F76257A6D}" type="presOf" srcId="{1F095B24-A5D9-44BA-9063-52968FDDE69D}" destId="{906F179E-B39D-43CB-8D82-C7D7E3B63014}" srcOrd="0" destOrd="0" presId="urn:microsoft.com/office/officeart/2018/2/layout/IconCircleList"/>
    <dgm:cxn modelId="{CA7956D1-05D3-4873-BA55-84A530DCFCE8}" type="presOf" srcId="{616A61A7-0190-4822-A7FB-BE7AFE714AEA}" destId="{11BF33F8-CC22-4F83-8A9E-0C31D636D0BE}" srcOrd="0" destOrd="0" presId="urn:microsoft.com/office/officeart/2018/2/layout/IconCircleList"/>
    <dgm:cxn modelId="{408F7BD9-3BAB-4506-B5D6-3D300ACA820D}" type="presOf" srcId="{8310CAC2-FB03-40FB-B9B6-5DD7667098B9}" destId="{17F90BEE-A7DB-45E2-9909-A4450FC57758}" srcOrd="0" destOrd="0" presId="urn:microsoft.com/office/officeart/2018/2/layout/IconCircleList"/>
    <dgm:cxn modelId="{F3BFDCE5-3036-487C-96EA-40A949B783A4}" srcId="{1F095B24-A5D9-44BA-9063-52968FDDE69D}" destId="{4A502FD6-B026-4EE5-9D45-C775BB3F1F93}" srcOrd="2" destOrd="0" parTransId="{7061D65A-7FDC-4508-8C26-822EF9D8D3DB}" sibTransId="{810F5737-A573-428F-9631-A739AEC13B34}"/>
    <dgm:cxn modelId="{6B8C6EF2-6412-42E8-96FB-1648E73124CC}" type="presOf" srcId="{810F5737-A573-428F-9631-A739AEC13B34}" destId="{84692C5C-792A-4871-A9E0-55B5B4D8D58F}" srcOrd="0" destOrd="0" presId="urn:microsoft.com/office/officeart/2018/2/layout/IconCircleList"/>
    <dgm:cxn modelId="{1F0DD5F6-0438-4222-A76F-6E61750554D0}" srcId="{1F095B24-A5D9-44BA-9063-52968FDDE69D}" destId="{8310CAC2-FB03-40FB-B9B6-5DD7667098B9}" srcOrd="4" destOrd="0" parTransId="{2BC6DD9C-8ECC-47FC-BEB7-E71B99CB4456}" sibTransId="{7DA38B0E-F115-4DDD-BCCA-5A17A2BACF35}"/>
    <dgm:cxn modelId="{C4CD57CD-A4EA-418F-8002-290F6EE09EAE}" type="presParOf" srcId="{906F179E-B39D-43CB-8D82-C7D7E3B63014}" destId="{348B152B-DB4B-4FE9-8793-E397C63F9048}" srcOrd="0" destOrd="0" presId="urn:microsoft.com/office/officeart/2018/2/layout/IconCircleList"/>
    <dgm:cxn modelId="{A740CE69-36B5-47AD-8A21-59BA42B19745}" type="presParOf" srcId="{348B152B-DB4B-4FE9-8793-E397C63F9048}" destId="{B523271F-D126-42BB-B02C-139AA039D3C8}" srcOrd="0" destOrd="0" presId="urn:microsoft.com/office/officeart/2018/2/layout/IconCircleList"/>
    <dgm:cxn modelId="{2F452033-5781-45C5-9A36-1FC6391773C9}" type="presParOf" srcId="{B523271F-D126-42BB-B02C-139AA039D3C8}" destId="{B649B150-9376-4206-B023-294B3BAC3139}" srcOrd="0" destOrd="0" presId="urn:microsoft.com/office/officeart/2018/2/layout/IconCircleList"/>
    <dgm:cxn modelId="{F9FE26F4-1353-44B8-8272-3EA8FC2885B4}" type="presParOf" srcId="{B523271F-D126-42BB-B02C-139AA039D3C8}" destId="{AD9E473D-0773-40B2-90E4-D8D0572DC33C}" srcOrd="1" destOrd="0" presId="urn:microsoft.com/office/officeart/2018/2/layout/IconCircleList"/>
    <dgm:cxn modelId="{FDFECEE2-77CA-4CE9-978C-0182E09734AF}" type="presParOf" srcId="{B523271F-D126-42BB-B02C-139AA039D3C8}" destId="{26623387-CCA7-4BD8-8CEF-20D76905A4D7}" srcOrd="2" destOrd="0" presId="urn:microsoft.com/office/officeart/2018/2/layout/IconCircleList"/>
    <dgm:cxn modelId="{AB28930C-5503-41CB-BC50-612B6994812B}" type="presParOf" srcId="{B523271F-D126-42BB-B02C-139AA039D3C8}" destId="{27D46574-5C8C-4B95-872A-9D6B4DFEC9AC}" srcOrd="3" destOrd="0" presId="urn:microsoft.com/office/officeart/2018/2/layout/IconCircleList"/>
    <dgm:cxn modelId="{C8EE3762-8667-4436-83C9-AC677FC32C4D}" type="presParOf" srcId="{348B152B-DB4B-4FE9-8793-E397C63F9048}" destId="{F769F7AA-7D69-4110-A1A4-E32A9787B7D5}" srcOrd="1" destOrd="0" presId="urn:microsoft.com/office/officeart/2018/2/layout/IconCircleList"/>
    <dgm:cxn modelId="{DD4B9433-B294-42FA-A184-DEE58CBEEF77}" type="presParOf" srcId="{348B152B-DB4B-4FE9-8793-E397C63F9048}" destId="{CEA27244-4885-4A3A-8D66-D433DE39529E}" srcOrd="2" destOrd="0" presId="urn:microsoft.com/office/officeart/2018/2/layout/IconCircleList"/>
    <dgm:cxn modelId="{EFA15DF6-2F87-4561-BF49-AD78DC390FED}" type="presParOf" srcId="{CEA27244-4885-4A3A-8D66-D433DE39529E}" destId="{FA3002C3-E843-4C4D-9C26-A95498450521}" srcOrd="0" destOrd="0" presId="urn:microsoft.com/office/officeart/2018/2/layout/IconCircleList"/>
    <dgm:cxn modelId="{99A7966F-6D8D-4B1C-BF05-2A8AAD1F49C8}" type="presParOf" srcId="{CEA27244-4885-4A3A-8D66-D433DE39529E}" destId="{E3C4A0A3-CD48-416A-90B3-EA6FA7193AAC}" srcOrd="1" destOrd="0" presId="urn:microsoft.com/office/officeart/2018/2/layout/IconCircleList"/>
    <dgm:cxn modelId="{4148E776-F5E0-4AD4-B3A3-53797277780D}" type="presParOf" srcId="{CEA27244-4885-4A3A-8D66-D433DE39529E}" destId="{25371292-96F4-4C46-8E83-744C13626DAE}" srcOrd="2" destOrd="0" presId="urn:microsoft.com/office/officeart/2018/2/layout/IconCircleList"/>
    <dgm:cxn modelId="{2133E90C-02A1-4B98-82E5-266F6C48DB61}" type="presParOf" srcId="{CEA27244-4885-4A3A-8D66-D433DE39529E}" destId="{C36C8B9E-4D20-43C1-AD44-98396925B299}" srcOrd="3" destOrd="0" presId="urn:microsoft.com/office/officeart/2018/2/layout/IconCircleList"/>
    <dgm:cxn modelId="{2D7EDAC6-1A67-42E1-8EB2-8194FF520002}" type="presParOf" srcId="{348B152B-DB4B-4FE9-8793-E397C63F9048}" destId="{9C9B8120-BA4A-4767-B59A-9425859AF993}" srcOrd="3" destOrd="0" presId="urn:microsoft.com/office/officeart/2018/2/layout/IconCircleList"/>
    <dgm:cxn modelId="{44610E00-81F1-4239-BECC-E22BA9A13452}" type="presParOf" srcId="{348B152B-DB4B-4FE9-8793-E397C63F9048}" destId="{3A87525F-69F2-4F45-8FE9-3816E01C8650}" srcOrd="4" destOrd="0" presId="urn:microsoft.com/office/officeart/2018/2/layout/IconCircleList"/>
    <dgm:cxn modelId="{431FFE2B-B351-4C2F-9440-28B84C71C4C8}" type="presParOf" srcId="{3A87525F-69F2-4F45-8FE9-3816E01C8650}" destId="{04B4CDDA-9B37-41E3-A837-953698DB9D46}" srcOrd="0" destOrd="0" presId="urn:microsoft.com/office/officeart/2018/2/layout/IconCircleList"/>
    <dgm:cxn modelId="{F8223BD5-36A3-43B6-BB03-7FEA6AE214EE}" type="presParOf" srcId="{3A87525F-69F2-4F45-8FE9-3816E01C8650}" destId="{17733660-FB93-4543-94BE-1D3D0E153926}" srcOrd="1" destOrd="0" presId="urn:microsoft.com/office/officeart/2018/2/layout/IconCircleList"/>
    <dgm:cxn modelId="{6847A7B2-04F2-4DA1-88B3-1ABF39662DC1}" type="presParOf" srcId="{3A87525F-69F2-4F45-8FE9-3816E01C8650}" destId="{D2895A0F-AA0F-4F98-B414-69EA59647C0C}" srcOrd="2" destOrd="0" presId="urn:microsoft.com/office/officeart/2018/2/layout/IconCircleList"/>
    <dgm:cxn modelId="{DB656F0A-DAFF-4E1F-963F-6A7953EE2C3F}" type="presParOf" srcId="{3A87525F-69F2-4F45-8FE9-3816E01C8650}" destId="{7A1AD9B3-DF1E-4B2F-BE38-5AF2ADFD39EC}" srcOrd="3" destOrd="0" presId="urn:microsoft.com/office/officeart/2018/2/layout/IconCircleList"/>
    <dgm:cxn modelId="{DC91A931-950F-4BCF-B44A-ABF55DE53EA4}" type="presParOf" srcId="{348B152B-DB4B-4FE9-8793-E397C63F9048}" destId="{84692C5C-792A-4871-A9E0-55B5B4D8D58F}" srcOrd="5" destOrd="0" presId="urn:microsoft.com/office/officeart/2018/2/layout/IconCircleList"/>
    <dgm:cxn modelId="{8FFA99B5-61E5-464F-9034-9B88FEC8F700}" type="presParOf" srcId="{348B152B-DB4B-4FE9-8793-E397C63F9048}" destId="{2EA7EE3D-26C0-4446-883A-E49991AD320B}" srcOrd="6" destOrd="0" presId="urn:microsoft.com/office/officeart/2018/2/layout/IconCircleList"/>
    <dgm:cxn modelId="{FFDA04FB-9A45-46FA-BAC5-4E7F742D014E}" type="presParOf" srcId="{2EA7EE3D-26C0-4446-883A-E49991AD320B}" destId="{B0CB11A2-AD85-4B98-BF82-1DC0F4F6F251}" srcOrd="0" destOrd="0" presId="urn:microsoft.com/office/officeart/2018/2/layout/IconCircleList"/>
    <dgm:cxn modelId="{A24ACB36-C530-476B-9120-75FEC402A11A}" type="presParOf" srcId="{2EA7EE3D-26C0-4446-883A-E49991AD320B}" destId="{6E540075-D060-4B7E-B520-B490FD5EA71A}" srcOrd="1" destOrd="0" presId="urn:microsoft.com/office/officeart/2018/2/layout/IconCircleList"/>
    <dgm:cxn modelId="{A860B767-B83C-4310-A284-7160FCD02609}" type="presParOf" srcId="{2EA7EE3D-26C0-4446-883A-E49991AD320B}" destId="{E0CC6A32-020D-4AA7-9029-C4FFDA383FAA}" srcOrd="2" destOrd="0" presId="urn:microsoft.com/office/officeart/2018/2/layout/IconCircleList"/>
    <dgm:cxn modelId="{C7F7D202-FFEA-4C30-9E5A-A0EFAEBA0671}" type="presParOf" srcId="{2EA7EE3D-26C0-4446-883A-E49991AD320B}" destId="{11BF33F8-CC22-4F83-8A9E-0C31D636D0BE}" srcOrd="3" destOrd="0" presId="urn:microsoft.com/office/officeart/2018/2/layout/IconCircleList"/>
    <dgm:cxn modelId="{7E2B7484-144E-4B92-A14D-D5304C5721F8}" type="presParOf" srcId="{348B152B-DB4B-4FE9-8793-E397C63F9048}" destId="{D43F6C5B-455C-44FF-AE82-6D917E273FA4}" srcOrd="7" destOrd="0" presId="urn:microsoft.com/office/officeart/2018/2/layout/IconCircleList"/>
    <dgm:cxn modelId="{C36EFBE3-3F45-4FA2-A2DA-32D62116B490}" type="presParOf" srcId="{348B152B-DB4B-4FE9-8793-E397C63F9048}" destId="{982054ED-DA81-4691-861E-D265BEC0525A}" srcOrd="8" destOrd="0" presId="urn:microsoft.com/office/officeart/2018/2/layout/IconCircleList"/>
    <dgm:cxn modelId="{59D1EEF7-5D62-4354-BAEE-08714702F980}" type="presParOf" srcId="{982054ED-DA81-4691-861E-D265BEC0525A}" destId="{6A3B73C7-A195-4EFD-B4A3-7341EBD51144}" srcOrd="0" destOrd="0" presId="urn:microsoft.com/office/officeart/2018/2/layout/IconCircleList"/>
    <dgm:cxn modelId="{AD0A1C61-5880-4A7D-B2F3-EA5A3FAF7FC6}" type="presParOf" srcId="{982054ED-DA81-4691-861E-D265BEC0525A}" destId="{9D58EA3C-0F11-42E2-B3BD-261D1CF050F9}" srcOrd="1" destOrd="0" presId="urn:microsoft.com/office/officeart/2018/2/layout/IconCircleList"/>
    <dgm:cxn modelId="{3E162DEB-A37E-45E0-B297-B70AD8A1E862}" type="presParOf" srcId="{982054ED-DA81-4691-861E-D265BEC0525A}" destId="{3CF9C52D-A09C-40C6-A5C1-AF70C5FB5E54}" srcOrd="2" destOrd="0" presId="urn:microsoft.com/office/officeart/2018/2/layout/IconCircleList"/>
    <dgm:cxn modelId="{2B5EA974-A697-4A6D-8163-EE007B33E9E1}" type="presParOf" srcId="{982054ED-DA81-4691-861E-D265BEC0525A}" destId="{17F90BEE-A7DB-45E2-9909-A4450FC5775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70B71-5B76-444D-B226-248E4C1D3A10}">
      <dsp:nvSpPr>
        <dsp:cNvPr id="0" name=""/>
        <dsp:cNvSpPr/>
      </dsp:nvSpPr>
      <dsp:spPr>
        <a:xfrm>
          <a:off x="134825" y="205495"/>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7000E3-0F8B-4150-B6BC-2CE682E44279}">
      <dsp:nvSpPr>
        <dsp:cNvPr id="0" name=""/>
        <dsp:cNvSpPr/>
      </dsp:nvSpPr>
      <dsp:spPr>
        <a:xfrm>
          <a:off x="406966" y="477636"/>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46DF4A-0695-4515-B5CE-1D26F81C3DC0}">
      <dsp:nvSpPr>
        <dsp:cNvPr id="0" name=""/>
        <dsp:cNvSpPr/>
      </dsp:nvSpPr>
      <dsp:spPr>
        <a:xfrm>
          <a:off x="1708430" y="20549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i="0" kern="1200" dirty="0"/>
            <a:t>Supervised Machine Learning Algorithm</a:t>
          </a:r>
          <a:r>
            <a:rPr lang="en-US" sz="1400" b="0" i="0" kern="1200" dirty="0"/>
            <a:t> is used for classification and/or regression. </a:t>
          </a:r>
          <a:endParaRPr lang="en-US" sz="1400" kern="1200" dirty="0"/>
        </a:p>
      </dsp:txBody>
      <dsp:txXfrm>
        <a:off x="1708430" y="205495"/>
        <a:ext cx="3054644" cy="1295909"/>
      </dsp:txXfrm>
    </dsp:sp>
    <dsp:sp modelId="{D7E77543-32CD-426D-8DAA-4BA7BC9D18E6}">
      <dsp:nvSpPr>
        <dsp:cNvPr id="0" name=""/>
        <dsp:cNvSpPr/>
      </dsp:nvSpPr>
      <dsp:spPr>
        <a:xfrm>
          <a:off x="5295324" y="205495"/>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D581A7-17B7-47FC-9A29-337AC91F3C65}">
      <dsp:nvSpPr>
        <dsp:cNvPr id="0" name=""/>
        <dsp:cNvSpPr/>
      </dsp:nvSpPr>
      <dsp:spPr>
        <a:xfrm>
          <a:off x="5567465" y="477636"/>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06C2E3-CD79-42AE-B7E3-826B72B0B5FA}">
      <dsp:nvSpPr>
        <dsp:cNvPr id="0" name=""/>
        <dsp:cNvSpPr/>
      </dsp:nvSpPr>
      <dsp:spPr>
        <a:xfrm>
          <a:off x="6868929" y="20549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It is more preferred for classification but is sometimes very useful for </a:t>
          </a:r>
          <a:r>
            <a:rPr lang="en-US" sz="1400" b="1" i="0" kern="1200"/>
            <a:t>regression</a:t>
          </a:r>
          <a:r>
            <a:rPr lang="en-US" sz="1400" b="0" i="0" kern="1200"/>
            <a:t> as well. </a:t>
          </a:r>
          <a:endParaRPr lang="en-US" sz="1400" kern="1200"/>
        </a:p>
      </dsp:txBody>
      <dsp:txXfrm>
        <a:off x="6868929" y="205495"/>
        <a:ext cx="3054644" cy="1295909"/>
      </dsp:txXfrm>
    </dsp:sp>
    <dsp:sp modelId="{CF10353D-DFBF-46AF-AB42-B6DE9B46815A}">
      <dsp:nvSpPr>
        <dsp:cNvPr id="0" name=""/>
        <dsp:cNvSpPr/>
      </dsp:nvSpPr>
      <dsp:spPr>
        <a:xfrm>
          <a:off x="134825" y="2116439"/>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4A6EA-E7DF-45E4-9B7C-0B50C97AE631}">
      <dsp:nvSpPr>
        <dsp:cNvPr id="0" name=""/>
        <dsp:cNvSpPr/>
      </dsp:nvSpPr>
      <dsp:spPr>
        <a:xfrm>
          <a:off x="406966" y="2388580"/>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603427-4F74-4A51-A8B9-9007AAD9788A}">
      <dsp:nvSpPr>
        <dsp:cNvPr id="0" name=""/>
        <dsp:cNvSpPr/>
      </dsp:nvSpPr>
      <dsp:spPr>
        <a:xfrm>
          <a:off x="1708430" y="211643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0" i="0" kern="1200"/>
            <a:t>SVM finds a </a:t>
          </a:r>
          <a:r>
            <a:rPr lang="en-US" sz="1400" b="1" i="0" kern="1200"/>
            <a:t>hyper-plane </a:t>
          </a:r>
          <a:r>
            <a:rPr lang="en-US" sz="1400" b="0" i="0" kern="1200"/>
            <a:t>that creates a boundary between the types of data. This hyper-plane is nothing but a line in a two-dimensional space.</a:t>
          </a:r>
          <a:endParaRPr lang="en-US" sz="1400" kern="1200"/>
        </a:p>
      </dsp:txBody>
      <dsp:txXfrm>
        <a:off x="1708430" y="2116439"/>
        <a:ext cx="3054644" cy="1295909"/>
      </dsp:txXfrm>
    </dsp:sp>
    <dsp:sp modelId="{FC267E0D-0F92-4849-B00A-00A38CB19695}">
      <dsp:nvSpPr>
        <dsp:cNvPr id="0" name=""/>
        <dsp:cNvSpPr/>
      </dsp:nvSpPr>
      <dsp:spPr>
        <a:xfrm>
          <a:off x="5295324" y="2116439"/>
          <a:ext cx="1295909" cy="129590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FA147F-00FD-4F19-957D-094870877619}">
      <dsp:nvSpPr>
        <dsp:cNvPr id="0" name=""/>
        <dsp:cNvSpPr/>
      </dsp:nvSpPr>
      <dsp:spPr>
        <a:xfrm>
          <a:off x="5567465" y="2388580"/>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5E3043-073A-44FA-98FB-56EC726D72AF}">
      <dsp:nvSpPr>
        <dsp:cNvPr id="0" name=""/>
        <dsp:cNvSpPr/>
      </dsp:nvSpPr>
      <dsp:spPr>
        <a:xfrm>
          <a:off x="6868929" y="211643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u="sng" kern="1200"/>
            <a:t>STEPS : </a:t>
          </a:r>
          <a:r>
            <a:rPr lang="en-US" sz="1400" b="0" i="0" kern="1200"/>
            <a:t>we plot each data item in the dataset in an N-dimensional space, where N is the number of features/attributes in the data. Next, find the optimal hyperplane to separate the data.</a:t>
          </a:r>
          <a:endParaRPr lang="en-US" sz="1400" kern="1200"/>
        </a:p>
      </dsp:txBody>
      <dsp:txXfrm>
        <a:off x="6868929" y="2116439"/>
        <a:ext cx="3054644" cy="1295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9B150-9376-4206-B023-294B3BAC3139}">
      <dsp:nvSpPr>
        <dsp:cNvPr id="0" name=""/>
        <dsp:cNvSpPr/>
      </dsp:nvSpPr>
      <dsp:spPr>
        <a:xfrm>
          <a:off x="8910" y="234327"/>
          <a:ext cx="627531" cy="627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E473D-0773-40B2-90E4-D8D0572DC33C}">
      <dsp:nvSpPr>
        <dsp:cNvPr id="0" name=""/>
        <dsp:cNvSpPr/>
      </dsp:nvSpPr>
      <dsp:spPr>
        <a:xfrm>
          <a:off x="140692" y="366109"/>
          <a:ext cx="363968" cy="3639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46574-5C8C-4B95-872A-9D6B4DFEC9AC}">
      <dsp:nvSpPr>
        <dsp:cNvPr id="0" name=""/>
        <dsp:cNvSpPr/>
      </dsp:nvSpPr>
      <dsp:spPr>
        <a:xfrm>
          <a:off x="770913" y="234327"/>
          <a:ext cx="1479182" cy="627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dirty="0"/>
            <a:t>Compared to other algorithms decision trees requires less effort for data preparation during pre-processing.</a:t>
          </a:r>
          <a:endParaRPr lang="en-US" sz="1100" kern="1200" dirty="0"/>
        </a:p>
      </dsp:txBody>
      <dsp:txXfrm>
        <a:off x="770913" y="234327"/>
        <a:ext cx="1479182" cy="627531"/>
      </dsp:txXfrm>
    </dsp:sp>
    <dsp:sp modelId="{FA3002C3-E843-4C4D-9C26-A95498450521}">
      <dsp:nvSpPr>
        <dsp:cNvPr id="0" name=""/>
        <dsp:cNvSpPr/>
      </dsp:nvSpPr>
      <dsp:spPr>
        <a:xfrm>
          <a:off x="2507832" y="234327"/>
          <a:ext cx="627531" cy="627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C4A0A3-CD48-416A-90B3-EA6FA7193AAC}">
      <dsp:nvSpPr>
        <dsp:cNvPr id="0" name=""/>
        <dsp:cNvSpPr/>
      </dsp:nvSpPr>
      <dsp:spPr>
        <a:xfrm>
          <a:off x="2639613" y="366109"/>
          <a:ext cx="363968" cy="3639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6C8B9E-4D20-43C1-AD44-98396925B299}">
      <dsp:nvSpPr>
        <dsp:cNvPr id="0" name=""/>
        <dsp:cNvSpPr/>
      </dsp:nvSpPr>
      <dsp:spPr>
        <a:xfrm>
          <a:off x="3269835" y="234327"/>
          <a:ext cx="1479182" cy="627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A decision tree does not require normalization of data.</a:t>
          </a:r>
          <a:endParaRPr lang="en-US" sz="1100" kern="1200"/>
        </a:p>
      </dsp:txBody>
      <dsp:txXfrm>
        <a:off x="3269835" y="234327"/>
        <a:ext cx="1479182" cy="627531"/>
      </dsp:txXfrm>
    </dsp:sp>
    <dsp:sp modelId="{04B4CDDA-9B37-41E3-A837-953698DB9D46}">
      <dsp:nvSpPr>
        <dsp:cNvPr id="0" name=""/>
        <dsp:cNvSpPr/>
      </dsp:nvSpPr>
      <dsp:spPr>
        <a:xfrm>
          <a:off x="8910" y="1467485"/>
          <a:ext cx="627531" cy="627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733660-FB93-4543-94BE-1D3D0E153926}">
      <dsp:nvSpPr>
        <dsp:cNvPr id="0" name=""/>
        <dsp:cNvSpPr/>
      </dsp:nvSpPr>
      <dsp:spPr>
        <a:xfrm>
          <a:off x="140692" y="1599266"/>
          <a:ext cx="363968" cy="3639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1AD9B3-DF1E-4B2F-BE38-5AF2ADFD39EC}">
      <dsp:nvSpPr>
        <dsp:cNvPr id="0" name=""/>
        <dsp:cNvSpPr/>
      </dsp:nvSpPr>
      <dsp:spPr>
        <a:xfrm>
          <a:off x="770913" y="1467485"/>
          <a:ext cx="1479182" cy="627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A decision tree does not require scaling of data as well.</a:t>
          </a:r>
          <a:endParaRPr lang="en-US" sz="1100" kern="1200"/>
        </a:p>
      </dsp:txBody>
      <dsp:txXfrm>
        <a:off x="770913" y="1467485"/>
        <a:ext cx="1479182" cy="627531"/>
      </dsp:txXfrm>
    </dsp:sp>
    <dsp:sp modelId="{B0CB11A2-AD85-4B98-BF82-1DC0F4F6F251}">
      <dsp:nvSpPr>
        <dsp:cNvPr id="0" name=""/>
        <dsp:cNvSpPr/>
      </dsp:nvSpPr>
      <dsp:spPr>
        <a:xfrm>
          <a:off x="2507832" y="1467485"/>
          <a:ext cx="627531" cy="627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540075-D060-4B7E-B520-B490FD5EA71A}">
      <dsp:nvSpPr>
        <dsp:cNvPr id="0" name=""/>
        <dsp:cNvSpPr/>
      </dsp:nvSpPr>
      <dsp:spPr>
        <a:xfrm>
          <a:off x="2639613" y="1599266"/>
          <a:ext cx="363968" cy="3639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BF33F8-CC22-4F83-8A9E-0C31D636D0BE}">
      <dsp:nvSpPr>
        <dsp:cNvPr id="0" name=""/>
        <dsp:cNvSpPr/>
      </dsp:nvSpPr>
      <dsp:spPr>
        <a:xfrm>
          <a:off x="3269835" y="1467485"/>
          <a:ext cx="1479182" cy="627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Missing values in the data also do NOT affect the process of building a decision tree to any considerable extent.</a:t>
          </a:r>
          <a:endParaRPr lang="en-US" sz="1100" kern="1200"/>
        </a:p>
      </dsp:txBody>
      <dsp:txXfrm>
        <a:off x="3269835" y="1467485"/>
        <a:ext cx="1479182" cy="627531"/>
      </dsp:txXfrm>
    </dsp:sp>
    <dsp:sp modelId="{6A3B73C7-A195-4EFD-B4A3-7341EBD51144}">
      <dsp:nvSpPr>
        <dsp:cNvPr id="0" name=""/>
        <dsp:cNvSpPr/>
      </dsp:nvSpPr>
      <dsp:spPr>
        <a:xfrm>
          <a:off x="8910" y="2700642"/>
          <a:ext cx="627531" cy="627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58EA3C-0F11-42E2-B3BD-261D1CF050F9}">
      <dsp:nvSpPr>
        <dsp:cNvPr id="0" name=""/>
        <dsp:cNvSpPr/>
      </dsp:nvSpPr>
      <dsp:spPr>
        <a:xfrm>
          <a:off x="140692" y="2832423"/>
          <a:ext cx="363968" cy="3639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F90BEE-A7DB-45E2-9909-A4450FC57758}">
      <dsp:nvSpPr>
        <dsp:cNvPr id="0" name=""/>
        <dsp:cNvSpPr/>
      </dsp:nvSpPr>
      <dsp:spPr>
        <a:xfrm>
          <a:off x="770913" y="2700642"/>
          <a:ext cx="1479182" cy="627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0" i="0" kern="1200"/>
            <a:t>A Decision tree model is very intuitive and easy to explain to technical teams as well as stakeholders.</a:t>
          </a:r>
          <a:endParaRPr lang="en-US" sz="1100" kern="1200"/>
        </a:p>
      </dsp:txBody>
      <dsp:txXfrm>
        <a:off x="770913" y="2700642"/>
        <a:ext cx="1479182" cy="62753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32178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2477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7601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11197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D9C646AA-F36E-4540-911D-FFFC0A0EF24A}" type="datetime1">
              <a:rPr lang="en-US" smtClean="0"/>
              <a:t>4/7/2021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9089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5890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120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82860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8350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4/7/2021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43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E778CE86-875F-4587-BCF6-FA054AFC0D53}" type="datetime1">
              <a:rPr lang="en-US" smtClean="0"/>
              <a:pPr/>
              <a:t>4/7/2021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2536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F6FA2B21-3FCD-4721-B95C-427943F61125}" type="datetime1">
              <a:rPr lang="en-US" smtClean="0"/>
              <a:t>4/7/2021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85209595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28.png"/><Relationship Id="rId5" Type="http://schemas.microsoft.com/office/2007/relationships/hdphoto" Target="../media/hdphoto2.wdp"/><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3B80-50EE-470E-B71B-6D20E8A61976}"/>
              </a:ext>
            </a:extLst>
          </p:cNvPr>
          <p:cNvSpPr>
            <a:spLocks noGrp="1"/>
          </p:cNvSpPr>
          <p:nvPr>
            <p:ph type="ctrTitle"/>
          </p:nvPr>
        </p:nvSpPr>
        <p:spPr>
          <a:xfrm>
            <a:off x="6656833" y="2201875"/>
            <a:ext cx="4641564" cy="2010833"/>
          </a:xfrm>
        </p:spPr>
        <p:txBody>
          <a:bodyPr anchor="b">
            <a:normAutofit fontScale="90000"/>
          </a:bodyPr>
          <a:lstStyle/>
          <a:p>
            <a:pPr algn="ctr"/>
            <a:r>
              <a:rPr lang="en-CA" sz="4700" dirty="0">
                <a:solidFill>
                  <a:schemeClr val="tx1"/>
                </a:solidFill>
              </a:rPr>
              <a:t>Support Vector </a:t>
            </a:r>
            <a:r>
              <a:rPr lang="en-CA" sz="4700" dirty="0" err="1">
                <a:solidFill>
                  <a:schemeClr val="tx1"/>
                </a:solidFill>
              </a:rPr>
              <a:t>Machine,Naiives</a:t>
            </a:r>
            <a:r>
              <a:rPr lang="en-CA" sz="4700" dirty="0">
                <a:solidFill>
                  <a:schemeClr val="tx1"/>
                </a:solidFill>
              </a:rPr>
              <a:t> and Decision Tree Model</a:t>
            </a:r>
          </a:p>
        </p:txBody>
      </p:sp>
      <p:sp>
        <p:nvSpPr>
          <p:cNvPr id="3" name="Subtitle 2">
            <a:extLst>
              <a:ext uri="{FF2B5EF4-FFF2-40B4-BE49-F238E27FC236}">
                <a16:creationId xmlns:a16="http://schemas.microsoft.com/office/drawing/2014/main" id="{D3A59AAF-8F54-4DF7-8E3E-836902A22ED3}"/>
              </a:ext>
            </a:extLst>
          </p:cNvPr>
          <p:cNvSpPr>
            <a:spLocks noGrp="1"/>
          </p:cNvSpPr>
          <p:nvPr>
            <p:ph type="subTitle" idx="1"/>
          </p:nvPr>
        </p:nvSpPr>
        <p:spPr>
          <a:xfrm>
            <a:off x="6334963" y="4212708"/>
            <a:ext cx="4963436" cy="1721747"/>
          </a:xfrm>
        </p:spPr>
        <p:txBody>
          <a:bodyPr anchor="t">
            <a:normAutofit/>
          </a:bodyPr>
          <a:lstStyle/>
          <a:p>
            <a:pPr algn="ctr">
              <a:spcAft>
                <a:spcPts val="600"/>
              </a:spcAft>
            </a:pPr>
            <a:r>
              <a:rPr lang="en-CA" sz="2400" dirty="0">
                <a:solidFill>
                  <a:schemeClr val="tx2"/>
                </a:solidFill>
                <a:latin typeface="+mj-lt"/>
              </a:rPr>
              <a:t>Prod: Danielle Chevers - 100779457</a:t>
            </a:r>
          </a:p>
          <a:p>
            <a:pPr algn="ctr">
              <a:spcAft>
                <a:spcPts val="600"/>
              </a:spcAft>
            </a:pPr>
            <a:r>
              <a:rPr lang="en-CA" sz="2400" dirty="0">
                <a:solidFill>
                  <a:schemeClr val="tx2"/>
                </a:solidFill>
                <a:latin typeface="+mj-lt"/>
              </a:rPr>
              <a:t>Prof: </a:t>
            </a:r>
            <a:r>
              <a:rPr lang="en-CA" sz="2400" dirty="0" err="1">
                <a:solidFill>
                  <a:schemeClr val="tx2"/>
                </a:solidFill>
                <a:latin typeface="+mj-lt"/>
              </a:rPr>
              <a:t>Aruna</a:t>
            </a:r>
            <a:r>
              <a:rPr lang="en-CA" sz="2400" dirty="0">
                <a:solidFill>
                  <a:schemeClr val="tx2"/>
                </a:solidFill>
                <a:latin typeface="+mj-lt"/>
              </a:rPr>
              <a:t> </a:t>
            </a:r>
            <a:r>
              <a:rPr lang="en-CA" sz="2400" dirty="0" err="1">
                <a:solidFill>
                  <a:schemeClr val="tx2"/>
                </a:solidFill>
                <a:latin typeface="+mj-lt"/>
              </a:rPr>
              <a:t>Dorai</a:t>
            </a:r>
            <a:endParaRPr lang="en-CA" sz="2400" dirty="0">
              <a:solidFill>
                <a:schemeClr val="tx2"/>
              </a:solidFill>
              <a:latin typeface="+mj-lt"/>
            </a:endParaRPr>
          </a:p>
        </p:txBody>
      </p:sp>
      <p:pic>
        <p:nvPicPr>
          <p:cNvPr id="5" name="Picture 4" descr="Chart, bubble chart&#10;&#10;Description automatically generated">
            <a:extLst>
              <a:ext uri="{FF2B5EF4-FFF2-40B4-BE49-F238E27FC236}">
                <a16:creationId xmlns:a16="http://schemas.microsoft.com/office/drawing/2014/main" id="{1C897B79-4CBA-434F-A5AF-7D86904C8039}"/>
              </a:ext>
            </a:extLst>
          </p:cNvPr>
          <p:cNvPicPr>
            <a:picLocks noChangeAspect="1"/>
          </p:cNvPicPr>
          <p:nvPr/>
        </p:nvPicPr>
        <p:blipFill rotWithShape="1">
          <a:blip r:embed="rId3"/>
          <a:srcRect l="16625" r="16625"/>
          <a:stretch/>
        </p:blipFill>
        <p:spPr>
          <a:xfrm>
            <a:off x="643467" y="720071"/>
            <a:ext cx="5503939" cy="5503939"/>
          </a:xfrm>
          <a:custGeom>
            <a:avLst/>
            <a:gdLst/>
            <a:ahLst/>
            <a:cxnLst/>
            <a:rect l="l" t="t" r="r" b="b"/>
            <a:pathLst>
              <a:path w="3051400" h="3051400">
                <a:moveTo>
                  <a:pt x="1525700" y="171641"/>
                </a:moveTo>
                <a:cubicBezTo>
                  <a:pt x="2273526" y="171641"/>
                  <a:pt x="2879759" y="777874"/>
                  <a:pt x="2879759" y="1525700"/>
                </a:cubicBezTo>
                <a:cubicBezTo>
                  <a:pt x="2879759" y="2273526"/>
                  <a:pt x="2273526" y="2879759"/>
                  <a:pt x="1525700" y="2879759"/>
                </a:cubicBezTo>
                <a:cubicBezTo>
                  <a:pt x="777874" y="2879759"/>
                  <a:pt x="171641" y="2273526"/>
                  <a:pt x="171641" y="1525700"/>
                </a:cubicBezTo>
                <a:cubicBezTo>
                  <a:pt x="171641" y="777874"/>
                  <a:pt x="777874" y="171641"/>
                  <a:pt x="1525700" y="171641"/>
                </a:cubicBezTo>
                <a:close/>
                <a:moveTo>
                  <a:pt x="1525700" y="133499"/>
                </a:moveTo>
                <a:cubicBezTo>
                  <a:pt x="756809" y="133499"/>
                  <a:pt x="133499" y="756809"/>
                  <a:pt x="133499" y="1525700"/>
                </a:cubicBezTo>
                <a:cubicBezTo>
                  <a:pt x="133499" y="2294591"/>
                  <a:pt x="756809" y="2917901"/>
                  <a:pt x="1525700" y="2917901"/>
                </a:cubicBezTo>
                <a:cubicBezTo>
                  <a:pt x="2294591" y="2917901"/>
                  <a:pt x="2917901" y="2294591"/>
                  <a:pt x="2917901" y="1525700"/>
                </a:cubicBezTo>
                <a:cubicBezTo>
                  <a:pt x="2917901" y="756809"/>
                  <a:pt x="2294591" y="133499"/>
                  <a:pt x="1525700" y="133499"/>
                </a:cubicBezTo>
                <a:close/>
                <a:moveTo>
                  <a:pt x="1525700" y="0"/>
                </a:moveTo>
                <a:cubicBezTo>
                  <a:pt x="2368321" y="0"/>
                  <a:pt x="3051400" y="683079"/>
                  <a:pt x="3051400" y="1525700"/>
                </a:cubicBezTo>
                <a:cubicBezTo>
                  <a:pt x="3051400" y="2368321"/>
                  <a:pt x="2368321" y="3051400"/>
                  <a:pt x="1525700" y="3051400"/>
                </a:cubicBezTo>
                <a:cubicBezTo>
                  <a:pt x="683079" y="3051400"/>
                  <a:pt x="0" y="2368321"/>
                  <a:pt x="0" y="1525700"/>
                </a:cubicBezTo>
                <a:cubicBezTo>
                  <a:pt x="0" y="683079"/>
                  <a:pt x="683079" y="0"/>
                  <a:pt x="1525700" y="0"/>
                </a:cubicBezTo>
                <a:close/>
              </a:path>
            </a:pathLst>
          </a:custGeom>
        </p:spPr>
      </p:pic>
    </p:spTree>
    <p:custDataLst>
      <p:tags r:id="rId1"/>
    </p:custDataLst>
    <p:extLst>
      <p:ext uri="{BB962C8B-B14F-4D97-AF65-F5344CB8AC3E}">
        <p14:creationId xmlns:p14="http://schemas.microsoft.com/office/powerpoint/2010/main" val="3052599018"/>
      </p:ext>
    </p:extLst>
  </p:cSld>
  <p:clrMapOvr>
    <a:masterClrMapping/>
  </p:clrMapOvr>
  <p:transition spd="slow" advTm="6299">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8074BE5-7BC2-47A2-AA6E-4ADC25B69C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F487D8B5-0D01-4F89-BB86-F85EFEC06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C13F635F-6CBC-4AA7-9AB9-B788FCC93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7" name="Rectangle 16">
            <a:extLst>
              <a:ext uri="{FF2B5EF4-FFF2-40B4-BE49-F238E27FC236}">
                <a16:creationId xmlns:a16="http://schemas.microsoft.com/office/drawing/2014/main" id="{78BA6964-249A-42B6-A349-426A774A1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7F074F-85DA-44D6-953A-F758F3D843BB}"/>
              </a:ext>
            </a:extLst>
          </p:cNvPr>
          <p:cNvSpPr>
            <a:spLocks noGrp="1"/>
          </p:cNvSpPr>
          <p:nvPr>
            <p:ph type="title"/>
          </p:nvPr>
        </p:nvSpPr>
        <p:spPr>
          <a:xfrm>
            <a:off x="382280" y="484632"/>
            <a:ext cx="6743844" cy="1609344"/>
          </a:xfrm>
        </p:spPr>
        <p:txBody>
          <a:bodyPr vert="horz" lIns="91440" tIns="45720" rIns="91440" bIns="45720" rtlCol="0" anchor="ctr">
            <a:normAutofit/>
          </a:bodyPr>
          <a:lstStyle/>
          <a:p>
            <a:r>
              <a:rPr lang="en-US"/>
              <a:t>Results</a:t>
            </a:r>
          </a:p>
        </p:txBody>
      </p:sp>
      <p:sp>
        <p:nvSpPr>
          <p:cNvPr id="4" name="Content Placeholder 3">
            <a:extLst>
              <a:ext uri="{FF2B5EF4-FFF2-40B4-BE49-F238E27FC236}">
                <a16:creationId xmlns:a16="http://schemas.microsoft.com/office/drawing/2014/main" id="{C907EFD0-A564-4C71-B7B1-5E52144A8D91}"/>
              </a:ext>
            </a:extLst>
          </p:cNvPr>
          <p:cNvSpPr>
            <a:spLocks noGrp="1"/>
          </p:cNvSpPr>
          <p:nvPr>
            <p:ph sz="half" idx="2"/>
          </p:nvPr>
        </p:nvSpPr>
        <p:spPr>
          <a:xfrm>
            <a:off x="382279" y="2121408"/>
            <a:ext cx="6743845" cy="4050792"/>
          </a:xfrm>
        </p:spPr>
        <p:txBody>
          <a:bodyPr vert="horz" lIns="91440" tIns="45720" rIns="91440" bIns="45720" rtlCol="0">
            <a:normAutofit/>
          </a:bodyPr>
          <a:lstStyle/>
          <a:p>
            <a:r>
              <a:rPr lang="en-US" sz="1800" dirty="0"/>
              <a:t>As I ran both models, I was able to see that the best accuracy scores were Support Vector Machine and Naiive's Bayes.</a:t>
            </a:r>
          </a:p>
          <a:p>
            <a:r>
              <a:rPr lang="en-US" sz="1800" dirty="0"/>
              <a:t>In the SVM and Naiive's bayes model which were similar I was able to use 2 variables that were correlated to predict the accuracy.</a:t>
            </a:r>
          </a:p>
          <a:p>
            <a:r>
              <a:rPr lang="en-US" sz="1800" dirty="0"/>
              <a:t>Both models are comparable. It is great that we can always consider a variety of classifiers and compare the accuracy on which will be the better choice.</a:t>
            </a:r>
          </a:p>
          <a:p>
            <a:r>
              <a:rPr lang="en-US" sz="1800" dirty="0"/>
              <a:t>Either SVM model or Naiive’s will work out for John Hughes to use.</a:t>
            </a:r>
          </a:p>
          <a:p>
            <a:endParaRPr lang="en-US" sz="1800" dirty="0"/>
          </a:p>
        </p:txBody>
      </p:sp>
      <p:pic>
        <p:nvPicPr>
          <p:cNvPr id="8" name="Content Placeholder 7">
            <a:extLst>
              <a:ext uri="{FF2B5EF4-FFF2-40B4-BE49-F238E27FC236}">
                <a16:creationId xmlns:a16="http://schemas.microsoft.com/office/drawing/2014/main" id="{B7B16BFE-A01C-4AAF-9DDE-870286D9D543}"/>
              </a:ext>
            </a:extLst>
          </p:cNvPr>
          <p:cNvPicPr>
            <a:picLocks noGrp="1" noChangeAspect="1"/>
          </p:cNvPicPr>
          <p:nvPr>
            <p:ph sz="quarter" idx="4"/>
          </p:nvPr>
        </p:nvPicPr>
        <p:blipFill>
          <a:blip r:embed="rId6"/>
          <a:stretch>
            <a:fillRect/>
          </a:stretch>
        </p:blipFill>
        <p:spPr>
          <a:xfrm>
            <a:off x="8203460" y="2235871"/>
            <a:ext cx="3369177" cy="2088889"/>
          </a:xfrm>
          <a:prstGeom prst="rect">
            <a:avLst/>
          </a:prstGeom>
        </p:spPr>
      </p:pic>
      <p:grpSp>
        <p:nvGrpSpPr>
          <p:cNvPr id="19" name="Group 18">
            <a:extLst>
              <a:ext uri="{FF2B5EF4-FFF2-40B4-BE49-F238E27FC236}">
                <a16:creationId xmlns:a16="http://schemas.microsoft.com/office/drawing/2014/main" id="{BD0B695D-00F7-4E5A-8137-9A25014B6E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7C0F04FA-7C78-4947-8588-A6CF8DA1E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51D67843-2635-4E72-B61A-4202F9E17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3" name="Slide Number Placeholder 6">
            <a:extLst>
              <a:ext uri="{FF2B5EF4-FFF2-40B4-BE49-F238E27FC236}">
                <a16:creationId xmlns:a16="http://schemas.microsoft.com/office/drawing/2014/main" id="{4FF3ABA2-C942-48D8-87FE-7625DE11FF6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20181" y="6272783"/>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21631595"/>
      </p:ext>
    </p:extLst>
  </p:cSld>
  <p:clrMapOvr>
    <a:masterClrMapping/>
  </p:clrMapOvr>
  <mc:AlternateContent xmlns:mc="http://schemas.openxmlformats.org/markup-compatibility/2006">
    <mc:Choice xmlns:p14="http://schemas.microsoft.com/office/powerpoint/2010/main" Requires="p14">
      <p:transition spd="slow" p14:dur="1500" advTm="14645">
        <p:random/>
      </p:transition>
    </mc:Choice>
    <mc:Fallback>
      <p:transition spd="slow" advTm="14645">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hite stones balanced in a stack">
            <a:extLst>
              <a:ext uri="{FF2B5EF4-FFF2-40B4-BE49-F238E27FC236}">
                <a16:creationId xmlns:a16="http://schemas.microsoft.com/office/drawing/2014/main" id="{EDC3186A-052E-442D-A00B-7CAEDBE0D25B}"/>
              </a:ext>
            </a:extLst>
          </p:cNvPr>
          <p:cNvPicPr>
            <a:picLocks noChangeAspect="1"/>
          </p:cNvPicPr>
          <p:nvPr/>
        </p:nvPicPr>
        <p:blipFill rotWithShape="1">
          <a:blip r:embed="rId2"/>
          <a:srcRect l="40954" r="-1" b="-1"/>
          <a:stretch/>
        </p:blipFill>
        <p:spPr>
          <a:xfrm>
            <a:off x="1" y="10"/>
            <a:ext cx="6066502" cy="6857989"/>
          </a:xfrm>
          <a:prstGeom prst="rect">
            <a:avLst/>
          </a:prstGeom>
        </p:spPr>
      </p:pic>
      <p:sp>
        <p:nvSpPr>
          <p:cNvPr id="9" name="Rectangle 8">
            <a:extLst>
              <a:ext uri="{FF2B5EF4-FFF2-40B4-BE49-F238E27FC236}">
                <a16:creationId xmlns:a16="http://schemas.microsoft.com/office/drawing/2014/main" id="{F701E16E-5C8B-4AD6-A431-CFCCEA373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12EEF-FD22-4C99-896E-08C22DF00B75}"/>
              </a:ext>
            </a:extLst>
          </p:cNvPr>
          <p:cNvSpPr>
            <a:spLocks noGrp="1"/>
          </p:cNvSpPr>
          <p:nvPr>
            <p:ph type="title"/>
          </p:nvPr>
        </p:nvSpPr>
        <p:spPr>
          <a:xfrm>
            <a:off x="6400800" y="484632"/>
            <a:ext cx="5299586" cy="1609344"/>
          </a:xfrm>
          <a:ln>
            <a:noFill/>
          </a:ln>
        </p:spPr>
        <p:txBody>
          <a:bodyPr>
            <a:normAutofit/>
          </a:bodyPr>
          <a:lstStyle/>
          <a:p>
            <a:r>
              <a:rPr lang="en-CA" sz="4000"/>
              <a:t>Recommendations</a:t>
            </a:r>
          </a:p>
        </p:txBody>
      </p:sp>
      <p:sp>
        <p:nvSpPr>
          <p:cNvPr id="3" name="Content Placeholder 2">
            <a:extLst>
              <a:ext uri="{FF2B5EF4-FFF2-40B4-BE49-F238E27FC236}">
                <a16:creationId xmlns:a16="http://schemas.microsoft.com/office/drawing/2014/main" id="{F30734F4-E978-4C71-A82B-95B5A2F8D4E8}"/>
              </a:ext>
            </a:extLst>
          </p:cNvPr>
          <p:cNvSpPr>
            <a:spLocks noGrp="1"/>
          </p:cNvSpPr>
          <p:nvPr>
            <p:ph idx="1"/>
          </p:nvPr>
        </p:nvSpPr>
        <p:spPr>
          <a:xfrm>
            <a:off x="6400799" y="2121408"/>
            <a:ext cx="5299585" cy="4050792"/>
          </a:xfrm>
        </p:spPr>
        <p:txBody>
          <a:bodyPr>
            <a:normAutofit/>
          </a:bodyPr>
          <a:lstStyle/>
          <a:p>
            <a:r>
              <a:rPr lang="en-CA" sz="1800" dirty="0"/>
              <a:t>If I had to choose between the both models, I would select Support Vector Machine and possibly recommend the below with improving the model by:</a:t>
            </a:r>
          </a:p>
          <a:p>
            <a:pPr marL="0" indent="0">
              <a:buNone/>
            </a:pPr>
            <a:endParaRPr lang="en-CA" sz="1800" dirty="0"/>
          </a:p>
          <a:p>
            <a:pPr>
              <a:buFont typeface="Wingdings" panose="05000000000000000000" pitchFamily="2" charset="2"/>
              <a:buChar char="q"/>
            </a:pPr>
            <a:r>
              <a:rPr lang="en-US" sz="1800" dirty="0"/>
              <a:t> Finding the most optimal C and gamma using grid search.</a:t>
            </a:r>
          </a:p>
          <a:p>
            <a:pPr>
              <a:buFont typeface="Wingdings" panose="05000000000000000000" pitchFamily="2" charset="2"/>
              <a:buChar char="q"/>
            </a:pPr>
            <a:r>
              <a:rPr lang="en-US" sz="1800" dirty="0"/>
              <a:t> Finding the most discriminative feature using F-score.</a:t>
            </a:r>
          </a:p>
          <a:p>
            <a:endParaRPr lang="en-CA" sz="1800" dirty="0"/>
          </a:p>
          <a:p>
            <a:endParaRPr lang="en-CA" sz="1800" dirty="0"/>
          </a:p>
          <a:p>
            <a:endParaRPr lang="en-CA" sz="1800" dirty="0"/>
          </a:p>
        </p:txBody>
      </p:sp>
      <p:grpSp>
        <p:nvGrpSpPr>
          <p:cNvPr id="11" name="Group 10">
            <a:extLst>
              <a:ext uri="{FF2B5EF4-FFF2-40B4-BE49-F238E27FC236}">
                <a16:creationId xmlns:a16="http://schemas.microsoft.com/office/drawing/2014/main" id="{762BB214-7D96-4929-9919-F629AD8AAA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685CD760-BC0D-4662-BC76-F3F722D07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955ACAAE-0428-4CDE-B6E8-C50865B29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94183332"/>
      </p:ext>
    </p:extLst>
  </p:cSld>
  <p:clrMapOvr>
    <a:masterClrMapping/>
  </p:clrMapOvr>
  <mc:AlternateContent xmlns:mc="http://schemas.openxmlformats.org/markup-compatibility/2006">
    <mc:Choice xmlns:p14="http://schemas.microsoft.com/office/powerpoint/2010/main" Requires="p14">
      <p:transition spd="slow" p14:dur="1500" advTm="8003">
        <p:random/>
      </p:transition>
    </mc:Choice>
    <mc:Fallback>
      <p:transition spd="slow" advTm="8003">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9FB3768C-1D21-400E-B059-EFF86063F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1"/>
            <a:ext cx="1218865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4D87BCA1-45E6-44B3-B3DA-1F4144DE6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69"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895F590-CAF0-4DA8-89AB-A5167EBD23BD}"/>
              </a:ext>
            </a:extLst>
          </p:cNvPr>
          <p:cNvSpPr>
            <a:spLocks noGrp="1"/>
          </p:cNvSpPr>
          <p:nvPr>
            <p:ph type="title"/>
          </p:nvPr>
        </p:nvSpPr>
        <p:spPr>
          <a:xfrm>
            <a:off x="643467" y="643466"/>
            <a:ext cx="3682969" cy="5580353"/>
          </a:xfrm>
        </p:spPr>
        <p:txBody>
          <a:bodyPr>
            <a:normAutofit/>
          </a:bodyPr>
          <a:lstStyle/>
          <a:p>
            <a:pPr algn="r"/>
            <a:r>
              <a:rPr lang="en-CA" sz="4400">
                <a:solidFill>
                  <a:srgbClr val="FFFFFF"/>
                </a:solidFill>
              </a:rPr>
              <a:t>REFERENCES</a:t>
            </a:r>
          </a:p>
        </p:txBody>
      </p:sp>
      <p:sp>
        <p:nvSpPr>
          <p:cNvPr id="8" name="Content Placeholder 7">
            <a:extLst>
              <a:ext uri="{FF2B5EF4-FFF2-40B4-BE49-F238E27FC236}">
                <a16:creationId xmlns:a16="http://schemas.microsoft.com/office/drawing/2014/main" id="{6B0B5195-80BA-4B30-858B-99D714637A04}"/>
              </a:ext>
            </a:extLst>
          </p:cNvPr>
          <p:cNvSpPr>
            <a:spLocks noGrp="1"/>
          </p:cNvSpPr>
          <p:nvPr>
            <p:ph idx="1"/>
          </p:nvPr>
        </p:nvSpPr>
        <p:spPr>
          <a:xfrm>
            <a:off x="4932557" y="643466"/>
            <a:ext cx="6630177" cy="5528734"/>
          </a:xfrm>
        </p:spPr>
        <p:txBody>
          <a:bodyPr anchor="ctr">
            <a:normAutofit/>
          </a:bodyPr>
          <a:lstStyle/>
          <a:p>
            <a:r>
              <a:rPr lang="en-US" sz="1800" dirty="0" err="1">
                <a:effectLst/>
              </a:rPr>
              <a:t>Javed</a:t>
            </a:r>
            <a:r>
              <a:rPr lang="en-US" sz="1800" dirty="0">
                <a:effectLst/>
              </a:rPr>
              <a:t>, M. (2020, November 21). The best machine learning algorithm for handwritten Digits recognition. Retrieved April 07, 2021, from https://towardsdatascience.com/the-best-machine-learning-algorithm-for-handwritten-digits-recognition-2c6089ad8f09</a:t>
            </a:r>
          </a:p>
          <a:p>
            <a:r>
              <a:rPr lang="en-US" sz="1800" dirty="0">
                <a:effectLst/>
              </a:rPr>
              <a:t>K, D. (2020, December 26). Top 5 advantages and disadvantages of decision tree algorithm. Retrieved April 07, 2021, from https://dhirajkumarblog.medium.com/top-5-advantages-and-disadvantages-of-decision-tree-algorithm-428ebd199d9a</a:t>
            </a:r>
          </a:p>
          <a:p>
            <a:r>
              <a:rPr lang="en-US" sz="1800" dirty="0">
                <a:effectLst/>
              </a:rPr>
              <a:t>Introduction to support vector machines (</a:t>
            </a:r>
            <a:r>
              <a:rPr lang="en-US" sz="1800" dirty="0" err="1">
                <a:effectLst/>
              </a:rPr>
              <a:t>svm</a:t>
            </a:r>
            <a:r>
              <a:rPr lang="en-US" sz="1800" dirty="0">
                <a:effectLst/>
              </a:rPr>
              <a:t>). (2020, July 16). Retrieved April 07, 2021, from https://www.geeksforgeeks.org/introduction-to-support-vector-machines-svm/</a:t>
            </a:r>
          </a:p>
          <a:p>
            <a:pPr marL="0" indent="0">
              <a:buNone/>
            </a:pPr>
            <a:endParaRPr lang="en-CA" sz="1800" dirty="0"/>
          </a:p>
        </p:txBody>
      </p:sp>
      <p:grpSp>
        <p:nvGrpSpPr>
          <p:cNvPr id="23" name="Group 16">
            <a:extLst>
              <a:ext uri="{FF2B5EF4-FFF2-40B4-BE49-F238E27FC236}">
                <a16:creationId xmlns:a16="http://schemas.microsoft.com/office/drawing/2014/main" id="{9AE62FDA-E44C-440D-A3D3-5C188720D4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8" name="Oval 17">
              <a:extLst>
                <a:ext uri="{FF2B5EF4-FFF2-40B4-BE49-F238E27FC236}">
                  <a16:creationId xmlns:a16="http://schemas.microsoft.com/office/drawing/2014/main" id="{28B45BF8-A8A3-426E-89DE-A44F6E180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18">
              <a:extLst>
                <a:ext uri="{FF2B5EF4-FFF2-40B4-BE49-F238E27FC236}">
                  <a16:creationId xmlns:a16="http://schemas.microsoft.com/office/drawing/2014/main" id="{647C25B3-5F51-49AB-A886-D555D2F4A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24884030"/>
      </p:ext>
    </p:extLst>
  </p:cSld>
  <p:clrMapOvr>
    <a:masterClrMapping/>
  </p:clrMapOvr>
  <mc:AlternateContent xmlns:mc="http://schemas.openxmlformats.org/markup-compatibility/2006">
    <mc:Choice xmlns:p14="http://schemas.microsoft.com/office/powerpoint/2010/main" Requires="p14">
      <p:transition spd="slow" p14:dur="1500" advTm="5804">
        <p:random/>
      </p:transition>
    </mc:Choice>
    <mc:Fallback>
      <p:transition spd="slow" advTm="5804">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CA577-72EE-40F2-8439-2515E2F08D1F}"/>
              </a:ext>
            </a:extLst>
          </p:cNvPr>
          <p:cNvSpPr>
            <a:spLocks noGrp="1"/>
          </p:cNvSpPr>
          <p:nvPr>
            <p:ph type="title"/>
          </p:nvPr>
        </p:nvSpPr>
        <p:spPr>
          <a:xfrm>
            <a:off x="1286934" y="1465790"/>
            <a:ext cx="3860798" cy="3941345"/>
          </a:xfrm>
        </p:spPr>
        <p:txBody>
          <a:bodyPr>
            <a:normAutofit/>
          </a:bodyPr>
          <a:lstStyle/>
          <a:p>
            <a:r>
              <a:rPr lang="en-CA" sz="6000"/>
              <a:t>Analysis</a:t>
            </a:r>
          </a:p>
        </p:txBody>
      </p:sp>
      <p:sp>
        <p:nvSpPr>
          <p:cNvPr id="3" name="Content Placeholder 2">
            <a:extLst>
              <a:ext uri="{FF2B5EF4-FFF2-40B4-BE49-F238E27FC236}">
                <a16:creationId xmlns:a16="http://schemas.microsoft.com/office/drawing/2014/main" id="{C92105EE-D2C2-4630-B843-7C27A0D00830}"/>
              </a:ext>
            </a:extLst>
          </p:cNvPr>
          <p:cNvSpPr>
            <a:spLocks noGrp="1"/>
          </p:cNvSpPr>
          <p:nvPr>
            <p:ph idx="1"/>
          </p:nvPr>
        </p:nvSpPr>
        <p:spPr>
          <a:xfrm>
            <a:off x="6417733" y="1359090"/>
            <a:ext cx="5132665" cy="4048046"/>
          </a:xfrm>
        </p:spPr>
        <p:txBody>
          <a:bodyPr anchor="ctr">
            <a:normAutofit/>
          </a:bodyPr>
          <a:lstStyle/>
          <a:p>
            <a:r>
              <a:rPr lang="en-CA" sz="1800" dirty="0"/>
              <a:t>John Hughes would like to see which algorithm to use to determine which model would work with his dataset. We will be analyzing which would provide a better accuracy and how we can improve the model selected with possible recommendations.</a:t>
            </a:r>
          </a:p>
        </p:txBody>
      </p:sp>
      <p:sp>
        <p:nvSpPr>
          <p:cNvPr id="9"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5024450"/>
      </p:ext>
    </p:extLst>
  </p:cSld>
  <p:clrMapOvr>
    <a:masterClrMapping/>
  </p:clrMapOvr>
  <mc:AlternateContent xmlns:mc="http://schemas.openxmlformats.org/markup-compatibility/2006">
    <mc:Choice xmlns:p14="http://schemas.microsoft.com/office/powerpoint/2010/main" Requires="p14">
      <p:transition spd="slow" p14:dur="1500" advTm="7991">
        <p:split orient="vert"/>
      </p:transition>
    </mc:Choice>
    <mc:Fallback>
      <p:transition spd="slow" advTm="7991">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23B1-F62C-4073-A66D-1E55A2F7709C}"/>
              </a:ext>
            </a:extLst>
          </p:cNvPr>
          <p:cNvSpPr>
            <a:spLocks noGrp="1"/>
          </p:cNvSpPr>
          <p:nvPr>
            <p:ph type="title"/>
          </p:nvPr>
        </p:nvSpPr>
        <p:spPr>
          <a:xfrm>
            <a:off x="1069848" y="484632"/>
            <a:ext cx="10058400" cy="1609344"/>
          </a:xfrm>
        </p:spPr>
        <p:txBody>
          <a:bodyPr>
            <a:normAutofit/>
          </a:bodyPr>
          <a:lstStyle/>
          <a:p>
            <a:pPr algn="ctr"/>
            <a:r>
              <a:rPr lang="en-CA" dirty="0"/>
              <a:t>SVM</a:t>
            </a:r>
          </a:p>
        </p:txBody>
      </p:sp>
      <p:sp>
        <p:nvSpPr>
          <p:cNvPr id="20" name="Rectangle 19">
            <a:extLst>
              <a:ext uri="{FF2B5EF4-FFF2-40B4-BE49-F238E27FC236}">
                <a16:creationId xmlns:a16="http://schemas.microsoft.com/office/drawing/2014/main" id="{73FAFB3F-DE4E-478C-9ECA-E9FAAE5A7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D5FC5F77-1468-41E8-87BF-226042803654}"/>
              </a:ext>
            </a:extLst>
          </p:cNvPr>
          <p:cNvGraphicFramePr>
            <a:graphicFrameLocks noGrp="1"/>
          </p:cNvGraphicFramePr>
          <p:nvPr>
            <p:ph idx="1"/>
            <p:extLst>
              <p:ext uri="{D42A27DB-BD31-4B8C-83A1-F6EECF244321}">
                <p14:modId xmlns:p14="http://schemas.microsoft.com/office/powerpoint/2010/main" val="785411817"/>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36826797"/>
      </p:ext>
    </p:extLst>
  </p:cSld>
  <p:clrMapOvr>
    <a:masterClrMapping/>
  </p:clrMapOvr>
  <p:transition spd="slow" advTm="11398">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949FE3-8D86-42E0-9A18-5AFBA939BF07}"/>
              </a:ext>
            </a:extLst>
          </p:cNvPr>
          <p:cNvSpPr>
            <a:spLocks noGrp="1"/>
          </p:cNvSpPr>
          <p:nvPr>
            <p:ph type="title"/>
          </p:nvPr>
        </p:nvSpPr>
        <p:spPr/>
        <p:txBody>
          <a:bodyPr/>
          <a:lstStyle/>
          <a:p>
            <a:pPr algn="ctr"/>
            <a:r>
              <a:rPr lang="en-CA" dirty="0"/>
              <a:t>Support Vector Machine</a:t>
            </a:r>
          </a:p>
        </p:txBody>
      </p:sp>
      <p:sp>
        <p:nvSpPr>
          <p:cNvPr id="5" name="Text Placeholder 4">
            <a:extLst>
              <a:ext uri="{FF2B5EF4-FFF2-40B4-BE49-F238E27FC236}">
                <a16:creationId xmlns:a16="http://schemas.microsoft.com/office/drawing/2014/main" id="{D39E41AF-5D76-4035-94BB-6D955DE1C4E1}"/>
              </a:ext>
            </a:extLst>
          </p:cNvPr>
          <p:cNvSpPr>
            <a:spLocks noGrp="1"/>
          </p:cNvSpPr>
          <p:nvPr>
            <p:ph type="body" idx="1"/>
          </p:nvPr>
        </p:nvSpPr>
        <p:spPr/>
        <p:txBody>
          <a:bodyPr/>
          <a:lstStyle/>
          <a:p>
            <a:pPr algn="ctr"/>
            <a:r>
              <a:rPr lang="en-CA" dirty="0"/>
              <a:t>Advantages </a:t>
            </a:r>
          </a:p>
        </p:txBody>
      </p:sp>
      <p:sp>
        <p:nvSpPr>
          <p:cNvPr id="6" name="Content Placeholder 5">
            <a:extLst>
              <a:ext uri="{FF2B5EF4-FFF2-40B4-BE49-F238E27FC236}">
                <a16:creationId xmlns:a16="http://schemas.microsoft.com/office/drawing/2014/main" id="{8BF6FC9C-7DA0-44F7-81CA-F60FDD0387AD}"/>
              </a:ext>
            </a:extLst>
          </p:cNvPr>
          <p:cNvSpPr>
            <a:spLocks noGrp="1"/>
          </p:cNvSpPr>
          <p:nvPr>
            <p:ph sz="half" idx="2"/>
          </p:nvPr>
        </p:nvSpPr>
        <p:spPr/>
        <p:txBody>
          <a:bodyPr/>
          <a:lstStyle/>
          <a:p>
            <a:pPr>
              <a:buFont typeface="Arial" panose="020B0604020202020204" pitchFamily="34" charset="0"/>
              <a:buChar char="•"/>
            </a:pPr>
            <a:r>
              <a:rPr lang="en-US" sz="1800" b="0" i="0" dirty="0">
                <a:solidFill>
                  <a:schemeClr val="tx1">
                    <a:lumMod val="65000"/>
                    <a:lumOff val="35000"/>
                  </a:schemeClr>
                </a:solidFill>
              </a:rPr>
              <a:t>They perform very well on a range of datasets.</a:t>
            </a:r>
          </a:p>
          <a:p>
            <a:pPr fontAlgn="base">
              <a:buFont typeface="Arial" panose="020B0604020202020204" pitchFamily="34" charset="0"/>
              <a:buChar char="•"/>
            </a:pPr>
            <a:r>
              <a:rPr lang="en-US" sz="1800" b="0" i="0" dirty="0">
                <a:solidFill>
                  <a:schemeClr val="tx1">
                    <a:lumMod val="65000"/>
                    <a:lumOff val="35000"/>
                  </a:schemeClr>
                </a:solidFill>
                <a:effectLst/>
              </a:rPr>
              <a:t>They are versatile : different kernel functions can be specified, or custom kernels can also be defined for specific datatypes.</a:t>
            </a:r>
          </a:p>
          <a:p>
            <a:pPr fontAlgn="base">
              <a:buFont typeface="Arial" panose="020B0604020202020204" pitchFamily="34" charset="0"/>
              <a:buChar char="•"/>
            </a:pPr>
            <a:r>
              <a:rPr lang="en-US" sz="1800" b="0" i="0" dirty="0">
                <a:solidFill>
                  <a:schemeClr val="tx1">
                    <a:lumMod val="65000"/>
                    <a:lumOff val="35000"/>
                  </a:schemeClr>
                </a:solidFill>
                <a:effectLst/>
              </a:rPr>
              <a:t>They work well for both high and low dimensional data.</a:t>
            </a:r>
          </a:p>
          <a:p>
            <a:endParaRPr lang="en-CA" dirty="0"/>
          </a:p>
        </p:txBody>
      </p:sp>
      <p:sp>
        <p:nvSpPr>
          <p:cNvPr id="7" name="Text Placeholder 6">
            <a:extLst>
              <a:ext uri="{FF2B5EF4-FFF2-40B4-BE49-F238E27FC236}">
                <a16:creationId xmlns:a16="http://schemas.microsoft.com/office/drawing/2014/main" id="{592746E6-A1B3-4F5E-BB69-5184BB95F7B6}"/>
              </a:ext>
            </a:extLst>
          </p:cNvPr>
          <p:cNvSpPr>
            <a:spLocks noGrp="1"/>
          </p:cNvSpPr>
          <p:nvPr>
            <p:ph type="body" sz="quarter" idx="3"/>
          </p:nvPr>
        </p:nvSpPr>
        <p:spPr/>
        <p:txBody>
          <a:bodyPr/>
          <a:lstStyle/>
          <a:p>
            <a:pPr algn="ctr"/>
            <a:r>
              <a:rPr lang="en-CA" dirty="0"/>
              <a:t>Disadvantages</a:t>
            </a:r>
          </a:p>
        </p:txBody>
      </p:sp>
      <p:sp>
        <p:nvSpPr>
          <p:cNvPr id="8" name="Content Placeholder 7">
            <a:extLst>
              <a:ext uri="{FF2B5EF4-FFF2-40B4-BE49-F238E27FC236}">
                <a16:creationId xmlns:a16="http://schemas.microsoft.com/office/drawing/2014/main" id="{4AB9E932-F587-4796-B465-10EC5468D8A8}"/>
              </a:ext>
            </a:extLst>
          </p:cNvPr>
          <p:cNvSpPr>
            <a:spLocks noGrp="1"/>
          </p:cNvSpPr>
          <p:nvPr>
            <p:ph sz="quarter" idx="4"/>
          </p:nvPr>
        </p:nvSpPr>
        <p:spPr/>
        <p:txBody>
          <a:bodyPr/>
          <a:lstStyle/>
          <a:p>
            <a:pPr fontAlgn="base"/>
            <a:r>
              <a:rPr lang="en-US" sz="1800" b="0" i="0" dirty="0">
                <a:solidFill>
                  <a:srgbClr val="40424E"/>
                </a:solidFill>
                <a:effectLst/>
              </a:rPr>
              <a:t>Efficiency (running time and memory usage) decreases as size of training set increases.</a:t>
            </a:r>
          </a:p>
          <a:p>
            <a:pPr fontAlgn="base"/>
            <a:r>
              <a:rPr lang="en-US" sz="1800" b="0" i="0" dirty="0">
                <a:solidFill>
                  <a:srgbClr val="40424E"/>
                </a:solidFill>
                <a:effectLst/>
              </a:rPr>
              <a:t>Needs careful normalization of input data and parameter tuning.</a:t>
            </a:r>
          </a:p>
          <a:p>
            <a:pPr fontAlgn="base"/>
            <a:r>
              <a:rPr lang="en-US" sz="1800" b="0" i="0" dirty="0">
                <a:solidFill>
                  <a:srgbClr val="40424E"/>
                </a:solidFill>
                <a:effectLst/>
              </a:rPr>
              <a:t>Does not provide direct probability estimator.</a:t>
            </a:r>
          </a:p>
          <a:p>
            <a:pPr fontAlgn="base"/>
            <a:r>
              <a:rPr lang="en-US" sz="1800" b="0" i="0" dirty="0">
                <a:solidFill>
                  <a:srgbClr val="40424E"/>
                </a:solidFill>
                <a:effectLst/>
              </a:rPr>
              <a:t>Difficult to interpret why a prediction was made.</a:t>
            </a:r>
          </a:p>
          <a:p>
            <a:endParaRPr lang="en-CA" dirty="0"/>
          </a:p>
        </p:txBody>
      </p:sp>
    </p:spTree>
    <p:extLst>
      <p:ext uri="{BB962C8B-B14F-4D97-AF65-F5344CB8AC3E}">
        <p14:creationId xmlns:p14="http://schemas.microsoft.com/office/powerpoint/2010/main" val="20595119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7275">
        <p15:prstTrans prst="drape"/>
      </p:transition>
    </mc:Choice>
    <mc:Fallback>
      <p:transition spd="slow" advTm="7275">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87BAF10B-91B5-4365-B455-9F9DF9068E03}"/>
              </a:ext>
            </a:extLst>
          </p:cNvPr>
          <p:cNvSpPr>
            <a:spLocks noGrp="1"/>
          </p:cNvSpPr>
          <p:nvPr>
            <p:ph type="title"/>
          </p:nvPr>
        </p:nvSpPr>
        <p:spPr>
          <a:xfrm>
            <a:off x="643468" y="643466"/>
            <a:ext cx="3686312" cy="5528734"/>
          </a:xfrm>
        </p:spPr>
        <p:txBody>
          <a:bodyPr>
            <a:normAutofit/>
          </a:bodyPr>
          <a:lstStyle/>
          <a:p>
            <a:pPr algn="r"/>
            <a:r>
              <a:rPr lang="en-CA">
                <a:solidFill>
                  <a:srgbClr val="FFFFFF"/>
                </a:solidFill>
              </a:rPr>
              <a:t>Decision Tree</a:t>
            </a:r>
          </a:p>
        </p:txBody>
      </p:sp>
      <p:sp>
        <p:nvSpPr>
          <p:cNvPr id="8" name="Content Placeholder 7">
            <a:extLst>
              <a:ext uri="{FF2B5EF4-FFF2-40B4-BE49-F238E27FC236}">
                <a16:creationId xmlns:a16="http://schemas.microsoft.com/office/drawing/2014/main" id="{D49853ED-8922-465D-8EA0-7774B6894716}"/>
              </a:ext>
            </a:extLst>
          </p:cNvPr>
          <p:cNvSpPr>
            <a:spLocks noGrp="1"/>
          </p:cNvSpPr>
          <p:nvPr>
            <p:ph idx="1"/>
          </p:nvPr>
        </p:nvSpPr>
        <p:spPr>
          <a:xfrm>
            <a:off x="5053780" y="599768"/>
            <a:ext cx="6074467" cy="5572432"/>
          </a:xfrm>
        </p:spPr>
        <p:txBody>
          <a:bodyPr anchor="ctr">
            <a:noAutofit/>
          </a:bodyPr>
          <a:lstStyle/>
          <a:p>
            <a:pPr>
              <a:buFont typeface="Arial" panose="020B0604020202020204" pitchFamily="34" charset="0"/>
              <a:buChar char="•"/>
            </a:pPr>
            <a:r>
              <a:rPr lang="en-US" sz="1800" b="0" i="0" dirty="0">
                <a:solidFill>
                  <a:schemeClr val="tx1">
                    <a:lumMod val="65000"/>
                    <a:lumOff val="35000"/>
                  </a:schemeClr>
                </a:solidFill>
                <a:effectLst/>
              </a:rPr>
              <a:t>Decision Tree is a very popular machine learning algorithm. Decision Tree solves the problem of machine learning by transforming the data into a tree representation.</a:t>
            </a:r>
          </a:p>
          <a:p>
            <a:pPr>
              <a:buFont typeface="Arial" panose="020B0604020202020204" pitchFamily="34" charset="0"/>
              <a:buChar char="•"/>
            </a:pPr>
            <a:r>
              <a:rPr lang="en-US" sz="1800" b="0" i="0" dirty="0">
                <a:solidFill>
                  <a:schemeClr val="tx1">
                    <a:lumMod val="65000"/>
                    <a:lumOff val="35000"/>
                  </a:schemeClr>
                </a:solidFill>
                <a:effectLst/>
              </a:rPr>
              <a:t>A decision tree algorithm can be used to solve both regression and classification problems.</a:t>
            </a:r>
          </a:p>
          <a:p>
            <a:pPr>
              <a:buFont typeface="Arial" panose="020B0604020202020204" pitchFamily="34" charset="0"/>
              <a:buChar char="•"/>
            </a:pPr>
            <a:r>
              <a:rPr lang="en-US" sz="1800" b="0" i="0" dirty="0">
                <a:solidFill>
                  <a:schemeClr val="tx1">
                    <a:lumMod val="65000"/>
                    <a:lumOff val="35000"/>
                  </a:schemeClr>
                </a:solidFill>
                <a:effectLst/>
              </a:rPr>
              <a:t>Are popular among non-statisticians as they produce a model that is very easy to interpret. Each leaf node is presented as an if/then rule. Cases that satisfy the if/then statement are placed in the node.</a:t>
            </a:r>
          </a:p>
          <a:p>
            <a:pPr>
              <a:buFont typeface="Arial" panose="020B0604020202020204" pitchFamily="34" charset="0"/>
              <a:buChar char="•"/>
            </a:pPr>
            <a:r>
              <a:rPr lang="en-US" sz="1800" b="0" i="0" dirty="0">
                <a:solidFill>
                  <a:schemeClr val="tx1">
                    <a:lumMod val="65000"/>
                    <a:lumOff val="35000"/>
                  </a:schemeClr>
                </a:solidFill>
                <a:effectLst/>
              </a:rPr>
              <a:t>Can handle data of different types, including continuous, categorical, ordinal, and binary. Transformations of the data are not required.</a:t>
            </a:r>
          </a:p>
          <a:p>
            <a:pPr>
              <a:buFont typeface="Arial" panose="020B0604020202020204" pitchFamily="34" charset="0"/>
              <a:buChar char="•"/>
            </a:pPr>
            <a:r>
              <a:rPr lang="en-US" sz="1800" b="0" i="0" dirty="0">
                <a:solidFill>
                  <a:schemeClr val="tx1">
                    <a:lumMod val="65000"/>
                    <a:lumOff val="35000"/>
                  </a:schemeClr>
                </a:solidFill>
                <a:effectLst/>
              </a:rPr>
              <a:t>Can be useful for detecting important variables, interactions, and identifying outliers.</a:t>
            </a:r>
          </a:p>
          <a:p>
            <a:pPr>
              <a:buFont typeface="Arial" panose="020B0604020202020204" pitchFamily="34" charset="0"/>
              <a:buChar char="•"/>
            </a:pPr>
            <a:r>
              <a:rPr lang="en-US" sz="1800" b="0" i="0" dirty="0">
                <a:solidFill>
                  <a:schemeClr val="tx1">
                    <a:lumMod val="65000"/>
                    <a:lumOff val="35000"/>
                  </a:schemeClr>
                </a:solidFill>
                <a:effectLst/>
              </a:rPr>
              <a:t>Handle missing data by identifying surrogate splits in the modeling process. Surrogate splits are splits highly associated with the primary split. In other models, records with missing values are omitted by default.</a:t>
            </a:r>
          </a:p>
        </p:txBody>
      </p:sp>
      <p:sp>
        <p:nvSpPr>
          <p:cNvPr id="17" name="Oval 16">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21820687"/>
      </p:ext>
    </p:extLst>
  </p:cSld>
  <p:clrMapOvr>
    <a:masterClrMapping/>
  </p:clrMapOvr>
  <mc:AlternateContent xmlns:mc="http://schemas.openxmlformats.org/markup-compatibility/2006">
    <mc:Choice xmlns:p14="http://schemas.microsoft.com/office/powerpoint/2010/main" Requires="p14">
      <p:transition spd="slow" p14:dur="3400" advTm="31708">
        <p14:reveal/>
      </p:transition>
    </mc:Choice>
    <mc:Fallback>
      <p:transition spd="slow" advTm="3170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1707E-E0D0-461C-B35E-BB7C5E5A2B5F}"/>
              </a:ext>
            </a:extLst>
          </p:cNvPr>
          <p:cNvSpPr>
            <a:spLocks noGrp="1"/>
          </p:cNvSpPr>
          <p:nvPr>
            <p:ph type="title"/>
          </p:nvPr>
        </p:nvSpPr>
        <p:spPr/>
        <p:txBody>
          <a:bodyPr/>
          <a:lstStyle/>
          <a:p>
            <a:pPr algn="ctr"/>
            <a:r>
              <a:rPr lang="en-CA" dirty="0"/>
              <a:t>Decision Tree</a:t>
            </a:r>
          </a:p>
        </p:txBody>
      </p:sp>
      <p:sp>
        <p:nvSpPr>
          <p:cNvPr id="7" name="Text Placeholder 6">
            <a:extLst>
              <a:ext uri="{FF2B5EF4-FFF2-40B4-BE49-F238E27FC236}">
                <a16:creationId xmlns:a16="http://schemas.microsoft.com/office/drawing/2014/main" id="{5D3D34FD-9011-4EA5-9484-44C74BCBBB6B}"/>
              </a:ext>
            </a:extLst>
          </p:cNvPr>
          <p:cNvSpPr>
            <a:spLocks noGrp="1"/>
          </p:cNvSpPr>
          <p:nvPr>
            <p:ph type="body" idx="1"/>
          </p:nvPr>
        </p:nvSpPr>
        <p:spPr>
          <a:xfrm>
            <a:off x="1063752" y="1728216"/>
            <a:ext cx="4754880" cy="640080"/>
          </a:xfrm>
        </p:spPr>
        <p:txBody>
          <a:bodyPr/>
          <a:lstStyle/>
          <a:p>
            <a:pPr algn="ctr"/>
            <a:r>
              <a:rPr lang="en-CA" dirty="0"/>
              <a:t>Advantages	</a:t>
            </a:r>
          </a:p>
        </p:txBody>
      </p:sp>
      <p:graphicFrame>
        <p:nvGraphicFramePr>
          <p:cNvPr id="14" name="Content Placeholder 7">
            <a:extLst>
              <a:ext uri="{FF2B5EF4-FFF2-40B4-BE49-F238E27FC236}">
                <a16:creationId xmlns:a16="http://schemas.microsoft.com/office/drawing/2014/main" id="{A14077F9-4FB4-434C-9646-E3139C8EE229}"/>
              </a:ext>
            </a:extLst>
          </p:cNvPr>
          <p:cNvGraphicFramePr>
            <a:graphicFrameLocks noGrp="1"/>
          </p:cNvGraphicFramePr>
          <p:nvPr>
            <p:ph sz="half" idx="2"/>
          </p:nvPr>
        </p:nvGraphicFramePr>
        <p:xfrm>
          <a:off x="1066800" y="2472538"/>
          <a:ext cx="4757928" cy="3562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 Placeholder 8">
            <a:extLst>
              <a:ext uri="{FF2B5EF4-FFF2-40B4-BE49-F238E27FC236}">
                <a16:creationId xmlns:a16="http://schemas.microsoft.com/office/drawing/2014/main" id="{AB54DC3F-A7E3-4B7E-88A6-F25E39844C6C}"/>
              </a:ext>
            </a:extLst>
          </p:cNvPr>
          <p:cNvSpPr>
            <a:spLocks noGrp="1"/>
          </p:cNvSpPr>
          <p:nvPr>
            <p:ph type="body" sz="quarter" idx="3"/>
          </p:nvPr>
        </p:nvSpPr>
        <p:spPr>
          <a:xfrm>
            <a:off x="6364224" y="1728216"/>
            <a:ext cx="4754880" cy="640080"/>
          </a:xfrm>
        </p:spPr>
        <p:txBody>
          <a:bodyPr/>
          <a:lstStyle/>
          <a:p>
            <a:pPr algn="ctr"/>
            <a:r>
              <a:rPr lang="en-CA" dirty="0"/>
              <a:t>Disadvantages</a:t>
            </a:r>
          </a:p>
        </p:txBody>
      </p:sp>
      <p:sp>
        <p:nvSpPr>
          <p:cNvPr id="10" name="Content Placeholder 9">
            <a:extLst>
              <a:ext uri="{FF2B5EF4-FFF2-40B4-BE49-F238E27FC236}">
                <a16:creationId xmlns:a16="http://schemas.microsoft.com/office/drawing/2014/main" id="{BE9AC407-C02B-4103-9B6B-1819017428BC}"/>
              </a:ext>
            </a:extLst>
          </p:cNvPr>
          <p:cNvSpPr>
            <a:spLocks noGrp="1"/>
          </p:cNvSpPr>
          <p:nvPr>
            <p:ph sz="quarter" idx="4"/>
          </p:nvPr>
        </p:nvSpPr>
        <p:spPr>
          <a:xfrm>
            <a:off x="6364224" y="2472538"/>
            <a:ext cx="4754880" cy="3562502"/>
          </a:xfrm>
        </p:spPr>
        <p:txBody>
          <a:bodyPr>
            <a:normAutofit fontScale="85000" lnSpcReduction="20000"/>
          </a:bodyPr>
          <a:lstStyle/>
          <a:p>
            <a:pPr>
              <a:buFont typeface="Courier New" panose="02070309020205020404" pitchFamily="49" charset="0"/>
              <a:buChar char="o"/>
            </a:pPr>
            <a:r>
              <a:rPr lang="en-US" sz="2100" b="0" i="0" dirty="0">
                <a:solidFill>
                  <a:srgbClr val="292929"/>
                </a:solidFill>
                <a:effectLst/>
              </a:rPr>
              <a:t>A small change in the data can cause a large change in the structure of the decision tree causing instability.</a:t>
            </a:r>
          </a:p>
          <a:p>
            <a:pPr>
              <a:buFont typeface="Courier New" panose="02070309020205020404" pitchFamily="49" charset="0"/>
              <a:buChar char="o"/>
            </a:pPr>
            <a:r>
              <a:rPr lang="en-US" sz="2100" b="0" i="0" dirty="0">
                <a:solidFill>
                  <a:srgbClr val="292929"/>
                </a:solidFill>
                <a:effectLst/>
              </a:rPr>
              <a:t>For a Decision tree sometimes, calculation can go far more complex compared to other algorithms.</a:t>
            </a:r>
          </a:p>
          <a:p>
            <a:pPr>
              <a:buFont typeface="Courier New" panose="02070309020205020404" pitchFamily="49" charset="0"/>
              <a:buChar char="o"/>
            </a:pPr>
            <a:r>
              <a:rPr lang="en-US" sz="2100" b="0" i="0" dirty="0">
                <a:solidFill>
                  <a:srgbClr val="292929"/>
                </a:solidFill>
                <a:effectLst/>
              </a:rPr>
              <a:t>Decision tree often involves higher time to train the model.</a:t>
            </a:r>
          </a:p>
          <a:p>
            <a:pPr>
              <a:buFont typeface="Courier New" panose="02070309020205020404" pitchFamily="49" charset="0"/>
              <a:buChar char="o"/>
            </a:pPr>
            <a:r>
              <a:rPr lang="en-US" sz="2100" b="0" i="0" dirty="0">
                <a:solidFill>
                  <a:srgbClr val="292929"/>
                </a:solidFill>
                <a:effectLst/>
              </a:rPr>
              <a:t>Decision tree training is relatively expensive as the complexity and time has taken are more.</a:t>
            </a:r>
          </a:p>
          <a:p>
            <a:pPr>
              <a:buFont typeface="Courier New" panose="02070309020205020404" pitchFamily="49" charset="0"/>
              <a:buChar char="o"/>
            </a:pPr>
            <a:r>
              <a:rPr lang="en-US" sz="2100" b="0" i="0" dirty="0">
                <a:solidFill>
                  <a:srgbClr val="292929"/>
                </a:solidFill>
                <a:effectLst/>
              </a:rPr>
              <a:t>The Decision Tree algorithm is inadequate for applying regression and predicting continuous values.</a:t>
            </a:r>
          </a:p>
          <a:p>
            <a:endParaRPr lang="en-CA" dirty="0"/>
          </a:p>
        </p:txBody>
      </p:sp>
    </p:spTree>
    <p:extLst>
      <p:ext uri="{BB962C8B-B14F-4D97-AF65-F5344CB8AC3E}">
        <p14:creationId xmlns:p14="http://schemas.microsoft.com/office/powerpoint/2010/main" val="30876456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5340">
        <p15:prstTrans prst="fallOver"/>
      </p:transition>
    </mc:Choice>
    <mc:Fallback>
      <p:transition spd="slow" advTm="2534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7" name="Title 6">
            <a:extLst>
              <a:ext uri="{FF2B5EF4-FFF2-40B4-BE49-F238E27FC236}">
                <a16:creationId xmlns:a16="http://schemas.microsoft.com/office/drawing/2014/main" id="{43ADA571-C7AE-4F8F-9C5C-8DA8FF60DE85}"/>
              </a:ext>
            </a:extLst>
          </p:cNvPr>
          <p:cNvSpPr>
            <a:spLocks noGrp="1"/>
          </p:cNvSpPr>
          <p:nvPr>
            <p:ph type="title"/>
          </p:nvPr>
        </p:nvSpPr>
        <p:spPr>
          <a:xfrm>
            <a:off x="643468" y="643466"/>
            <a:ext cx="3686312" cy="5528734"/>
          </a:xfrm>
        </p:spPr>
        <p:txBody>
          <a:bodyPr>
            <a:normAutofit/>
          </a:bodyPr>
          <a:lstStyle/>
          <a:p>
            <a:pPr algn="r"/>
            <a:r>
              <a:rPr lang="en-CA">
                <a:solidFill>
                  <a:srgbClr val="FFFFFF"/>
                </a:solidFill>
              </a:rPr>
              <a:t>Naiives Bayes</a:t>
            </a:r>
          </a:p>
        </p:txBody>
      </p:sp>
      <p:sp>
        <p:nvSpPr>
          <p:cNvPr id="8" name="Content Placeholder 7">
            <a:extLst>
              <a:ext uri="{FF2B5EF4-FFF2-40B4-BE49-F238E27FC236}">
                <a16:creationId xmlns:a16="http://schemas.microsoft.com/office/drawing/2014/main" id="{9C404312-CA2C-40A1-8202-7505E83E2EB8}"/>
              </a:ext>
            </a:extLst>
          </p:cNvPr>
          <p:cNvSpPr>
            <a:spLocks noGrp="1"/>
          </p:cNvSpPr>
          <p:nvPr>
            <p:ph idx="1"/>
          </p:nvPr>
        </p:nvSpPr>
        <p:spPr>
          <a:xfrm>
            <a:off x="5053780" y="599768"/>
            <a:ext cx="6074467" cy="5572432"/>
          </a:xfrm>
        </p:spPr>
        <p:txBody>
          <a:bodyPr anchor="ctr">
            <a:normAutofit/>
          </a:bodyPr>
          <a:lstStyle/>
          <a:p>
            <a:r>
              <a:rPr lang="en-US" sz="1800" b="0" i="0" dirty="0">
                <a:solidFill>
                  <a:schemeClr val="tx1">
                    <a:lumMod val="65000"/>
                    <a:lumOff val="35000"/>
                  </a:schemeClr>
                </a:solidFill>
                <a:effectLst/>
              </a:rPr>
              <a:t>In statistics, naive Bayes classifiers are a family of simple "probabilistic classifiers" based on applying Bayes' theorem with strong (naïve) independence assumptions between the features</a:t>
            </a:r>
          </a:p>
          <a:p>
            <a:r>
              <a:rPr lang="en-US" sz="1800" b="0" i="0" dirty="0">
                <a:solidFill>
                  <a:schemeClr val="tx1">
                    <a:lumMod val="65000"/>
                    <a:lumOff val="35000"/>
                  </a:schemeClr>
                </a:solidFill>
                <a:effectLst/>
              </a:rPr>
              <a:t>It is mainly used in text classification that includes a high-dimensional training dataset</a:t>
            </a:r>
            <a:endParaRPr lang="en-US" sz="1800" dirty="0">
              <a:solidFill>
                <a:schemeClr val="tx1">
                  <a:lumMod val="65000"/>
                  <a:lumOff val="35000"/>
                </a:schemeClr>
              </a:solidFill>
            </a:endParaRPr>
          </a:p>
          <a:p>
            <a:pPr algn="l">
              <a:buFont typeface="Arial" panose="020B0604020202020204" pitchFamily="34" charset="0"/>
              <a:buChar char="•"/>
            </a:pPr>
            <a:r>
              <a:rPr lang="en-US" sz="1800" b="0" dirty="0">
                <a:solidFill>
                  <a:schemeClr val="tx1">
                    <a:lumMod val="65000"/>
                    <a:lumOff val="35000"/>
                  </a:schemeClr>
                </a:solidFill>
                <a:effectLst/>
              </a:rPr>
              <a:t>Naïve Bayes Classifier is one of the simple and most effective Classification algorithms which helps in building the fast machine learning models that can make quick predictions.</a:t>
            </a:r>
          </a:p>
          <a:p>
            <a:r>
              <a:rPr lang="en-US" sz="1800" b="0" i="0" dirty="0">
                <a:solidFill>
                  <a:schemeClr val="tx1">
                    <a:lumMod val="65000"/>
                    <a:lumOff val="35000"/>
                  </a:schemeClr>
                </a:solidFill>
                <a:effectLst/>
              </a:rPr>
              <a:t>There are three types of Naive Bayes Model: </a:t>
            </a:r>
          </a:p>
          <a:p>
            <a:pPr marL="0" indent="0" algn="ctr">
              <a:buNone/>
            </a:pPr>
            <a:r>
              <a:rPr lang="en-US" sz="1800" dirty="0">
                <a:solidFill>
                  <a:schemeClr val="tx1">
                    <a:lumMod val="65000"/>
                    <a:lumOff val="35000"/>
                  </a:schemeClr>
                </a:solidFill>
              </a:rPr>
              <a:t>Gaussian, Multinomial and Bernoulli</a:t>
            </a:r>
            <a:endParaRPr lang="en-US" sz="1800" b="0" i="0" dirty="0">
              <a:solidFill>
                <a:schemeClr val="tx1">
                  <a:lumMod val="65000"/>
                  <a:lumOff val="35000"/>
                </a:schemeClr>
              </a:solidFill>
              <a:effectLst/>
            </a:endParaRPr>
          </a:p>
        </p:txBody>
      </p:sp>
      <p:sp>
        <p:nvSpPr>
          <p:cNvPr id="17" name="Oval 16">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224270464"/>
      </p:ext>
    </p:extLst>
  </p:cSld>
  <p:clrMapOvr>
    <a:masterClrMapping/>
  </p:clrMapOvr>
  <mc:AlternateContent xmlns:mc="http://schemas.openxmlformats.org/markup-compatibility/2006">
    <mc:Choice xmlns:p14="http://schemas.microsoft.com/office/powerpoint/2010/main" Requires="p14">
      <p:transition spd="slow" advTm="14992">
        <p14:flash/>
      </p:transition>
    </mc:Choice>
    <mc:Fallback>
      <p:transition spd="slow" advTm="1499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6CF8-2AA4-4ECB-BD07-695A605CD35B}"/>
              </a:ext>
            </a:extLst>
          </p:cNvPr>
          <p:cNvSpPr>
            <a:spLocks noGrp="1"/>
          </p:cNvSpPr>
          <p:nvPr>
            <p:ph type="title"/>
          </p:nvPr>
        </p:nvSpPr>
        <p:spPr/>
        <p:txBody>
          <a:bodyPr/>
          <a:lstStyle/>
          <a:p>
            <a:pPr algn="ctr"/>
            <a:r>
              <a:rPr lang="en-CA" dirty="0" err="1"/>
              <a:t>Naiives</a:t>
            </a:r>
            <a:r>
              <a:rPr lang="en-CA" dirty="0"/>
              <a:t> Bayes</a:t>
            </a:r>
          </a:p>
        </p:txBody>
      </p:sp>
      <p:sp>
        <p:nvSpPr>
          <p:cNvPr id="5" name="Text Placeholder 4">
            <a:extLst>
              <a:ext uri="{FF2B5EF4-FFF2-40B4-BE49-F238E27FC236}">
                <a16:creationId xmlns:a16="http://schemas.microsoft.com/office/drawing/2014/main" id="{E3454B3B-4848-4C58-8581-1A2756E3F5E9}"/>
              </a:ext>
            </a:extLst>
          </p:cNvPr>
          <p:cNvSpPr>
            <a:spLocks noGrp="1"/>
          </p:cNvSpPr>
          <p:nvPr>
            <p:ph type="body" idx="1"/>
          </p:nvPr>
        </p:nvSpPr>
        <p:spPr>
          <a:xfrm>
            <a:off x="1063752" y="1650492"/>
            <a:ext cx="4754880" cy="640080"/>
          </a:xfrm>
        </p:spPr>
        <p:txBody>
          <a:bodyPr/>
          <a:lstStyle/>
          <a:p>
            <a:pPr algn="ctr"/>
            <a:r>
              <a:rPr lang="en-CA" dirty="0"/>
              <a:t>Advantages</a:t>
            </a:r>
          </a:p>
        </p:txBody>
      </p:sp>
      <p:sp>
        <p:nvSpPr>
          <p:cNvPr id="6" name="Content Placeholder 5">
            <a:extLst>
              <a:ext uri="{FF2B5EF4-FFF2-40B4-BE49-F238E27FC236}">
                <a16:creationId xmlns:a16="http://schemas.microsoft.com/office/drawing/2014/main" id="{09F8E6D6-6A46-4576-B3F3-F8FA9FFABFAF}"/>
              </a:ext>
            </a:extLst>
          </p:cNvPr>
          <p:cNvSpPr>
            <a:spLocks noGrp="1"/>
          </p:cNvSpPr>
          <p:nvPr>
            <p:ph sz="half" idx="2"/>
          </p:nvPr>
        </p:nvSpPr>
        <p:spPr>
          <a:xfrm>
            <a:off x="1063752" y="2355494"/>
            <a:ext cx="4754880" cy="3291840"/>
          </a:xfrm>
        </p:spPr>
        <p:txBody>
          <a:bodyPr>
            <a:normAutofit fontScale="77500" lnSpcReduction="20000"/>
          </a:bodyPr>
          <a:lstStyle/>
          <a:p>
            <a:pPr algn="l">
              <a:buFont typeface="Arial" panose="020B0604020202020204" pitchFamily="34" charset="0"/>
              <a:buChar char="•"/>
            </a:pPr>
            <a:r>
              <a:rPr lang="en-US" sz="2300" b="0" i="0" dirty="0">
                <a:solidFill>
                  <a:srgbClr val="303133"/>
                </a:solidFill>
                <a:effectLst/>
              </a:rPr>
              <a:t>This algorithm works very fast and can easily predict the class of a test dataset. </a:t>
            </a:r>
          </a:p>
          <a:p>
            <a:pPr algn="l">
              <a:buFont typeface="Arial" panose="020B0604020202020204" pitchFamily="34" charset="0"/>
              <a:buChar char="•"/>
            </a:pPr>
            <a:r>
              <a:rPr lang="en-US" sz="2300" b="0" i="0" dirty="0">
                <a:solidFill>
                  <a:srgbClr val="303133"/>
                </a:solidFill>
                <a:effectLst/>
              </a:rPr>
              <a:t>You can use it to solve multi-class prediction problems as it’s quite useful with them. </a:t>
            </a:r>
          </a:p>
          <a:p>
            <a:pPr algn="l">
              <a:buFont typeface="Arial" panose="020B0604020202020204" pitchFamily="34" charset="0"/>
              <a:buChar char="•"/>
            </a:pPr>
            <a:r>
              <a:rPr lang="en-US" sz="2300" b="0" i="0" dirty="0">
                <a:solidFill>
                  <a:srgbClr val="303133"/>
                </a:solidFill>
                <a:effectLst/>
              </a:rPr>
              <a:t> Naive Bayes classifier performs better than other models with less training data if the assumption of independence of features holds. </a:t>
            </a:r>
          </a:p>
          <a:p>
            <a:pPr algn="l">
              <a:buFont typeface="Arial" panose="020B0604020202020204" pitchFamily="34" charset="0"/>
              <a:buChar char="•"/>
            </a:pPr>
            <a:r>
              <a:rPr lang="en-US" sz="2300" b="0" i="0" dirty="0">
                <a:solidFill>
                  <a:srgbClr val="303133"/>
                </a:solidFill>
                <a:effectLst/>
              </a:rPr>
              <a:t>If you have categorical input variables, the Naive Bayes algorithm performs exceptionally well in comparison to numerical variables. </a:t>
            </a:r>
          </a:p>
          <a:p>
            <a:endParaRPr lang="en-CA" dirty="0"/>
          </a:p>
        </p:txBody>
      </p:sp>
      <p:sp>
        <p:nvSpPr>
          <p:cNvPr id="7" name="Text Placeholder 6">
            <a:extLst>
              <a:ext uri="{FF2B5EF4-FFF2-40B4-BE49-F238E27FC236}">
                <a16:creationId xmlns:a16="http://schemas.microsoft.com/office/drawing/2014/main" id="{2AE50F84-7ADF-46C7-9042-47742DA5A8B5}"/>
              </a:ext>
            </a:extLst>
          </p:cNvPr>
          <p:cNvSpPr>
            <a:spLocks noGrp="1"/>
          </p:cNvSpPr>
          <p:nvPr>
            <p:ph type="body" sz="quarter" idx="3"/>
          </p:nvPr>
        </p:nvSpPr>
        <p:spPr>
          <a:xfrm>
            <a:off x="6367272" y="1650492"/>
            <a:ext cx="4754880" cy="640080"/>
          </a:xfrm>
        </p:spPr>
        <p:txBody>
          <a:bodyPr/>
          <a:lstStyle/>
          <a:p>
            <a:pPr algn="ctr"/>
            <a:r>
              <a:rPr lang="en-CA" dirty="0"/>
              <a:t>Disadvantages</a:t>
            </a:r>
          </a:p>
        </p:txBody>
      </p:sp>
      <p:sp>
        <p:nvSpPr>
          <p:cNvPr id="8" name="Content Placeholder 7">
            <a:extLst>
              <a:ext uri="{FF2B5EF4-FFF2-40B4-BE49-F238E27FC236}">
                <a16:creationId xmlns:a16="http://schemas.microsoft.com/office/drawing/2014/main" id="{F37FB2A2-3CC1-46A8-8D06-34EAFDC92CDA}"/>
              </a:ext>
            </a:extLst>
          </p:cNvPr>
          <p:cNvSpPr>
            <a:spLocks noGrp="1"/>
          </p:cNvSpPr>
          <p:nvPr>
            <p:ph sz="quarter" idx="4"/>
          </p:nvPr>
        </p:nvSpPr>
        <p:spPr>
          <a:xfrm>
            <a:off x="6367272" y="2258568"/>
            <a:ext cx="4754880" cy="4114800"/>
          </a:xfrm>
        </p:spPr>
        <p:txBody>
          <a:bodyPr>
            <a:normAutofit fontScale="77500" lnSpcReduction="20000"/>
          </a:bodyPr>
          <a:lstStyle/>
          <a:p>
            <a:pPr algn="l">
              <a:buFont typeface="Arial" panose="020B0604020202020204" pitchFamily="34" charset="0"/>
              <a:buChar char="•"/>
            </a:pPr>
            <a:r>
              <a:rPr lang="en-US" sz="2300" b="0" i="0" dirty="0">
                <a:solidFill>
                  <a:srgbClr val="303133"/>
                </a:solidFill>
                <a:effectLst/>
              </a:rPr>
              <a:t>If your test data set has a categorical variable of a category that wasn’t present in the training data set, the Naive Bayes model will assign it zero probability and won’t be able to make any predictions in this regard. This phenomenon is called ‘Zero Frequency,’ and you’ll have to use a smoothing technique to solve this problem.</a:t>
            </a:r>
          </a:p>
          <a:p>
            <a:pPr algn="l">
              <a:buFont typeface="Arial" panose="020B0604020202020204" pitchFamily="34" charset="0"/>
              <a:buChar char="•"/>
            </a:pPr>
            <a:r>
              <a:rPr lang="en-US" sz="2300" b="0" i="0" dirty="0">
                <a:solidFill>
                  <a:srgbClr val="303133"/>
                </a:solidFill>
                <a:effectLst/>
              </a:rPr>
              <a:t>This algorithm is also notorious as a lousy estimator. So, you shouldn’t take the probability outputs of ‘</a:t>
            </a:r>
            <a:r>
              <a:rPr lang="en-US" sz="2300" b="0" i="0" dirty="0" err="1">
                <a:solidFill>
                  <a:srgbClr val="303133"/>
                </a:solidFill>
                <a:effectLst/>
              </a:rPr>
              <a:t>predict_proba</a:t>
            </a:r>
            <a:r>
              <a:rPr lang="en-US" sz="2300" b="0" i="0" dirty="0">
                <a:solidFill>
                  <a:srgbClr val="303133"/>
                </a:solidFill>
                <a:effectLst/>
              </a:rPr>
              <a:t>’ too seriously. </a:t>
            </a:r>
          </a:p>
          <a:p>
            <a:pPr algn="l">
              <a:buFont typeface="Arial" panose="020B0604020202020204" pitchFamily="34" charset="0"/>
              <a:buChar char="•"/>
            </a:pPr>
            <a:r>
              <a:rPr lang="en-US" sz="2300" b="0" i="0" dirty="0">
                <a:solidFill>
                  <a:srgbClr val="303133"/>
                </a:solidFill>
                <a:effectLst/>
              </a:rPr>
              <a:t>It assumes that all the features are independent. While it might sound great in theory, in real life, you’ll hardly find a set of independent features. </a:t>
            </a:r>
          </a:p>
          <a:p>
            <a:endParaRPr lang="en-CA" dirty="0"/>
          </a:p>
        </p:txBody>
      </p:sp>
    </p:spTree>
    <p:extLst>
      <p:ext uri="{BB962C8B-B14F-4D97-AF65-F5344CB8AC3E}">
        <p14:creationId xmlns:p14="http://schemas.microsoft.com/office/powerpoint/2010/main" val="1960519139"/>
      </p:ext>
    </p:extLst>
  </p:cSld>
  <p:clrMapOvr>
    <a:masterClrMapping/>
  </p:clrMapOvr>
  <mc:AlternateContent xmlns:mc="http://schemas.openxmlformats.org/markup-compatibility/2006">
    <mc:Choice xmlns:p14="http://schemas.microsoft.com/office/powerpoint/2010/main" Requires="p14">
      <p:transition spd="slow" p14:dur="1600" advTm="37323">
        <p:blinds dir="vert"/>
      </p:transition>
    </mc:Choice>
    <mc:Fallback>
      <p:transition spd="slow" advTm="37323">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AD7E4-9E3E-4D70-9E2F-7C23C0721DA2}"/>
              </a:ext>
            </a:extLst>
          </p:cNvPr>
          <p:cNvSpPr>
            <a:spLocks noGrp="1"/>
          </p:cNvSpPr>
          <p:nvPr>
            <p:ph type="title"/>
          </p:nvPr>
        </p:nvSpPr>
        <p:spPr/>
        <p:txBody>
          <a:bodyPr/>
          <a:lstStyle/>
          <a:p>
            <a:pPr algn="ctr"/>
            <a:r>
              <a:rPr lang="en-CA" dirty="0"/>
              <a:t>Algorithm Results</a:t>
            </a:r>
          </a:p>
        </p:txBody>
      </p:sp>
      <p:sp>
        <p:nvSpPr>
          <p:cNvPr id="3" name="Text Placeholder 2">
            <a:extLst>
              <a:ext uri="{FF2B5EF4-FFF2-40B4-BE49-F238E27FC236}">
                <a16:creationId xmlns:a16="http://schemas.microsoft.com/office/drawing/2014/main" id="{7F70BA8A-0B7A-47AD-AE5F-E961C9BDDDC5}"/>
              </a:ext>
            </a:extLst>
          </p:cNvPr>
          <p:cNvSpPr>
            <a:spLocks noGrp="1"/>
          </p:cNvSpPr>
          <p:nvPr>
            <p:ph type="body" idx="1"/>
          </p:nvPr>
        </p:nvSpPr>
        <p:spPr>
          <a:xfrm>
            <a:off x="654101" y="1994629"/>
            <a:ext cx="4754880" cy="640080"/>
          </a:xfrm>
        </p:spPr>
        <p:txBody>
          <a:bodyPr>
            <a:normAutofit/>
          </a:bodyPr>
          <a:lstStyle/>
          <a:p>
            <a:pPr algn="ctr"/>
            <a:r>
              <a:rPr lang="en-CA" sz="1700" u="sng" dirty="0"/>
              <a:t>Decision Tree</a:t>
            </a:r>
          </a:p>
        </p:txBody>
      </p:sp>
      <p:pic>
        <p:nvPicPr>
          <p:cNvPr id="8" name="Content Placeholder 7">
            <a:extLst>
              <a:ext uri="{FF2B5EF4-FFF2-40B4-BE49-F238E27FC236}">
                <a16:creationId xmlns:a16="http://schemas.microsoft.com/office/drawing/2014/main" id="{E45AE368-8E6F-4E2B-A9FE-084CEC26D2A0}"/>
              </a:ext>
            </a:extLst>
          </p:cNvPr>
          <p:cNvPicPr>
            <a:picLocks noGrp="1" noChangeAspect="1"/>
          </p:cNvPicPr>
          <p:nvPr>
            <p:ph sz="half" idx="2"/>
          </p:nvPr>
        </p:nvPicPr>
        <p:blipFill>
          <a:blip r:embed="rId2"/>
          <a:stretch>
            <a:fillRect/>
          </a:stretch>
        </p:blipFill>
        <p:spPr>
          <a:xfrm>
            <a:off x="1337781" y="2766974"/>
            <a:ext cx="3508441" cy="1529469"/>
          </a:xfrm>
        </p:spPr>
      </p:pic>
      <p:sp>
        <p:nvSpPr>
          <p:cNvPr id="5" name="Text Placeholder 4">
            <a:extLst>
              <a:ext uri="{FF2B5EF4-FFF2-40B4-BE49-F238E27FC236}">
                <a16:creationId xmlns:a16="http://schemas.microsoft.com/office/drawing/2014/main" id="{435EB46D-55D2-4B43-8287-C8260B304BCB}"/>
              </a:ext>
            </a:extLst>
          </p:cNvPr>
          <p:cNvSpPr>
            <a:spLocks noGrp="1"/>
          </p:cNvSpPr>
          <p:nvPr>
            <p:ph type="body" sz="quarter" idx="3"/>
          </p:nvPr>
        </p:nvSpPr>
        <p:spPr>
          <a:xfrm>
            <a:off x="6561125" y="2067781"/>
            <a:ext cx="3856328" cy="493776"/>
          </a:xfrm>
        </p:spPr>
        <p:txBody>
          <a:bodyPr>
            <a:normAutofit/>
          </a:bodyPr>
          <a:lstStyle/>
          <a:p>
            <a:pPr algn="ctr"/>
            <a:r>
              <a:rPr lang="en-CA" sz="1700" u="sng" dirty="0"/>
              <a:t>Support Vector Machine</a:t>
            </a:r>
          </a:p>
        </p:txBody>
      </p:sp>
      <p:pic>
        <p:nvPicPr>
          <p:cNvPr id="10" name="Content Placeholder 9">
            <a:extLst>
              <a:ext uri="{FF2B5EF4-FFF2-40B4-BE49-F238E27FC236}">
                <a16:creationId xmlns:a16="http://schemas.microsoft.com/office/drawing/2014/main" id="{6E0A40D8-DA4F-44D5-A71F-37BBEAAADC2A}"/>
              </a:ext>
            </a:extLst>
          </p:cNvPr>
          <p:cNvPicPr>
            <a:picLocks noGrp="1" noChangeAspect="1"/>
          </p:cNvPicPr>
          <p:nvPr>
            <p:ph sz="quarter" idx="4"/>
          </p:nvPr>
        </p:nvPicPr>
        <p:blipFill>
          <a:blip r:embed="rId3"/>
          <a:stretch>
            <a:fillRect/>
          </a:stretch>
        </p:blipFill>
        <p:spPr>
          <a:xfrm>
            <a:off x="6553224" y="2662546"/>
            <a:ext cx="4300996" cy="1633898"/>
          </a:xfrm>
        </p:spPr>
      </p:pic>
      <p:sp>
        <p:nvSpPr>
          <p:cNvPr id="11" name="Text Placeholder 2">
            <a:extLst>
              <a:ext uri="{FF2B5EF4-FFF2-40B4-BE49-F238E27FC236}">
                <a16:creationId xmlns:a16="http://schemas.microsoft.com/office/drawing/2014/main" id="{52D16E96-8AD0-471D-A688-671B568C97D2}"/>
              </a:ext>
            </a:extLst>
          </p:cNvPr>
          <p:cNvSpPr txBox="1">
            <a:spLocks/>
          </p:cNvSpPr>
          <p:nvPr/>
        </p:nvSpPr>
        <p:spPr>
          <a:xfrm>
            <a:off x="3546996" y="4224934"/>
            <a:ext cx="4754880" cy="64008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2"/>
              </a:buClr>
              <a:buSzPct val="85000"/>
              <a:buFont typeface="Wingdings" pitchFamily="2" charset="2"/>
              <a:buNone/>
              <a:defRPr sz="2000" b="1" kern="1200">
                <a:solidFill>
                  <a:schemeClr val="accent2">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2"/>
              </a:buClr>
              <a:buSzPct val="85000"/>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2"/>
              </a:buClr>
              <a:buSzPct val="85000"/>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2"/>
              </a:buClr>
              <a:buSzPct val="85000"/>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2"/>
              </a:buClr>
              <a:buSzPct val="85000"/>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2"/>
              </a:buClr>
              <a:buSzPct val="85000"/>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2"/>
              </a:buClr>
              <a:buSzPct val="85000"/>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2"/>
              </a:buClr>
              <a:buSzPct val="85000"/>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2"/>
              </a:buClr>
              <a:buSzPct val="85000"/>
              <a:buFont typeface="Wingdings" pitchFamily="2" charset="2"/>
              <a:buNone/>
              <a:defRPr sz="1600" b="1" kern="1200">
                <a:solidFill>
                  <a:schemeClr val="tx1"/>
                </a:solidFill>
                <a:latin typeface="+mn-lt"/>
                <a:ea typeface="+mn-ea"/>
                <a:cs typeface="+mn-cs"/>
              </a:defRPr>
            </a:lvl9pPr>
          </a:lstStyle>
          <a:p>
            <a:pPr algn="ctr"/>
            <a:r>
              <a:rPr lang="en-CA" sz="1700" u="sng" dirty="0"/>
              <a:t>Naiive's Bayes</a:t>
            </a:r>
          </a:p>
        </p:txBody>
      </p:sp>
      <p:pic>
        <p:nvPicPr>
          <p:cNvPr id="13" name="Picture 12">
            <a:extLst>
              <a:ext uri="{FF2B5EF4-FFF2-40B4-BE49-F238E27FC236}">
                <a16:creationId xmlns:a16="http://schemas.microsoft.com/office/drawing/2014/main" id="{0E7C78D8-061A-4B5E-AA15-12B0C5DD9863}"/>
              </a:ext>
            </a:extLst>
          </p:cNvPr>
          <p:cNvPicPr>
            <a:picLocks noChangeAspect="1"/>
          </p:cNvPicPr>
          <p:nvPr/>
        </p:nvPicPr>
        <p:blipFill>
          <a:blip r:embed="rId4"/>
          <a:stretch>
            <a:fillRect/>
          </a:stretch>
        </p:blipFill>
        <p:spPr>
          <a:xfrm>
            <a:off x="3683682" y="5018226"/>
            <a:ext cx="4481508" cy="1741063"/>
          </a:xfrm>
          <a:prstGeom prst="rect">
            <a:avLst/>
          </a:prstGeom>
        </p:spPr>
      </p:pic>
    </p:spTree>
    <p:extLst>
      <p:ext uri="{BB962C8B-B14F-4D97-AF65-F5344CB8AC3E}">
        <p14:creationId xmlns:p14="http://schemas.microsoft.com/office/powerpoint/2010/main" val="3724408175"/>
      </p:ext>
    </p:extLst>
  </p:cSld>
  <p:clrMapOvr>
    <a:masterClrMapping/>
  </p:clrMapOvr>
  <mc:AlternateContent xmlns:mc="http://schemas.openxmlformats.org/markup-compatibility/2006">
    <mc:Choice xmlns:p14="http://schemas.microsoft.com/office/powerpoint/2010/main" Requires="p14">
      <p:transition spd="slow" p14:dur="1400" advTm="10555">
        <p14:ripple/>
      </p:transition>
    </mc:Choice>
    <mc:Fallback>
      <p:transition spd="slow" advTm="10555">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3010</TotalTime>
  <Words>1108</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Calibri</vt:lpstr>
      <vt:lpstr>Century Gothic</vt:lpstr>
      <vt:lpstr>Courier New</vt:lpstr>
      <vt:lpstr>Rockwell Extra Bold</vt:lpstr>
      <vt:lpstr>Wingdings</vt:lpstr>
      <vt:lpstr>Wood Type</vt:lpstr>
      <vt:lpstr>Support Vector Machine,Naiives and Decision Tree Model</vt:lpstr>
      <vt:lpstr>Analysis</vt:lpstr>
      <vt:lpstr>SVM</vt:lpstr>
      <vt:lpstr>Support Vector Machine</vt:lpstr>
      <vt:lpstr>Decision Tree</vt:lpstr>
      <vt:lpstr>Decision Tree</vt:lpstr>
      <vt:lpstr>Naiives Bayes</vt:lpstr>
      <vt:lpstr>Naiives Bayes</vt:lpstr>
      <vt:lpstr>Algorithm Results</vt:lpstr>
      <vt:lpstr>Results</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Machine,Naiives and Decision Tree Model</dc:title>
  <dc:creator>danielle chevers</dc:creator>
  <cp:lastModifiedBy>danielle chevers</cp:lastModifiedBy>
  <cp:revision>20</cp:revision>
  <dcterms:created xsi:type="dcterms:W3CDTF">2021-04-05T02:09:18Z</dcterms:created>
  <dcterms:modified xsi:type="dcterms:W3CDTF">2021-04-07T19:52:50Z</dcterms:modified>
</cp:coreProperties>
</file>