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Default Extension="gif" ContentType="image/gif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slideMasters/slideMaster7.xml" ContentType="application/vnd.openxmlformats-officedocument.presentationml.slideMaster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notesSlides/notesSlide1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7" r:id="rId2"/>
    <p:sldMasterId id="2147483679" r:id="rId3"/>
    <p:sldMasterId id="2147483681" r:id="rId4"/>
    <p:sldMasterId id="2147483697" r:id="rId5"/>
    <p:sldMasterId id="2147483716" r:id="rId6"/>
    <p:sldMasterId id="2147483733" r:id="rId7"/>
  </p:sldMasterIdLst>
  <p:notesMasterIdLst>
    <p:notesMasterId r:id="rId38"/>
  </p:notesMasterIdLst>
  <p:sldIdLst>
    <p:sldId id="256" r:id="rId8"/>
    <p:sldId id="292" r:id="rId9"/>
    <p:sldId id="275" r:id="rId10"/>
    <p:sldId id="298" r:id="rId11"/>
    <p:sldId id="264" r:id="rId12"/>
    <p:sldId id="303" r:id="rId13"/>
    <p:sldId id="258" r:id="rId14"/>
    <p:sldId id="259" r:id="rId15"/>
    <p:sldId id="261" r:id="rId16"/>
    <p:sldId id="262" r:id="rId17"/>
    <p:sldId id="260" r:id="rId18"/>
    <p:sldId id="265" r:id="rId19"/>
    <p:sldId id="304" r:id="rId20"/>
    <p:sldId id="289" r:id="rId21"/>
    <p:sldId id="300" r:id="rId22"/>
    <p:sldId id="270" r:id="rId23"/>
    <p:sldId id="280" r:id="rId24"/>
    <p:sldId id="281" r:id="rId25"/>
    <p:sldId id="272" r:id="rId26"/>
    <p:sldId id="273" r:id="rId27"/>
    <p:sldId id="282" r:id="rId28"/>
    <p:sldId id="295" r:id="rId29"/>
    <p:sldId id="290" r:id="rId30"/>
    <p:sldId id="291" r:id="rId31"/>
    <p:sldId id="288" r:id="rId32"/>
    <p:sldId id="267" r:id="rId33"/>
    <p:sldId id="299" r:id="rId34"/>
    <p:sldId id="285" r:id="rId35"/>
    <p:sldId id="269" r:id="rId36"/>
    <p:sldId id="27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nstantine Kreatsoulas" initials="CK" lastIdx="8" clrIdx="0"/>
  <p:cmAuthor id="1" name="db484575" initials="d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00"/>
    <a:srgbClr val="008000"/>
    <a:srgbClr val="009900"/>
    <a:srgbClr val="E26100"/>
    <a:srgbClr val="4F81BD"/>
    <a:srgbClr val="33CC33"/>
    <a:srgbClr val="33CCCC"/>
    <a:srgbClr val="808000"/>
    <a:srgbClr val="CC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8" autoAdjust="0"/>
    <p:restoredTop sz="94317" autoAdjust="0"/>
  </p:normalViewPr>
  <p:slideViewPr>
    <p:cSldViewPr snapToGrid="0">
      <p:cViewPr>
        <p:scale>
          <a:sx n="100" d="100"/>
          <a:sy n="100" d="100"/>
        </p:scale>
        <p:origin x="-264" y="-7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F6B4B-F7DE-4600-B751-822D6E665BC2}" type="datetimeFigureOut">
              <a:rPr lang="en-US" smtClean="0"/>
              <a:pPr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C9167-E136-4C18-8FF2-A53C2728C2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Preprocessed substructure search: which substructure </a:t>
            </a:r>
            <a:r>
              <a:rPr lang="en-US" smtClean="0"/>
              <a:t>encodes activity?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</a:t>
            </a:r>
            <a:r>
              <a:rPr lang="en-US" baseline="0" dirty="0" smtClean="0"/>
              <a:t> sec. short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We used the scaffolds to merge all of this data and identify more series that bind selectively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BAA1-7E3F-4C70-BCC7-59509BF5B8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BAA1-7E3F-4C70-BCC7-59509BF5B82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message: prioritize ELT with no activity data,</a:t>
            </a:r>
            <a:r>
              <a:rPr lang="en-US" baseline="0" dirty="0" smtClean="0"/>
              <a:t> just based on overlap with actives from other datasets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slide can be backup.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visualization &amp; exploration environment (we use Spotfire). </a:t>
            </a:r>
            <a:r>
              <a:rPr lang="en-US" baseline="0" dirty="0" smtClean="0"/>
              <a:t>PFI </a:t>
            </a:r>
            <a:r>
              <a:rPr lang="en-US" baseline="0" dirty="0" err="1" smtClean="0"/>
              <a:t>lipo</a:t>
            </a:r>
            <a:r>
              <a:rPr lang="en-US" baseline="0" dirty="0" smtClean="0"/>
              <a:t> akin to </a:t>
            </a:r>
            <a:r>
              <a:rPr lang="en-US" baseline="0" dirty="0" err="1" smtClean="0"/>
              <a:t>cLogP</a:t>
            </a:r>
            <a:r>
              <a:rPr lang="en-US" baseline="0" dirty="0" smtClean="0"/>
              <a:t>. Lower is better. 30 sec.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Automated</a:t>
            </a:r>
            <a:r>
              <a:rPr lang="en-US" baseline="0" dirty="0" smtClean="0"/>
              <a:t> substructure search to find part of molecule that’s active. Backup?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the </a:t>
            </a:r>
            <a:r>
              <a:rPr lang="en-US" dirty="0" err="1" smtClean="0"/>
              <a:t>hier</a:t>
            </a:r>
            <a:r>
              <a:rPr lang="en-US" dirty="0" smtClean="0"/>
              <a:t> does not fix the </a:t>
            </a:r>
            <a:r>
              <a:rPr lang="en-US" dirty="0" err="1" smtClean="0"/>
              <a:t>agg</a:t>
            </a:r>
            <a:r>
              <a:rPr lang="en-US" dirty="0" smtClean="0"/>
              <a:t> </a:t>
            </a:r>
            <a:r>
              <a:rPr lang="en-US" dirty="0" err="1" smtClean="0"/>
              <a:t>isues</a:t>
            </a:r>
            <a:r>
              <a:rPr lang="en-US" dirty="0" smtClean="0"/>
              <a:t>, only adds complexity</a:t>
            </a:r>
            <a:r>
              <a:rPr lang="en-US" baseline="0" dirty="0" smtClean="0"/>
              <a:t> in navigation .  Things at different levels may not be matched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 will be describing is a method that exhaustively</a:t>
            </a:r>
            <a:r>
              <a:rPr lang="en-US" baseline="0" dirty="0" smtClean="0"/>
              <a:t> finds all possible shared (or common or frequent) substructures – which we call scaffolds within your data set using a tool from the NIH.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is a screening hit that I will use to demonstrate this.</a:t>
            </a:r>
          </a:p>
          <a:p>
            <a:endParaRPr lang="en-US" baseline="0" dirty="0" smtClean="0"/>
          </a:p>
          <a:p>
            <a:r>
              <a:rPr lang="en-US" dirty="0" smtClean="0"/>
              <a:t>…</a:t>
            </a:r>
            <a:r>
              <a:rPr lang="en-US" baseline="0" dirty="0" smtClean="0"/>
              <a:t> (don’t need to go into gory details)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Biaryl</a:t>
            </a:r>
            <a:r>
              <a:rPr lang="en-US" baseline="0" dirty="0" smtClean="0"/>
              <a:t> substructure is contained in these molecules that have low similarity to the original hit molecule.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BAA1-7E3F-4C70-BCC7-59509BF5B8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aggregate activities &amp; properties at the</a:t>
            </a:r>
            <a:r>
              <a:rPr lang="en-US" baseline="0" dirty="0" smtClean="0"/>
              <a:t> scaffold-level and then drill-down to the underlying data for individual compounds to progress scaffolds of interest.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BAA1-7E3F-4C70-BCC7-59509BF5B8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up top. Grey out clustering. Purple box for aggregate props.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.pn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66160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534580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12721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="" xmlns:p14="http://schemas.microsoft.com/office/powerpoint/2010/main" val="176919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822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85865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533D-B52E-4A2F-BF72-0ADD2D94BD75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>
              <a:solidFill>
                <a:srgbClr val="9A8B7D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31405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6160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_no logo stra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81542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1405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1233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1722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6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70605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61803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Standard (4x3 video)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285134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widescreen (16x9) video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259932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51233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34580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12721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176919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822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6160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_no logo stra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81542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1405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1233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31722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1722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6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70605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61803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Standard (4x3 video)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285134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widescreen (16x9) video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259932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34580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12721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176919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822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66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6160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1405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1233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1722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6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70605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61803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Standard (4x3 video)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285134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70605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widescreen (16x9) video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259932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34580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12721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176919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822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1"/>
          <p:cNvGrpSpPr/>
          <p:nvPr/>
        </p:nvGrpSpPr>
        <p:grpSpPr>
          <a:xfrm>
            <a:off x="7632183" y="361914"/>
            <a:ext cx="1167432" cy="474569"/>
            <a:chOff x="7280906" y="310911"/>
            <a:chExt cx="1507104" cy="612649"/>
          </a:xfrm>
        </p:grpSpPr>
        <p:pic>
          <p:nvPicPr>
            <p:cNvPr id="23" name="Picture 2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9185" y="411962"/>
              <a:ext cx="688825" cy="46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4" name="Picture 23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280906" y="310911"/>
              <a:ext cx="711709" cy="612649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252" b="15723"/>
          <a:stretch/>
        </p:blipFill>
        <p:spPr>
          <a:xfrm>
            <a:off x="-8270" y="2012418"/>
            <a:ext cx="3996587" cy="48588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43" y="4405160"/>
            <a:ext cx="2739246" cy="623153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ts val="26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43" y="5400887"/>
            <a:ext cx="2721600" cy="246221"/>
          </a:xfrm>
        </p:spPr>
        <p:txBody>
          <a:bodyPr wrap="square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61607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365124" y="1196151"/>
            <a:ext cx="8423275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14054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61803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9"/>
          </p:nvPr>
        </p:nvSpPr>
        <p:spPr>
          <a:xfrm>
            <a:off x="365124" y="1533525"/>
            <a:ext cx="8418513" cy="4456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65124" y="1184780"/>
            <a:ext cx="8418513" cy="246221"/>
          </a:xfrm>
        </p:spPr>
        <p:txBody>
          <a:bodyPr anchor="t" anchorCtr="0">
            <a:spAutoFit/>
          </a:bodyPr>
          <a:lstStyle>
            <a:lvl1pPr marL="0" indent="0">
              <a:spcAft>
                <a:spcPts val="0"/>
              </a:spcAft>
              <a:buNone/>
              <a:defRPr sz="1600" b="1">
                <a:solidFill>
                  <a:schemeClr val="bg2"/>
                </a:solidFill>
              </a:defRPr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Subheading here if required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69568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12332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8423275" cy="48053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058086"/>
            <a:ext cx="844582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317225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or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737"/>
          <a:stretch/>
        </p:blipFill>
        <p:spPr>
          <a:xfrm>
            <a:off x="1" y="0"/>
            <a:ext cx="9144000" cy="6858000"/>
          </a:xfrm>
          <a:prstGeom prst="rect">
            <a:avLst/>
          </a:prstGeom>
        </p:spPr>
      </p:pic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62402" y="5906100"/>
            <a:ext cx="2393433" cy="246221"/>
          </a:xfrm>
        </p:spPr>
        <p:txBody>
          <a:bodyPr anchor="b" anchorCtr="0">
            <a:spAutoFit/>
          </a:bodyPr>
          <a:lstStyle>
            <a:lvl1pPr marL="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  <a:lvl2pPr marL="271463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5334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815975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1104900" indent="0"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62402" y="4544967"/>
            <a:ext cx="6870542" cy="333425"/>
          </a:xfrm>
        </p:spPr>
        <p:txBody>
          <a:bodyPr wrap="square" anchor="ctr" anchorCtr="0">
            <a:spAutoFit/>
          </a:bodyPr>
          <a:lstStyle>
            <a:lvl1pPr marL="0" indent="0">
              <a:lnSpc>
                <a:spcPts val="2600"/>
              </a:lnSpc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 sz="2600" b="1">
                <a:solidFill>
                  <a:schemeClr val="bg1"/>
                </a:solidFill>
              </a:defRPr>
            </a:lvl2pPr>
            <a:lvl3pPr marL="533400" indent="0">
              <a:buNone/>
              <a:defRPr sz="2600" b="1">
                <a:solidFill>
                  <a:schemeClr val="bg1"/>
                </a:solidFill>
              </a:defRPr>
            </a:lvl3pPr>
            <a:lvl4pPr marL="815975" indent="0">
              <a:buNone/>
              <a:defRPr sz="2600" b="1">
                <a:solidFill>
                  <a:schemeClr val="bg1"/>
                </a:solidFill>
              </a:defRPr>
            </a:lvl4pPr>
            <a:lvl5pPr marL="1104900" indent="0">
              <a:buNone/>
              <a:defRPr sz="2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Section Header title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62402" y="1519770"/>
            <a:ext cx="6864352" cy="400110"/>
          </a:xfrm>
        </p:spPr>
        <p:txBody>
          <a:bodyPr>
            <a:spAutoFit/>
          </a:bodyPr>
          <a:lstStyle>
            <a:lvl1pPr marL="0" indent="0">
              <a:spcAft>
                <a:spcPts val="0"/>
              </a:spcAft>
              <a:buNone/>
              <a:defRPr sz="2600" b="1">
                <a:solidFill>
                  <a:schemeClr val="bg1"/>
                </a:solidFill>
              </a:defRPr>
            </a:lvl1pPr>
            <a:lvl2pPr marL="271463" indent="0">
              <a:buNone/>
              <a:defRPr>
                <a:solidFill>
                  <a:schemeClr val="bg1"/>
                </a:solidFill>
              </a:defRPr>
            </a:lvl2pPr>
            <a:lvl3pPr marL="533400" indent="0">
              <a:buNone/>
              <a:defRPr>
                <a:solidFill>
                  <a:schemeClr val="bg1"/>
                </a:solidFill>
              </a:defRPr>
            </a:lvl3pPr>
            <a:lvl4pPr marL="815975" indent="0">
              <a:buNone/>
              <a:defRPr>
                <a:solidFill>
                  <a:schemeClr val="bg1"/>
                </a:solidFill>
              </a:defRPr>
            </a:lvl4pPr>
            <a:lvl5pPr marL="11049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Type your statement text here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645" y="358385"/>
            <a:ext cx="554400" cy="4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65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65124" y="1184275"/>
            <a:ext cx="3986213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797216" y="1184275"/>
            <a:ext cx="4000709" cy="4805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7060525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9"/>
          </p:nvPr>
        </p:nvSpPr>
        <p:spPr>
          <a:xfrm>
            <a:off x="365124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0"/>
          </p:nvPr>
        </p:nvSpPr>
        <p:spPr>
          <a:xfrm>
            <a:off x="365124" y="1524001"/>
            <a:ext cx="3992925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21"/>
          </p:nvPr>
        </p:nvSpPr>
        <p:spPr>
          <a:xfrm>
            <a:off x="4783165" y="1185871"/>
            <a:ext cx="4011975" cy="246221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4783165" y="1524001"/>
            <a:ext cx="4014970" cy="4465638"/>
          </a:xfrm>
        </p:spPr>
        <p:txBody>
          <a:bodyPr/>
          <a:lstStyle>
            <a:lvl1pPr>
              <a:defRPr sz="1600"/>
            </a:lvl1pPr>
            <a:lvl2pPr marL="538163" indent="-266700">
              <a:buFont typeface="Arial" pitchFamily="34" charset="0"/>
              <a:buChar char="–"/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65124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4802188" y="6058086"/>
            <a:ext cx="3960000" cy="123111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 smtClean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618036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Standard (4x3 video)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285134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widescreen (16x9) video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259932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100"/>
            <a:ext cx="3986213" cy="49990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801131" y="1181100"/>
            <a:ext cx="3996794" cy="4635500"/>
          </a:xfrm>
        </p:spPr>
        <p:txBody>
          <a:bodyPr lIns="0" tIns="0"/>
          <a:lstStyle>
            <a:lvl1pPr marL="0" indent="0">
              <a:buNone/>
              <a:defRPr sz="1100" baseline="0"/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3534580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65124" y="1181099"/>
            <a:ext cx="3986213" cy="500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4801131" y="1180571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801131" y="3310467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4801131" y="3754438"/>
            <a:ext cx="3996794" cy="2045229"/>
          </a:xfrm>
        </p:spPr>
        <p:txBody>
          <a:bodyPr lIns="0" tIns="0"/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picture icon to insert your picture</a:t>
            </a:r>
            <a:endParaRPr lang="en-GB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4801131" y="5884334"/>
            <a:ext cx="3996266" cy="301625"/>
          </a:xfrm>
        </p:spPr>
        <p:txBody>
          <a:bodyPr lIns="0" tIns="0" rIns="0" bIns="0"/>
          <a:lstStyle>
            <a:lvl1pPr marL="0" indent="0">
              <a:buNone/>
              <a:defRPr sz="800">
                <a:solidFill>
                  <a:schemeClr val="bg2"/>
                </a:solidFill>
              </a:defRPr>
            </a:lvl1pPr>
            <a:lvl2pPr marL="268163" indent="0">
              <a:buNone/>
              <a:defRPr sz="800">
                <a:solidFill>
                  <a:schemeClr val="bg2"/>
                </a:solidFill>
              </a:defRPr>
            </a:lvl2pPr>
            <a:lvl3pPr marL="540000" indent="0">
              <a:buNone/>
              <a:defRPr sz="800">
                <a:solidFill>
                  <a:schemeClr val="bg2"/>
                </a:solidFill>
              </a:defRPr>
            </a:lvl3pPr>
            <a:lvl4pPr marL="811088" indent="0">
              <a:buNone/>
              <a:defRPr sz="800">
                <a:solidFill>
                  <a:schemeClr val="bg2"/>
                </a:solidFill>
              </a:defRPr>
            </a:lvl4pPr>
            <a:lvl5pPr marL="1080000" indent="0">
              <a:buNone/>
              <a:defRPr sz="8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 smtClean="0"/>
              <a:t>Enter your image caption text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127212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:p14="http://schemas.microsoft.com/office/powerpoint/2010/main" xmlns="" val="1769190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tandard (4x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1795746" y="1377912"/>
            <a:ext cx="5557520" cy="4168141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Standard (4x3 video)</a:t>
            </a:r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="" xmlns:p14="http://schemas.microsoft.com/office/powerpoint/2010/main" val="285134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8223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749" y="2"/>
            <a:ext cx="8604251" cy="33855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2876"/>
            <a:ext cx="4038600" cy="2551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6389"/>
            <a:ext cx="40386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6"/>
            <a:ext cx="4038600" cy="5256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Widescreen (16 x 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a Placeholder 5"/>
          <p:cNvSpPr>
            <a:spLocks noGrp="1" noChangeAspect="1"/>
          </p:cNvSpPr>
          <p:nvPr>
            <p:ph type="media" sz="quarter" idx="12" hasCustomPrompt="1"/>
          </p:nvPr>
        </p:nvSpPr>
        <p:spPr>
          <a:xfrm>
            <a:off x="870331" y="1381125"/>
            <a:ext cx="7405070" cy="4182564"/>
          </a:xfrm>
        </p:spPr>
        <p:txBody>
          <a:bodyPr lIns="108000" tIns="108000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 dirty="0" smtClean="0"/>
              <a:t>Click on the film icon to insert your widescreen (16x9) video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4" y="692554"/>
            <a:ext cx="7597776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 smtClean="0"/>
              <a:t>Subtitle here if required</a:t>
            </a:r>
          </a:p>
        </p:txBody>
      </p:sp>
    </p:spTree>
    <p:extLst>
      <p:ext uri="{BB962C8B-B14F-4D97-AF65-F5344CB8AC3E}">
        <p14:creationId xmlns="" xmlns:p14="http://schemas.microsoft.com/office/powerpoint/2010/main" val="2599322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jpe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715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auto">
          <a:xfrm>
            <a:off x="-10584" y="0"/>
            <a:ext cx="577851" cy="6858000"/>
          </a:xfrm>
          <a:prstGeom prst="rect">
            <a:avLst/>
          </a:prstGeom>
          <a:gradFill rotWithShape="0">
            <a:gsLst>
              <a:gs pos="0">
                <a:srgbClr val="C14D00"/>
              </a:gs>
              <a:gs pos="100000">
                <a:srgbClr val="FF660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016" tIns="64008" rIns="128016" bIns="64008" anchor="ctr"/>
          <a:lstStyle/>
          <a:p>
            <a:pPr eaLnBrk="0" hangingPunct="0"/>
            <a:endParaRPr lang="en-US"/>
          </a:p>
        </p:txBody>
      </p:sp>
      <p:pic>
        <p:nvPicPr>
          <p:cNvPr id="1027" name="Picture 1027" descr="UILOGO"/>
          <p:cNvPicPr>
            <a:picLocks noChangeAspect="1" noChangeArrowheads="1"/>
          </p:cNvPicPr>
          <p:nvPr/>
        </p:nvPicPr>
        <p:blipFill>
          <a:blip r:embed="rId3" cstate="print">
            <a:lum contras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1" y="764383"/>
            <a:ext cx="539749" cy="70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28" descr="BIL_logo"/>
          <p:cNvPicPr>
            <a:picLocks noChangeAspect="1" noChangeArrowheads="1"/>
          </p:cNvPicPr>
          <p:nvPr/>
        </p:nvPicPr>
        <p:blipFill>
          <a:blip r:embed="rId4" cstate="print">
            <a:lum contrast="6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2700" y="-7144"/>
            <a:ext cx="575733" cy="75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8727430" y="6552020"/>
            <a:ext cx="402650" cy="307764"/>
          </a:xfrm>
          <a:prstGeom prst="rect">
            <a:avLst/>
          </a:prstGeom>
        </p:spPr>
        <p:txBody>
          <a:bodyPr wrap="none" lIns="91428" tIns="45714" rIns="91428" bIns="45714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9266BEA-FF7A-4465-BFE2-5D820D87A4A4}" type="slidenum">
              <a:rPr lang="en-US" sz="1400" b="1" smtClean="0">
                <a:solidFill>
                  <a:srgbClr val="00206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2000" dirty="0">
              <a:solidFill>
                <a:srgbClr val="002060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2pPr>
      <a:lvl3pPr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3pPr>
      <a:lvl4pPr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4pPr>
      <a:lvl5pPr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5pPr>
      <a:lvl6pPr marL="640080"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6pPr>
      <a:lvl7pPr marL="1280160"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7pPr>
      <a:lvl8pPr marL="1920240"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8pPr>
      <a:lvl9pPr marL="2560320" algn="ctr" defTabSz="913448" rtl="0" eaLnBrk="1" fontAlgn="base" hangingPunct="1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Times New Roman" pitchFamily="18" charset="0"/>
        </a:defRPr>
      </a:lvl9pPr>
    </p:titleStyle>
    <p:bodyStyle>
      <a:lvl1pPr marL="342265" indent="-342265" algn="l" defTabSz="913448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315" indent="-284480" algn="l" defTabSz="913448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365" indent="-228918" algn="l" defTabSz="913448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918" algn="l" defTabSz="91344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8035" indent="-228918" algn="l" defTabSz="91344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698115" indent="-228918" algn="l" defTabSz="91344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3338195" indent="-228918" algn="l" defTabSz="91344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978275" indent="-228918" algn="l" defTabSz="91344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4618355" indent="-228918" algn="l" defTabSz="91344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F533D-B52E-4A2F-BF72-0ADD2D94BD75}" type="slidenum">
              <a:rPr lang="en-GB" smtClean="0">
                <a:solidFill>
                  <a:srgbClr val="9A8B7D"/>
                </a:solidFill>
              </a:rPr>
              <a:pPr/>
              <a:t>‹#›</a:t>
            </a:fld>
            <a:endParaRPr lang="en-GB">
              <a:solidFill>
                <a:srgbClr val="9A8B7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713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4" y="1188927"/>
            <a:ext cx="8414246" cy="466577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368" y="6437313"/>
            <a:ext cx="2636807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382" y="6437313"/>
            <a:ext cx="830123" cy="365125"/>
          </a:xfrm>
          <a:prstGeom prst="rect">
            <a:avLst/>
          </a:prstGeom>
        </p:spPr>
        <p:txBody>
          <a:bodyPr vert="horz" lIns="72000" tIns="0" rIns="0" bIns="0" rtlCol="0" anchor="t" anchorCtr="0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32645" y="360110"/>
            <a:ext cx="554400" cy="47620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2985247" y="6437313"/>
            <a:ext cx="3164730" cy="365125"/>
          </a:xfrm>
          <a:prstGeom prst="rect">
            <a:avLst/>
          </a:prstGeom>
        </p:spPr>
        <p:txBody>
          <a:bodyPr vert="horz" lIns="72000" tIns="0" rIns="72000" bIns="0" rtlCol="0" anchor="t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74650" y="6323289"/>
            <a:ext cx="84162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4650" y="1075533"/>
            <a:ext cx="841622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6075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7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40000" indent="-27000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4.emf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7.png"/><Relationship Id="rId7" Type="http://schemas.openxmlformats.org/officeDocument/2006/relationships/image" Target="../media/image50.emf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emf"/><Relationship Id="rId11" Type="http://schemas.openxmlformats.org/officeDocument/2006/relationships/image" Target="../media/image53.emf"/><Relationship Id="rId5" Type="http://schemas.openxmlformats.org/officeDocument/2006/relationships/image" Target="../media/image48.emf"/><Relationship Id="rId10" Type="http://schemas.openxmlformats.org/officeDocument/2006/relationships/image" Target="../media/image16.jpeg"/><Relationship Id="rId4" Type="http://schemas.openxmlformats.org/officeDocument/2006/relationships/image" Target="../media/image34.emf"/><Relationship Id="rId9" Type="http://schemas.openxmlformats.org/officeDocument/2006/relationships/image" Target="../media/image5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emf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3.png"/><Relationship Id="rId5" Type="http://schemas.openxmlformats.org/officeDocument/2006/relationships/image" Target="../media/image62.emf"/><Relationship Id="rId10" Type="http://schemas.openxmlformats.org/officeDocument/2006/relationships/image" Target="../media/image67.png"/><Relationship Id="rId4" Type="http://schemas.openxmlformats.org/officeDocument/2006/relationships/image" Target="../media/image61.emf"/><Relationship Id="rId9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8.png"/><Relationship Id="rId7" Type="http://schemas.openxmlformats.org/officeDocument/2006/relationships/image" Target="../media/image7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0.png"/><Relationship Id="rId5" Type="http://schemas.openxmlformats.org/officeDocument/2006/relationships/image" Target="../media/image69.emf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73.png"/><Relationship Id="rId7" Type="http://schemas.openxmlformats.org/officeDocument/2006/relationships/image" Target="../media/image7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5.emf"/><Relationship Id="rId5" Type="http://schemas.openxmlformats.org/officeDocument/2006/relationships/image" Target="../media/image74.png"/><Relationship Id="rId10" Type="http://schemas.openxmlformats.org/officeDocument/2006/relationships/image" Target="../media/image72.png"/><Relationship Id="rId4" Type="http://schemas.openxmlformats.org/officeDocument/2006/relationships/image" Target="../media/image69.emf"/><Relationship Id="rId9" Type="http://schemas.openxmlformats.org/officeDocument/2006/relationships/image" Target="../media/image7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jpeg"/><Relationship Id="rId13" Type="http://schemas.openxmlformats.org/officeDocument/2006/relationships/image" Target="../media/image86.emf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1.png"/><Relationship Id="rId11" Type="http://schemas.openxmlformats.org/officeDocument/2006/relationships/image" Target="../media/image17.jpe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jpeg"/><Relationship Id="rId14" Type="http://schemas.openxmlformats.org/officeDocument/2006/relationships/image" Target="../media/image8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8.png"/><Relationship Id="rId7" Type="http://schemas.openxmlformats.org/officeDocument/2006/relationships/image" Target="../media/image17.jpe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1.png"/><Relationship Id="rId11" Type="http://schemas.openxmlformats.org/officeDocument/2006/relationships/image" Target="../media/image95.emf"/><Relationship Id="rId5" Type="http://schemas.openxmlformats.org/officeDocument/2006/relationships/image" Target="../media/image90.png"/><Relationship Id="rId10" Type="http://schemas.openxmlformats.org/officeDocument/2006/relationships/image" Target="../media/image94.png"/><Relationship Id="rId4" Type="http://schemas.openxmlformats.org/officeDocument/2006/relationships/image" Target="../media/image89.png"/><Relationship Id="rId9" Type="http://schemas.openxmlformats.org/officeDocument/2006/relationships/image" Target="../media/image9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6.png"/><Relationship Id="rId7" Type="http://schemas.openxmlformats.org/officeDocument/2006/relationships/image" Target="../media/image17.jpe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1.png"/><Relationship Id="rId11" Type="http://schemas.openxmlformats.org/officeDocument/2006/relationships/image" Target="../media/image93.png"/><Relationship Id="rId5" Type="http://schemas.openxmlformats.org/officeDocument/2006/relationships/image" Target="../media/image90.png"/><Relationship Id="rId10" Type="http://schemas.openxmlformats.org/officeDocument/2006/relationships/image" Target="../media/image92.png"/><Relationship Id="rId4" Type="http://schemas.openxmlformats.org/officeDocument/2006/relationships/image" Target="../media/image97.png"/><Relationship Id="rId9" Type="http://schemas.openxmlformats.org/officeDocument/2006/relationships/image" Target="../media/image9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wami.wustl.edu/sng" TargetMode="External"/><Relationship Id="rId2" Type="http://schemas.openxmlformats.org/officeDocument/2006/relationships/hyperlink" Target="http://tripod.nih.gov/?p=4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ipod.nih.gov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98.jpe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3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4.png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8.emf"/><Relationship Id="rId4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7.png"/><Relationship Id="rId3" Type="http://schemas.openxmlformats.org/officeDocument/2006/relationships/image" Target="../media/image34.emf"/><Relationship Id="rId7" Type="http://schemas.openxmlformats.org/officeDocument/2006/relationships/image" Target="../media/image112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8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.emf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i.ac.uk/chemblnt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emf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1"/>
            <a:ext cx="7924800" cy="245745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Scaffold-Based 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Analytics: Enabling Hit-to-Lead Decisions by Visualizing Chemical Series Linked Across Large Datasets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00" y="3843516"/>
            <a:ext cx="2721600" cy="1261884"/>
          </a:xfrm>
        </p:spPr>
        <p:txBody>
          <a:bodyPr/>
          <a:lstStyle/>
          <a:p>
            <a:r>
              <a:rPr lang="en-US" sz="1800" b="1" dirty="0" smtClean="0">
                <a:solidFill>
                  <a:srgbClr val="C00000"/>
                </a:solidFill>
              </a:rPr>
              <a:t>Deepak Bandyopadhyay,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Constantine Kreatsoulas,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Pat G. Brady, Genaro Scavello,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Dac-Trung Nguyen, Tyler Peryea, Ajit Jadhav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55626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</a:rPr>
              <a:t>GSK</a:t>
            </a:r>
          </a:p>
          <a:p>
            <a:pPr marL="171450" indent="-171450">
              <a:buClr>
                <a:schemeClr val="tx1"/>
              </a:buClr>
            </a:pPr>
            <a:r>
              <a:rPr lang="en-US" dirty="0">
                <a:solidFill>
                  <a:srgbClr val="0070C0"/>
                </a:solidFill>
              </a:rPr>
              <a:t>NCATS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3900" y="4667250"/>
            <a:ext cx="38957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smtClean="0"/>
              <a:t>Thanks to:</a:t>
            </a:r>
          </a:p>
          <a:p>
            <a:pPr marL="57150" indent="-57150">
              <a:buClr>
                <a:schemeClr val="tx1"/>
              </a:buClr>
              <a:tabLst>
                <a:tab pos="0" algn="l"/>
              </a:tabLst>
            </a:pPr>
            <a:r>
              <a:rPr lang="en-US" sz="1400" dirty="0" smtClean="0">
                <a:solidFill>
                  <a:srgbClr val="008000"/>
                </a:solidFill>
              </a:rPr>
              <a:t>Lena Dang and Josh Swamidass (WUSTL),</a:t>
            </a:r>
          </a:p>
          <a:p>
            <a:pPr>
              <a:buClr>
                <a:schemeClr val="tx1"/>
              </a:buClr>
            </a:pPr>
            <a:r>
              <a:rPr lang="en-US" sz="1400" dirty="0" smtClean="0">
                <a:solidFill>
                  <a:srgbClr val="0070C0"/>
                </a:solidFill>
              </a:rPr>
              <a:t>Rajarshi Guha, </a:t>
            </a:r>
            <a:r>
              <a:rPr lang="en-US" sz="1400" dirty="0" smtClean="0">
                <a:solidFill>
                  <a:srgbClr val="C00000"/>
                </a:solidFill>
              </a:rPr>
              <a:t>Stephen Pickett, Martin Saunders, Nicola Richmond, Darren Green, Eric Manas, Todd Graybill, Rob Young, Mike Ouellette, Stan Martens,  Javier Gamo, Lourdes Rueda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/>
          <p:cNvGrpSpPr/>
          <p:nvPr/>
        </p:nvGrpSpPr>
        <p:grpSpPr>
          <a:xfrm>
            <a:off x="224791" y="3380553"/>
            <a:ext cx="2409824" cy="1391211"/>
            <a:chOff x="224791" y="3380553"/>
            <a:chExt cx="2409824" cy="1391211"/>
          </a:xfrm>
        </p:grpSpPr>
        <p:sp>
          <p:nvSpPr>
            <p:cNvPr id="35" name="TextBox 34"/>
            <p:cNvSpPr txBox="1"/>
            <p:nvPr/>
          </p:nvSpPr>
          <p:spPr>
            <a:xfrm>
              <a:off x="2066924" y="4494765"/>
              <a:ext cx="542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1.5%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52650" y="3380553"/>
              <a:ext cx="481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808000"/>
                  </a:solidFill>
                </a:rPr>
                <a:t>0.31</a:t>
              </a:r>
              <a:endParaRPr lang="en-US" sz="1200" dirty="0">
                <a:solidFill>
                  <a:srgbClr val="808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4791" y="3390078"/>
              <a:ext cx="413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8.2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2455368" y="1070984"/>
            <a:ext cx="4286225" cy="1833265"/>
            <a:chOff x="2455368" y="1070984"/>
            <a:chExt cx="4286225" cy="1833265"/>
          </a:xfrm>
        </p:grpSpPr>
        <p:sp>
          <p:nvSpPr>
            <p:cNvPr id="17" name="TextBox 16"/>
            <p:cNvSpPr txBox="1"/>
            <p:nvPr/>
          </p:nvSpPr>
          <p:spPr>
            <a:xfrm>
              <a:off x="5829300" y="2442584"/>
              <a:ext cx="912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Avg</a:t>
              </a:r>
              <a:r>
                <a:rPr 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IFI </a:t>
              </a:r>
            </a:p>
            <a:p>
              <a:r>
                <a:rPr 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1.5%</a:t>
              </a:r>
              <a:endParaRPr lang="en-US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55368" y="1080509"/>
              <a:ext cx="885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CC0099"/>
                  </a:solidFill>
                </a:rPr>
                <a:t>Avg</a:t>
              </a:r>
              <a:r>
                <a:rPr lang="en-US" sz="1200" b="1" dirty="0" smtClean="0">
                  <a:solidFill>
                    <a:srgbClr val="CC0099"/>
                  </a:solidFill>
                </a:rPr>
                <a:t> pIC</a:t>
              </a:r>
              <a:r>
                <a:rPr lang="en-US" sz="1200" b="1" baseline="-25000" dirty="0" smtClean="0">
                  <a:solidFill>
                    <a:srgbClr val="CC0099"/>
                  </a:solidFill>
                </a:rPr>
                <a:t>50</a:t>
              </a:r>
              <a:r>
                <a:rPr lang="en-US" sz="1200" b="1" dirty="0" smtClean="0">
                  <a:solidFill>
                    <a:srgbClr val="CC0099"/>
                  </a:solidFill>
                </a:rPr>
                <a:t> </a:t>
              </a:r>
            </a:p>
            <a:p>
              <a:r>
                <a:rPr lang="en-US" sz="1200" b="1" dirty="0" smtClean="0">
                  <a:solidFill>
                    <a:srgbClr val="CC0099"/>
                  </a:solidFill>
                </a:rPr>
                <a:t>8.15</a:t>
              </a:r>
              <a:endParaRPr lang="en-US" sz="1200" b="1" dirty="0">
                <a:solidFill>
                  <a:srgbClr val="CC0099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29300" y="1070984"/>
              <a:ext cx="705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808000"/>
                  </a:solidFill>
                </a:rPr>
                <a:t>Avg</a:t>
              </a:r>
              <a:r>
                <a:rPr lang="en-US" sz="1200" b="1" dirty="0" smtClean="0">
                  <a:solidFill>
                    <a:srgbClr val="808000"/>
                  </a:solidFill>
                </a:rPr>
                <a:t> LE </a:t>
              </a:r>
              <a:br>
                <a:rPr lang="en-US" sz="1200" b="1" dirty="0" smtClean="0">
                  <a:solidFill>
                    <a:srgbClr val="808000"/>
                  </a:solidFill>
                </a:rPr>
              </a:br>
              <a:r>
                <a:rPr lang="en-US" sz="1200" b="1" dirty="0" smtClean="0">
                  <a:solidFill>
                    <a:srgbClr val="808000"/>
                  </a:solidFill>
                </a:rPr>
                <a:t>0.32</a:t>
              </a:r>
              <a:endParaRPr lang="en-US" sz="1200" b="1" dirty="0">
                <a:solidFill>
                  <a:srgbClr val="808000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3158047" y="1070984"/>
            <a:ext cx="3004628" cy="1833265"/>
            <a:chOff x="3158047" y="1070984"/>
            <a:chExt cx="3004628" cy="1833265"/>
          </a:xfrm>
        </p:grpSpPr>
        <p:sp>
          <p:nvSpPr>
            <p:cNvPr id="72" name="TextBox 71"/>
            <p:cNvSpPr txBox="1"/>
            <p:nvPr/>
          </p:nvSpPr>
          <p:spPr>
            <a:xfrm>
              <a:off x="5250382" y="2442584"/>
              <a:ext cx="912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Avg</a:t>
              </a:r>
              <a:r>
                <a:rPr 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IFI </a:t>
              </a:r>
            </a:p>
            <a:p>
              <a:r>
                <a:rPr 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3.0%</a:t>
              </a:r>
              <a:endParaRPr lang="en-US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158047" y="1080509"/>
              <a:ext cx="885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CC0099"/>
                  </a:solidFill>
                </a:rPr>
                <a:t>Avg</a:t>
              </a:r>
              <a:r>
                <a:rPr lang="en-US" sz="1200" b="1" dirty="0" smtClean="0">
                  <a:solidFill>
                    <a:srgbClr val="CC0099"/>
                  </a:solidFill>
                </a:rPr>
                <a:t> pIC</a:t>
              </a:r>
              <a:r>
                <a:rPr lang="en-US" sz="1200" b="1" baseline="-25000" dirty="0" smtClean="0">
                  <a:solidFill>
                    <a:srgbClr val="CC0099"/>
                  </a:solidFill>
                </a:rPr>
                <a:t>50</a:t>
              </a:r>
              <a:r>
                <a:rPr lang="en-US" sz="1200" b="1" dirty="0" smtClean="0">
                  <a:solidFill>
                    <a:srgbClr val="CC0099"/>
                  </a:solidFill>
                </a:rPr>
                <a:t> </a:t>
              </a:r>
            </a:p>
            <a:p>
              <a:r>
                <a:rPr lang="en-US" sz="1200" b="1" dirty="0" smtClean="0">
                  <a:solidFill>
                    <a:srgbClr val="CC0099"/>
                  </a:solidFill>
                </a:rPr>
                <a:t>7.8</a:t>
              </a:r>
              <a:endParaRPr lang="en-US" sz="1200" b="1" dirty="0">
                <a:solidFill>
                  <a:srgbClr val="CC0099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50382" y="1070984"/>
              <a:ext cx="739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808000"/>
                  </a:solidFill>
                </a:rPr>
                <a:t>Avg</a:t>
              </a:r>
              <a:r>
                <a:rPr lang="en-US" sz="1200" b="1" dirty="0" smtClean="0">
                  <a:solidFill>
                    <a:srgbClr val="808000"/>
                  </a:solidFill>
                </a:rPr>
                <a:t> LE </a:t>
              </a:r>
              <a:br>
                <a:rPr lang="en-US" sz="1200" b="1" dirty="0" smtClean="0">
                  <a:solidFill>
                    <a:srgbClr val="808000"/>
                  </a:solidFill>
                </a:rPr>
              </a:br>
              <a:r>
                <a:rPr lang="en-US" sz="1200" b="1" dirty="0" smtClean="0">
                  <a:solidFill>
                    <a:srgbClr val="808000"/>
                  </a:solidFill>
                </a:rPr>
                <a:t>0.45</a:t>
              </a:r>
              <a:endParaRPr lang="en-US" sz="1200" b="1" dirty="0">
                <a:solidFill>
                  <a:srgbClr val="808000"/>
                </a:solidFill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3831196" y="1070984"/>
            <a:ext cx="1707532" cy="1833265"/>
            <a:chOff x="3831196" y="1070984"/>
            <a:chExt cx="1707532" cy="1833265"/>
          </a:xfrm>
        </p:grpSpPr>
        <p:sp>
          <p:nvSpPr>
            <p:cNvPr id="102" name="TextBox 101"/>
            <p:cNvSpPr txBox="1"/>
            <p:nvPr/>
          </p:nvSpPr>
          <p:spPr>
            <a:xfrm>
              <a:off x="4714875" y="2442584"/>
              <a:ext cx="7429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Avg</a:t>
              </a:r>
              <a:r>
                <a:rPr 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 IFI </a:t>
              </a:r>
            </a:p>
            <a:p>
              <a:r>
                <a:rPr lang="en-US" sz="1200" b="1" dirty="0" smtClean="0">
                  <a:solidFill>
                    <a:schemeClr val="accent6">
                      <a:lumMod val="75000"/>
                    </a:schemeClr>
                  </a:solidFill>
                </a:rPr>
                <a:t>4.0%</a:t>
              </a:r>
              <a:endParaRPr lang="en-US" sz="12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31196" y="1070984"/>
              <a:ext cx="885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CC0099"/>
                  </a:solidFill>
                </a:rPr>
                <a:t>Avg</a:t>
              </a:r>
              <a:r>
                <a:rPr lang="en-US" sz="1200" b="1" dirty="0" smtClean="0">
                  <a:solidFill>
                    <a:srgbClr val="CC0099"/>
                  </a:solidFill>
                </a:rPr>
                <a:t> pIC</a:t>
              </a:r>
              <a:r>
                <a:rPr lang="en-US" sz="1200" b="1" baseline="-25000" dirty="0" smtClean="0">
                  <a:solidFill>
                    <a:srgbClr val="CC0099"/>
                  </a:solidFill>
                </a:rPr>
                <a:t>50</a:t>
              </a:r>
              <a:r>
                <a:rPr lang="en-US" sz="1200" b="1" dirty="0" smtClean="0">
                  <a:solidFill>
                    <a:srgbClr val="CC0099"/>
                  </a:solidFill>
                </a:rPr>
                <a:t> </a:t>
              </a:r>
            </a:p>
            <a:p>
              <a:r>
                <a:rPr lang="en-US" sz="1200" b="1" dirty="0" smtClean="0">
                  <a:solidFill>
                    <a:srgbClr val="CC0099"/>
                  </a:solidFill>
                </a:rPr>
                <a:t>7.8</a:t>
              </a:r>
              <a:endParaRPr lang="en-US" sz="1200" b="1" dirty="0">
                <a:solidFill>
                  <a:srgbClr val="CC0099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714875" y="1070984"/>
              <a:ext cx="8238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 smtClean="0">
                  <a:solidFill>
                    <a:srgbClr val="808000"/>
                  </a:solidFill>
                </a:rPr>
                <a:t>Avg</a:t>
              </a:r>
              <a:r>
                <a:rPr lang="en-US" sz="1200" b="1" dirty="0" smtClean="0">
                  <a:solidFill>
                    <a:srgbClr val="808000"/>
                  </a:solidFill>
                </a:rPr>
                <a:t> LE </a:t>
              </a:r>
              <a:br>
                <a:rPr lang="en-US" sz="1200" b="1" dirty="0" smtClean="0">
                  <a:solidFill>
                    <a:srgbClr val="808000"/>
                  </a:solidFill>
                </a:rPr>
              </a:br>
              <a:r>
                <a:rPr lang="en-US" sz="1200" b="1" dirty="0" smtClean="0">
                  <a:solidFill>
                    <a:srgbClr val="808000"/>
                  </a:solidFill>
                </a:rPr>
                <a:t>0.46</a:t>
              </a:r>
              <a:endParaRPr lang="en-US" sz="1200" b="1" dirty="0">
                <a:solidFill>
                  <a:srgbClr val="808000"/>
                </a:solidFill>
              </a:endParaRPr>
            </a:p>
          </p:txBody>
        </p:sp>
      </p:grpSp>
      <p:sp>
        <p:nvSpPr>
          <p:cNvPr id="86" name="Slide Number Placeholder 8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5" name="Title 104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dirty="0" smtClean="0"/>
              <a:t>Next Step: Combine with Activities and Properties</a:t>
            </a:r>
            <a:endParaRPr lang="en-US" dirty="0"/>
          </a:p>
        </p:txBody>
      </p:sp>
      <p:pic>
        <p:nvPicPr>
          <p:cNvPr id="9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47" y="1509340"/>
            <a:ext cx="3336878" cy="148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6" name="Oval 105"/>
          <p:cNvSpPr/>
          <p:nvPr/>
        </p:nvSpPr>
        <p:spPr>
          <a:xfrm>
            <a:off x="4124325" y="1831471"/>
            <a:ext cx="552451" cy="549779"/>
          </a:xfrm>
          <a:prstGeom prst="ellipse">
            <a:avLst/>
          </a:prstGeom>
          <a:noFill/>
          <a:ln w="285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 rot="9736976">
            <a:off x="4072556" y="1569521"/>
            <a:ext cx="1658092" cy="754467"/>
          </a:xfrm>
          <a:prstGeom prst="ellipse">
            <a:avLst/>
          </a:prstGeom>
          <a:noFill/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08" name="Oval 107"/>
          <p:cNvSpPr/>
          <p:nvPr/>
        </p:nvSpPr>
        <p:spPr>
          <a:xfrm rot="4153841">
            <a:off x="4028438" y="688147"/>
            <a:ext cx="714725" cy="288067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/>
          <p:cNvGrpSpPr/>
          <p:nvPr/>
        </p:nvGrpSpPr>
        <p:grpSpPr>
          <a:xfrm>
            <a:off x="190500" y="3383280"/>
            <a:ext cx="2371726" cy="1381125"/>
            <a:chOff x="190500" y="3383280"/>
            <a:chExt cx="2371726" cy="1381125"/>
          </a:xfrm>
        </p:grpSpPr>
        <p:sp>
          <p:nvSpPr>
            <p:cNvPr id="110" name="Rectangle 109"/>
            <p:cNvSpPr/>
            <p:nvPr/>
          </p:nvSpPr>
          <p:spPr bwMode="auto">
            <a:xfrm>
              <a:off x="190500" y="3383280"/>
              <a:ext cx="2371726" cy="138112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11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7650" y="3555724"/>
              <a:ext cx="225107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12" name="TextBox 111"/>
          <p:cNvSpPr txBox="1"/>
          <p:nvPr/>
        </p:nvSpPr>
        <p:spPr>
          <a:xfrm>
            <a:off x="4629149" y="5257800"/>
            <a:ext cx="101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chemeClr val="tx1"/>
              </a:buClr>
            </a:pPr>
            <a:r>
              <a:rPr lang="en-US" sz="1600" b="1" dirty="0" smtClean="0">
                <a:solidFill>
                  <a:srgbClr val="7030A0"/>
                </a:solidFill>
              </a:rPr>
              <a:t>…</a:t>
            </a:r>
          </a:p>
          <a:p>
            <a:pPr marL="171450" indent="-171450" algn="r">
              <a:buClr>
                <a:schemeClr val="tx1"/>
              </a:buClr>
            </a:pPr>
            <a:r>
              <a:rPr lang="en-US" sz="1600" b="1" dirty="0" smtClean="0">
                <a:solidFill>
                  <a:srgbClr val="7030A0"/>
                </a:solidFill>
              </a:rPr>
              <a:t>49 total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2695575" y="3383280"/>
            <a:ext cx="2952750" cy="1880483"/>
            <a:chOff x="2695575" y="3383280"/>
            <a:chExt cx="2952750" cy="1880483"/>
          </a:xfrm>
        </p:grpSpPr>
        <p:grpSp>
          <p:nvGrpSpPr>
            <p:cNvPr id="114" name="Group 57"/>
            <p:cNvGrpSpPr/>
            <p:nvPr/>
          </p:nvGrpSpPr>
          <p:grpSpPr>
            <a:xfrm>
              <a:off x="2695575" y="3383280"/>
              <a:ext cx="2952750" cy="1847849"/>
              <a:chOff x="2695575" y="3395981"/>
              <a:chExt cx="2952750" cy="1847849"/>
            </a:xfrm>
          </p:grpSpPr>
          <p:sp>
            <p:nvSpPr>
              <p:cNvPr id="117" name="Rectangle 116"/>
              <p:cNvSpPr/>
              <p:nvPr/>
            </p:nvSpPr>
            <p:spPr bwMode="auto">
              <a:xfrm>
                <a:off x="2695575" y="3395981"/>
                <a:ext cx="2952750" cy="1847849"/>
              </a:xfrm>
              <a:prstGeom prst="rect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indent="-180975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Arial" pitchFamily="34" charset="0"/>
                  <a:buChar char="–"/>
                  <a:defRPr/>
                </a:pPr>
                <a:endParaRPr lang="en-US" kern="0" dirty="0" err="1" smtClea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pic>
            <p:nvPicPr>
              <p:cNvPr id="118" name="Picture 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740026" y="3625851"/>
                <a:ext cx="2846528" cy="1546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cxnSp>
          <p:nvCxnSpPr>
            <p:cNvPr id="115" name="Straight Connector 114"/>
            <p:cNvCxnSpPr/>
            <p:nvPr/>
          </p:nvCxnSpPr>
          <p:spPr>
            <a:xfrm>
              <a:off x="4308866" y="3393799"/>
              <a:ext cx="741" cy="1869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17" idx="1"/>
              <a:endCxn id="117" idx="3"/>
            </p:cNvCxnSpPr>
            <p:nvPr/>
          </p:nvCxnSpPr>
          <p:spPr>
            <a:xfrm>
              <a:off x="2695575" y="4307205"/>
              <a:ext cx="2952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5780598" y="3383280"/>
            <a:ext cx="3236181" cy="2360488"/>
            <a:chOff x="5780598" y="3396256"/>
            <a:chExt cx="3236181" cy="2360488"/>
          </a:xfrm>
        </p:grpSpPr>
        <p:pic>
          <p:nvPicPr>
            <p:cNvPr id="120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05488" y="3396256"/>
              <a:ext cx="3195637" cy="2357438"/>
            </a:xfrm>
            <a:prstGeom prst="rect">
              <a:avLst/>
            </a:prstGeom>
            <a:noFill/>
            <a:ln w="28575">
              <a:solidFill>
                <a:srgbClr val="4F81BD"/>
              </a:solidFill>
            </a:ln>
          </p:spPr>
        </p:pic>
        <p:cxnSp>
          <p:nvCxnSpPr>
            <p:cNvPr id="121" name="Straight Connector 120"/>
            <p:cNvCxnSpPr/>
            <p:nvPr/>
          </p:nvCxnSpPr>
          <p:spPr>
            <a:xfrm>
              <a:off x="7591429" y="3408376"/>
              <a:ext cx="2067" cy="2348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780598" y="4158532"/>
              <a:ext cx="32202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V="1">
              <a:off x="5797826" y="4993419"/>
              <a:ext cx="3218953" cy="13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7993876" y="5704399"/>
            <a:ext cx="101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chemeClr val="tx1"/>
              </a:buClr>
            </a:pPr>
            <a:r>
              <a:rPr lang="en-US" sz="1600" b="1" dirty="0" smtClean="0">
                <a:solidFill>
                  <a:srgbClr val="4F81BD"/>
                </a:solidFill>
              </a:rPr>
              <a:t>…</a:t>
            </a:r>
          </a:p>
          <a:p>
            <a:pPr marL="171450" indent="-171450" algn="r">
              <a:buClr>
                <a:schemeClr val="tx1"/>
              </a:buClr>
            </a:pPr>
            <a:r>
              <a:rPr lang="en-US" sz="1600" b="1" dirty="0" smtClean="0">
                <a:solidFill>
                  <a:srgbClr val="4F81BD"/>
                </a:solidFill>
              </a:rPr>
              <a:t>226 total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606163" y="4829755"/>
            <a:ext cx="958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chemeClr val="tx1"/>
              </a:buClr>
            </a:pPr>
            <a:r>
              <a:rPr lang="en-US" sz="1600" b="1" dirty="0" smtClean="0">
                <a:solidFill>
                  <a:srgbClr val="00B050"/>
                </a:solidFill>
              </a:rPr>
              <a:t>2 total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2668569" y="3331354"/>
            <a:ext cx="3040050" cy="1917695"/>
            <a:chOff x="2668569" y="3331354"/>
            <a:chExt cx="3040050" cy="1917695"/>
          </a:xfrm>
        </p:grpSpPr>
        <p:sp>
          <p:nvSpPr>
            <p:cNvPr id="61" name="TextBox 60"/>
            <p:cNvSpPr txBox="1"/>
            <p:nvPr/>
          </p:nvSpPr>
          <p:spPr>
            <a:xfrm>
              <a:off x="3838575" y="4029075"/>
              <a:ext cx="571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1.5%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829050" y="4972050"/>
              <a:ext cx="5376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6.4%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668569" y="4264804"/>
              <a:ext cx="4379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8.5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924301" y="3331354"/>
              <a:ext cx="4804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808000"/>
                  </a:solidFill>
                </a:rPr>
                <a:t>0.51</a:t>
              </a:r>
              <a:endParaRPr lang="en-US" sz="1200" dirty="0">
                <a:solidFill>
                  <a:srgbClr val="808000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895726" y="4264804"/>
              <a:ext cx="5012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808000"/>
                  </a:solidFill>
                </a:rPr>
                <a:t>0.58</a:t>
              </a:r>
              <a:endParaRPr lang="en-US" sz="1200" dirty="0">
                <a:solidFill>
                  <a:srgbClr val="808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68569" y="3331354"/>
              <a:ext cx="4831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8.2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268769" y="4269526"/>
              <a:ext cx="4651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8.0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143500" y="4972050"/>
              <a:ext cx="545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2.1%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9225" y="4269526"/>
              <a:ext cx="4793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808000"/>
                  </a:solidFill>
                </a:rPr>
                <a:t>0.57</a:t>
              </a:r>
              <a:endParaRPr lang="en-US" sz="1200" dirty="0">
                <a:solidFill>
                  <a:srgbClr val="80800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268770" y="3355126"/>
              <a:ext cx="4365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7.5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43500" y="4057650"/>
              <a:ext cx="545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3.0%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51419" y="3355126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808000"/>
                  </a:solidFill>
                </a:rPr>
                <a:t>0.6</a:t>
              </a:r>
              <a:endParaRPr lang="en-US" sz="1200" dirty="0">
                <a:solidFill>
                  <a:srgbClr val="808000"/>
                </a:solidFill>
              </a:endParaRP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5752640" y="3338756"/>
            <a:ext cx="3317016" cy="2455129"/>
            <a:chOff x="5752640" y="3338756"/>
            <a:chExt cx="3317016" cy="2455129"/>
          </a:xfrm>
        </p:grpSpPr>
        <p:sp>
          <p:nvSpPr>
            <p:cNvPr id="87" name="TextBox 86"/>
            <p:cNvSpPr txBox="1"/>
            <p:nvPr/>
          </p:nvSpPr>
          <p:spPr>
            <a:xfrm>
              <a:off x="7019925" y="3926901"/>
              <a:ext cx="6526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18.1%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048500" y="4754886"/>
              <a:ext cx="619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24.1%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52640" y="4115951"/>
              <a:ext cx="473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7.7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176854" y="3338756"/>
              <a:ext cx="479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808000"/>
                  </a:solidFill>
                </a:rPr>
                <a:t>0.47</a:t>
              </a:r>
              <a:endParaRPr lang="en-US" sz="1200" dirty="0">
                <a:solidFill>
                  <a:srgbClr val="808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207193" y="4115951"/>
              <a:ext cx="479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808000"/>
                  </a:solidFill>
                </a:rPr>
                <a:t>0.36</a:t>
              </a:r>
              <a:endParaRPr lang="en-US" sz="1200" dirty="0">
                <a:solidFill>
                  <a:srgbClr val="808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759183" y="3338756"/>
              <a:ext cx="4402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8.5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458200" y="3904041"/>
              <a:ext cx="562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2.9%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505826" y="4735903"/>
              <a:ext cx="555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1.5%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67279" y="4137470"/>
              <a:ext cx="436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7.4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62976" y="3348281"/>
              <a:ext cx="506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808000"/>
                  </a:solidFill>
                </a:rPr>
                <a:t>0.57</a:t>
              </a:r>
              <a:endParaRPr lang="en-US" sz="1200" dirty="0">
                <a:solidFill>
                  <a:srgbClr val="808000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554258" y="4112394"/>
              <a:ext cx="479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808000"/>
                  </a:solidFill>
                </a:rPr>
                <a:t>0.56</a:t>
              </a:r>
              <a:endParaRPr lang="en-US" sz="1200" dirty="0">
                <a:solidFill>
                  <a:srgbClr val="808000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569651" y="3354822"/>
              <a:ext cx="465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7.9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762165" y="4963676"/>
              <a:ext cx="4737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7.7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550601" y="4964547"/>
              <a:ext cx="465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CC0099"/>
                  </a:solidFill>
                </a:rPr>
                <a:t>8.2</a:t>
              </a:r>
              <a:endParaRPr lang="en-US" sz="1200" dirty="0">
                <a:solidFill>
                  <a:srgbClr val="CC0099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124700" y="5516886"/>
              <a:ext cx="542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5.0%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248525" y="4935101"/>
              <a:ext cx="428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808000"/>
                  </a:solidFill>
                </a:rPr>
                <a:t>0.5</a:t>
              </a:r>
              <a:endParaRPr lang="en-US" sz="1200" dirty="0">
                <a:solidFill>
                  <a:srgbClr val="808000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477251" y="5497903"/>
              <a:ext cx="5748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chemeClr val="accent6">
                      <a:lumMod val="75000"/>
                    </a:schemeClr>
                  </a:solidFill>
                </a:rPr>
                <a:t>4.4%</a:t>
              </a:r>
              <a:endParaRPr lang="en-US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563783" y="4922019"/>
              <a:ext cx="4797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smtClean="0">
                  <a:solidFill>
                    <a:srgbClr val="808000"/>
                  </a:solidFill>
                </a:rPr>
                <a:t>0.54</a:t>
              </a:r>
              <a:endParaRPr lang="en-US" sz="1200" dirty="0">
                <a:solidFill>
                  <a:srgbClr val="808000"/>
                </a:solidFill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7495823" y="1365955"/>
            <a:ext cx="790222" cy="274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Molecule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7890934" y="1640275"/>
            <a:ext cx="0" cy="23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360356" y="1873485"/>
            <a:ext cx="1061156" cy="274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dirty="0" smtClean="0">
                <a:solidFill>
                  <a:schemeClr val="bg1"/>
                </a:solidFill>
              </a:rPr>
              <a:t>Scaffold(s)</a:t>
            </a:r>
          </a:p>
        </p:txBody>
      </p:sp>
      <p:cxnSp>
        <p:nvCxnSpPr>
          <p:cNvPr id="126" name="Straight Arrow Connector 125"/>
          <p:cNvCxnSpPr>
            <a:stCxn id="109" idx="2"/>
            <a:endCxn id="143" idx="0"/>
          </p:cNvCxnSpPr>
          <p:nvPr/>
        </p:nvCxnSpPr>
        <p:spPr>
          <a:xfrm>
            <a:off x="7890934" y="2147805"/>
            <a:ext cx="0" cy="23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433734" y="2381015"/>
            <a:ext cx="914400" cy="2743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dirty="0" smtClean="0">
                <a:solidFill>
                  <a:schemeClr val="bg1"/>
                </a:solidFill>
              </a:rPr>
              <a:t>Annotation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>
            <a:off x="7890934" y="2655335"/>
            <a:ext cx="0" cy="23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7100712" y="2888545"/>
            <a:ext cx="1580444" cy="2743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dirty="0" smtClean="0">
                <a:solidFill>
                  <a:schemeClr val="bg1"/>
                </a:solidFill>
              </a:rPr>
              <a:t>Related Molecules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7" grpId="1" animBg="1"/>
      <p:bldP spid="108" grpId="0" animBg="1"/>
      <p:bldP spid="112" grpId="0"/>
      <p:bldP spid="1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 bwMode="auto">
          <a:xfrm>
            <a:off x="7515225" y="1114425"/>
            <a:ext cx="1409700" cy="790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94810"/>
            <a:ext cx="7611088" cy="677108"/>
          </a:xfrm>
        </p:spPr>
        <p:txBody>
          <a:bodyPr/>
          <a:lstStyle/>
          <a:p>
            <a:r>
              <a:rPr lang="en-US" dirty="0" smtClean="0"/>
              <a:t>Methods Used to Exhaustively Generate Overlapping Scaffolds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6250" y="2516995"/>
            <a:ext cx="3695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 smtClean="0"/>
              <a:t>SSSR scaffolds </a:t>
            </a:r>
            <a:r>
              <a:rPr lang="en-US" sz="1400" i="1" dirty="0" smtClean="0">
                <a:solidFill>
                  <a:srgbClr val="FF0066"/>
                </a:solidFill>
              </a:rPr>
              <a:t>optimized for R-group tables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1" y="5751723"/>
            <a:ext cx="50958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b="1" dirty="0" smtClean="0">
                <a:solidFill>
                  <a:schemeClr val="accent1"/>
                </a:solidFill>
              </a:rPr>
              <a:t>Frameworks (GSK)</a:t>
            </a:r>
            <a:r>
              <a:rPr lang="en-US" sz="1400" dirty="0" smtClean="0"/>
              <a:t> Bemis-</a:t>
            </a:r>
            <a:r>
              <a:rPr lang="en-US" sz="1400" dirty="0" err="1" smtClean="0"/>
              <a:t>Murcko</a:t>
            </a:r>
            <a:r>
              <a:rPr lang="en-US" sz="1400" dirty="0" smtClean="0"/>
              <a:t> like &amp; RECAP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/>
              <a:t>Exhaustive (</a:t>
            </a:r>
            <a:r>
              <a:rPr lang="en-US" sz="1400" i="1" dirty="0" smtClean="0">
                <a:solidFill>
                  <a:srgbClr val="FF0066"/>
                </a:solidFill>
              </a:rPr>
              <a:t>pro: complete</a:t>
            </a:r>
            <a:r>
              <a:rPr lang="en-US" sz="1400" i="1" dirty="0" smtClean="0"/>
              <a:t> </a:t>
            </a:r>
            <a:r>
              <a:rPr lang="en-US" sz="1400" dirty="0" smtClean="0"/>
              <a:t>and </a:t>
            </a:r>
            <a:r>
              <a:rPr lang="en-US" sz="1400" i="1" dirty="0" smtClean="0">
                <a:solidFill>
                  <a:srgbClr val="0070C0"/>
                </a:solidFill>
              </a:rPr>
              <a:t>con: redundant/too simple</a:t>
            </a:r>
            <a:r>
              <a:rPr lang="en-US" sz="1400" dirty="0" smtClean="0"/>
              <a:t>)</a:t>
            </a:r>
          </a:p>
        </p:txBody>
      </p:sp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529" y="1247859"/>
            <a:ext cx="3086100" cy="123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7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5472" y="1228506"/>
            <a:ext cx="2722562" cy="120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Rectangle 29"/>
          <p:cNvSpPr/>
          <p:nvPr/>
        </p:nvSpPr>
        <p:spPr>
          <a:xfrm>
            <a:off x="2507217" y="1919195"/>
            <a:ext cx="15139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b="1" dirty="0" smtClean="0">
                <a:solidFill>
                  <a:schemeClr val="accent1"/>
                </a:solidFill>
              </a:rPr>
              <a:t>NCATS</a:t>
            </a:r>
          </a:p>
          <a:p>
            <a:pPr marL="171450" indent="-171450">
              <a:buClr>
                <a:schemeClr val="tx1"/>
              </a:buClr>
            </a:pPr>
            <a:r>
              <a:rPr lang="en-US" sz="1600" b="1" dirty="0" smtClean="0">
                <a:solidFill>
                  <a:schemeClr val="accent1"/>
                </a:solidFill>
              </a:rPr>
              <a:t>R-Group Tool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5585874" y="2440284"/>
            <a:ext cx="3354907" cy="3872850"/>
            <a:chOff x="5585874" y="2440284"/>
            <a:chExt cx="3354907" cy="3872850"/>
          </a:xfrm>
        </p:grpSpPr>
        <p:pic>
          <p:nvPicPr>
            <p:cNvPr id="161803" name="Picture 1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87882" y="2723967"/>
              <a:ext cx="1616149" cy="1023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272673" y="3991692"/>
              <a:ext cx="1074811" cy="8187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1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708601" y="5418908"/>
              <a:ext cx="680469" cy="433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1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585874" y="5150642"/>
              <a:ext cx="584549" cy="1162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1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6985591" y="5085316"/>
              <a:ext cx="563516" cy="11533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1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 rot="13885841">
              <a:off x="6315739" y="3704613"/>
              <a:ext cx="414670" cy="1261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40"/>
            <p:cNvSpPr txBox="1"/>
            <p:nvPr/>
          </p:nvSpPr>
          <p:spPr>
            <a:xfrm>
              <a:off x="8461162" y="287526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dirty="0" smtClean="0">
                  <a:solidFill>
                    <a:srgbClr val="7030A0"/>
                  </a:solidFill>
                </a:rPr>
                <a:t>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461162" y="404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dirty="0" smtClean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61162" y="542708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dirty="0" smtClean="0">
                  <a:solidFill>
                    <a:srgbClr val="7030A0"/>
                  </a:solidFill>
                </a:rPr>
                <a:t>2</a:t>
              </a:r>
            </a:p>
          </p:txBody>
        </p:sp>
        <p:cxnSp>
          <p:nvCxnSpPr>
            <p:cNvPr id="45" name="Straight Connector 44"/>
            <p:cNvCxnSpPr>
              <a:endCxn id="38" idx="2"/>
            </p:cNvCxnSpPr>
            <p:nvPr/>
          </p:nvCxnSpPr>
          <p:spPr>
            <a:xfrm flipH="1">
              <a:off x="7016319" y="3226149"/>
              <a:ext cx="490267" cy="716010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34" idx="0"/>
            </p:cNvCxnSpPr>
            <p:nvPr/>
          </p:nvCxnSpPr>
          <p:spPr>
            <a:xfrm>
              <a:off x="7517220" y="3215515"/>
              <a:ext cx="292859" cy="77617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8" idx="1"/>
              <a:endCxn id="36" idx="0"/>
            </p:cNvCxnSpPr>
            <p:nvPr/>
          </p:nvCxnSpPr>
          <p:spPr>
            <a:xfrm flipH="1">
              <a:off x="5878149" y="4497585"/>
              <a:ext cx="774190" cy="653057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8" idx="1"/>
              <a:endCxn id="37" idx="0"/>
            </p:cNvCxnSpPr>
            <p:nvPr/>
          </p:nvCxnSpPr>
          <p:spPr>
            <a:xfrm>
              <a:off x="6652339" y="4497585"/>
              <a:ext cx="615010" cy="587731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endCxn id="37" idx="0"/>
            </p:cNvCxnSpPr>
            <p:nvPr/>
          </p:nvCxnSpPr>
          <p:spPr>
            <a:xfrm flipH="1">
              <a:off x="7267349" y="4533954"/>
              <a:ext cx="579479" cy="55136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836195" y="4555219"/>
              <a:ext cx="404038" cy="839972"/>
            </a:xfrm>
            <a:prstGeom prst="line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8233536" y="2440284"/>
              <a:ext cx="7072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u="sng" dirty="0" smtClean="0">
                  <a:solidFill>
                    <a:srgbClr val="7030A0"/>
                  </a:solidFill>
                </a:rPr>
                <a:t>Rings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542742" y="1199094"/>
            <a:ext cx="1320799" cy="1084410"/>
            <a:chOff x="7100712" y="1365956"/>
            <a:chExt cx="1580444" cy="1347204"/>
          </a:xfrm>
        </p:grpSpPr>
        <p:sp>
          <p:nvSpPr>
            <p:cNvPr id="40" name="TextBox 39"/>
            <p:cNvSpPr txBox="1"/>
            <p:nvPr/>
          </p:nvSpPr>
          <p:spPr>
            <a:xfrm>
              <a:off x="7502673" y="1365956"/>
              <a:ext cx="854290" cy="305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000" dirty="0" smtClean="0">
                  <a:solidFill>
                    <a:schemeClr val="tx1">
                      <a:lumMod val="50000"/>
                    </a:schemeClr>
                  </a:solidFill>
                </a:rPr>
                <a:t>Molecule</a:t>
              </a:r>
            </a:p>
          </p:txBody>
        </p:sp>
        <p:cxnSp>
          <p:nvCxnSpPr>
            <p:cNvPr id="44" name="Straight Arrow Connector 43"/>
            <p:cNvCxnSpPr>
              <a:stCxn id="40" idx="2"/>
              <a:endCxn id="46" idx="0"/>
            </p:cNvCxnSpPr>
            <p:nvPr/>
          </p:nvCxnSpPr>
          <p:spPr>
            <a:xfrm flipH="1">
              <a:off x="7924801" y="1671846"/>
              <a:ext cx="5016" cy="2190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394223" y="1890890"/>
              <a:ext cx="1061156" cy="30589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000" dirty="0" smtClean="0">
                  <a:solidFill>
                    <a:schemeClr val="bg1"/>
                  </a:solidFill>
                </a:rPr>
                <a:t>Scaffold(s)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H="1">
              <a:off x="7910085" y="2145309"/>
              <a:ext cx="1" cy="2648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100712" y="2407270"/>
              <a:ext cx="1580444" cy="30589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000" dirty="0" smtClean="0">
                  <a:solidFill>
                    <a:schemeClr val="bg1"/>
                  </a:solidFill>
                </a:rPr>
                <a:t>Related Molecules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51" name="Slide Number Placeholder 5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61793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85774" y="2994513"/>
            <a:ext cx="4476751" cy="2750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Oval 53"/>
          <p:cNvSpPr/>
          <p:nvPr/>
        </p:nvSpPr>
        <p:spPr>
          <a:xfrm rot="4602896">
            <a:off x="5549055" y="714257"/>
            <a:ext cx="816030" cy="1651554"/>
          </a:xfrm>
          <a:prstGeom prst="ellipse">
            <a:avLst/>
          </a:prstGeom>
          <a:noFill/>
          <a:ln w="28575"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 bwMode="auto">
          <a:xfrm>
            <a:off x="1409700" y="1247775"/>
            <a:ext cx="1095375" cy="628650"/>
          </a:xfrm>
          <a:prstGeom prst="rect">
            <a:avLst/>
          </a:prstGeom>
          <a:noFill/>
          <a:ln w="28575"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dirty="0" err="1" smtClean="0"/>
          </a:p>
        </p:txBody>
      </p:sp>
      <p:sp>
        <p:nvSpPr>
          <p:cNvPr id="57" name="Oval 56"/>
          <p:cNvSpPr/>
          <p:nvPr/>
        </p:nvSpPr>
        <p:spPr>
          <a:xfrm>
            <a:off x="5153223" y="1495425"/>
            <a:ext cx="490745" cy="469396"/>
          </a:xfrm>
          <a:prstGeom prst="ellipse">
            <a:avLst/>
          </a:prstGeom>
          <a:noFill/>
          <a:ln w="285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 bwMode="auto">
          <a:xfrm>
            <a:off x="1409700" y="1876425"/>
            <a:ext cx="1095375" cy="628650"/>
          </a:xfrm>
          <a:prstGeom prst="rect">
            <a:avLst/>
          </a:prstGeom>
          <a:noFill/>
          <a:ln w="285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dirty="0" err="1" smtClean="0"/>
          </a:p>
        </p:txBody>
      </p:sp>
      <p:sp>
        <p:nvSpPr>
          <p:cNvPr id="59" name="Oval 58"/>
          <p:cNvSpPr/>
          <p:nvPr/>
        </p:nvSpPr>
        <p:spPr>
          <a:xfrm rot="9488686">
            <a:off x="5123311" y="1310226"/>
            <a:ext cx="976499" cy="62784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 bwMode="auto">
          <a:xfrm>
            <a:off x="495301" y="3695700"/>
            <a:ext cx="762000" cy="6477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dirty="0" err="1" smtClean="0"/>
          </a:p>
        </p:txBody>
      </p:sp>
      <p:sp>
        <p:nvSpPr>
          <p:cNvPr id="62" name="Rectangle 61"/>
          <p:cNvSpPr/>
          <p:nvPr/>
        </p:nvSpPr>
        <p:spPr bwMode="auto">
          <a:xfrm>
            <a:off x="3464053" y="5055108"/>
            <a:ext cx="762000" cy="647700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 fontAlgn="auto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dirty="0" err="1" smtClean="0"/>
          </a:p>
        </p:txBody>
      </p:sp>
      <p:sp>
        <p:nvSpPr>
          <p:cNvPr id="63" name="Oval 62"/>
          <p:cNvSpPr/>
          <p:nvPr/>
        </p:nvSpPr>
        <p:spPr>
          <a:xfrm rot="9488686">
            <a:off x="4359580" y="1534323"/>
            <a:ext cx="1279076" cy="627844"/>
          </a:xfrm>
          <a:prstGeom prst="ellipse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>
              <a:buClr>
                <a:schemeClr val="bg1"/>
              </a:buClr>
              <a:buFont typeface="Arial" pitchFamily="34" charset="0"/>
              <a:buChar char="–"/>
            </a:pP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243581" y="2753758"/>
            <a:ext cx="186577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b="1" dirty="0" smtClean="0">
                <a:solidFill>
                  <a:schemeClr val="accent1"/>
                </a:solidFill>
              </a:rPr>
              <a:t>Scaffold</a:t>
            </a:r>
          </a:p>
          <a:p>
            <a:pPr>
              <a:buClr>
                <a:schemeClr val="tx1"/>
              </a:buClr>
            </a:pPr>
            <a:r>
              <a:rPr lang="en-US" sz="1600" b="1" dirty="0" smtClean="0">
                <a:solidFill>
                  <a:schemeClr val="accent1"/>
                </a:solidFill>
              </a:rPr>
              <a:t>Network Generator</a:t>
            </a:r>
            <a:endParaRPr lang="en-US" sz="1400" dirty="0" smtClean="0">
              <a:solidFill>
                <a:srgbClr val="635A54"/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rgbClr val="635A54"/>
                </a:solidFill>
              </a:rPr>
              <a:t>Hierarchical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rgbClr val="635A54"/>
                </a:solidFill>
              </a:rPr>
              <a:t>Directed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rgbClr val="635A54"/>
                </a:solidFill>
              </a:rPr>
              <a:t>Graph of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rgbClr val="635A54"/>
                </a:solidFill>
              </a:rPr>
              <a:t>Scaffolds.</a:t>
            </a:r>
          </a:p>
          <a:p>
            <a:pPr>
              <a:buClr>
                <a:schemeClr val="tx1"/>
              </a:buClr>
            </a:pPr>
            <a:r>
              <a:rPr lang="en-US" sz="1400" i="1" dirty="0" smtClean="0">
                <a:solidFill>
                  <a:srgbClr val="FF0066"/>
                </a:solidFill>
              </a:rPr>
              <a:t>Scales </a:t>
            </a:r>
          </a:p>
          <a:p>
            <a:pPr>
              <a:buClr>
                <a:schemeClr val="tx1"/>
              </a:buClr>
            </a:pPr>
            <a:r>
              <a:rPr lang="en-US" sz="1400" i="1" dirty="0" smtClean="0">
                <a:solidFill>
                  <a:srgbClr val="FF0066"/>
                </a:solidFill>
              </a:rPr>
              <a:t>to large </a:t>
            </a:r>
            <a:br>
              <a:rPr lang="en-US" sz="1400" i="1" dirty="0" smtClean="0">
                <a:solidFill>
                  <a:srgbClr val="FF0066"/>
                </a:solidFill>
              </a:rPr>
            </a:br>
            <a:r>
              <a:rPr lang="en-US" sz="1400" i="1" dirty="0" smtClean="0">
                <a:solidFill>
                  <a:srgbClr val="FF0066"/>
                </a:solidFill>
              </a:rPr>
              <a:t>datasets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500" fill="hold"/>
                                        <p:tgtEl>
                                          <p:spTgt spid="161793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</p:cBhvr>
                                      <p:by x="85000" y="8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7" grpId="0" animBg="1"/>
      <p:bldP spid="59" grpId="0" animBg="1"/>
      <p:bldP spid="61" grpId="0" animBg="1"/>
      <p:bldP spid="62" grpId="0" animBg="1"/>
      <p:bldP spid="63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 bwMode="auto">
          <a:xfrm>
            <a:off x="457200" y="2105025"/>
            <a:ext cx="1743075" cy="2705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 smtClean="0"/>
              <a:t>Details: Integrating Scaffold-Based Analytics </a:t>
            </a:r>
            <a:br>
              <a:rPr lang="en-US" dirty="0" smtClean="0"/>
            </a:br>
            <a:r>
              <a:rPr lang="en-US" dirty="0" smtClean="0"/>
              <a:t>into a </a:t>
            </a:r>
            <a:r>
              <a:rPr lang="en-US" i="1" dirty="0" smtClean="0"/>
              <a:t>Single</a:t>
            </a:r>
            <a:r>
              <a:rPr lang="en-US" dirty="0" smtClean="0"/>
              <a:t> Spotfire Visualization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31967" y="1158132"/>
            <a:ext cx="331276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b="1" u="sng" dirty="0" smtClean="0"/>
              <a:t>Main Data Table: </a:t>
            </a:r>
            <a:r>
              <a:rPr lang="en-US" sz="1200" u="sng" dirty="0" err="1" smtClean="0"/>
              <a:t>ChemBLNTD_TCAMS</a:t>
            </a:r>
            <a:endParaRPr lang="en-US" sz="1200" u="sng" dirty="0" smtClean="0"/>
          </a:p>
          <a:p>
            <a:pPr marL="171450" indent="-171450" algn="ctr">
              <a:buClr>
                <a:schemeClr val="tx1"/>
              </a:buClr>
            </a:pPr>
            <a:r>
              <a:rPr lang="en-US" sz="1200" dirty="0" smtClean="0"/>
              <a:t>Compound ID, SMILES, Properties, Activities</a:t>
            </a:r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>
            <a:off x="3888349" y="1619797"/>
            <a:ext cx="714671" cy="62098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auto">
          <a:xfrm>
            <a:off x="4041160" y="2240778"/>
            <a:ext cx="1123719" cy="731520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 smtClean="0">
                <a:solidFill>
                  <a:srgbClr val="FFFFFF"/>
                </a:solidFill>
              </a:rPr>
              <a:t>Scaffolds from NCATS R-Group Tool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78344" y="1848890"/>
            <a:ext cx="938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1200" dirty="0" smtClean="0"/>
              <a:t>Compound ID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441281" y="2250502"/>
            <a:ext cx="1024569" cy="731520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80975" algn="ctr" eaLnBrk="0" hangingPunct="0">
              <a:buClr>
                <a:schemeClr val="bg1"/>
              </a:buClr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Frames </a:t>
            </a:r>
            <a:r>
              <a:rPr lang="en-US" sz="1200" b="1" kern="0" dirty="0" smtClean="0">
                <a:solidFill>
                  <a:srgbClr val="FFFFFF"/>
                </a:solidFill>
              </a:rPr>
              <a:t>from Data-Driven</a:t>
            </a:r>
          </a:p>
          <a:p>
            <a:pPr indent="-180975" algn="ctr" eaLnBrk="0" hangingPunct="0">
              <a:buClr>
                <a:schemeClr val="bg1"/>
              </a:buClr>
            </a:pPr>
            <a:r>
              <a:rPr lang="en-US" sz="1200" b="1" kern="0" dirty="0" smtClean="0">
                <a:solidFill>
                  <a:srgbClr val="FFFFFF"/>
                </a:solidFill>
              </a:rPr>
              <a:t>Frameworks</a:t>
            </a:r>
            <a:endParaRPr lang="en-US" sz="1200" b="1" kern="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04134" y="2248937"/>
            <a:ext cx="890369" cy="731520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Cluster from Clustering</a:t>
            </a:r>
          </a:p>
        </p:txBody>
      </p:sp>
      <p:cxnSp>
        <p:nvCxnSpPr>
          <p:cNvPr id="22" name="Straight Arrow Connector 21"/>
          <p:cNvCxnSpPr>
            <a:stCxn id="4" idx="2"/>
            <a:endCxn id="15" idx="0"/>
          </p:cNvCxnSpPr>
          <p:nvPr/>
        </p:nvCxnSpPr>
        <p:spPr>
          <a:xfrm flipH="1">
            <a:off x="2953566" y="1619797"/>
            <a:ext cx="934783" cy="6307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2"/>
            <a:endCxn id="21" idx="0"/>
          </p:cNvCxnSpPr>
          <p:nvPr/>
        </p:nvCxnSpPr>
        <p:spPr>
          <a:xfrm flipH="1">
            <a:off x="1349319" y="1619797"/>
            <a:ext cx="2539030" cy="6291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3964041" y="3610044"/>
            <a:ext cx="1277957" cy="1005840"/>
          </a:xfrm>
          <a:prstGeom prst="rect">
            <a:avLst/>
          </a:prstGeom>
          <a:solidFill>
            <a:srgbClr val="7030A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Properties &amp; activities aggregated by scaffold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2366544" y="3619436"/>
            <a:ext cx="1174043" cy="1009862"/>
          </a:xfrm>
          <a:prstGeom prst="rect">
            <a:avLst/>
          </a:prstGeom>
          <a:solidFill>
            <a:srgbClr val="00B0F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Framework ID,</a:t>
            </a:r>
          </a:p>
          <a:p>
            <a:pPr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FW SMILES,</a:t>
            </a:r>
          </a:p>
          <a:p>
            <a:pPr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 err="1" smtClean="0">
                <a:solidFill>
                  <a:srgbClr val="FFFFFF"/>
                </a:solidFill>
                <a:latin typeface="Arial"/>
              </a:rPr>
              <a:t>Cpd</a:t>
            </a: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 IDs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776442" y="3609335"/>
            <a:ext cx="1145753" cy="1030065"/>
          </a:xfrm>
          <a:prstGeom prst="rect">
            <a:avLst/>
          </a:prstGeom>
          <a:solidFill>
            <a:srgbClr val="00B0F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80975" algn="ctr" eaLnBrk="0" hangingPunct="0">
              <a:buClr>
                <a:schemeClr val="bg1"/>
              </a:buClr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Cluster ID, Cluster Size, </a:t>
            </a:r>
            <a:r>
              <a:rPr lang="en-US" sz="1200" b="1" kern="0" dirty="0" err="1" smtClean="0">
                <a:solidFill>
                  <a:srgbClr val="FFFFFF"/>
                </a:solidFill>
                <a:latin typeface="Arial"/>
              </a:rPr>
              <a:t>Cpd</a:t>
            </a: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 IDs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3881565" y="5359441"/>
            <a:ext cx="1442909" cy="848137"/>
          </a:xfrm>
          <a:prstGeom prst="rect">
            <a:avLst/>
          </a:prstGeom>
          <a:solidFill>
            <a:srgbClr val="00B0F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80975" algn="ctr" eaLnBrk="0" hangingPunct="0">
              <a:buClr>
                <a:schemeClr val="bg1"/>
              </a:buClr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Scaffold info: </a:t>
            </a:r>
          </a:p>
          <a:p>
            <a:pPr indent="-180975" algn="ctr" eaLnBrk="0" hangingPunct="0">
              <a:buClr>
                <a:schemeClr val="bg1"/>
              </a:buClr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IDs, SMILES</a:t>
            </a:r>
            <a:br>
              <a:rPr lang="en-US" sz="1200" b="1" kern="0" dirty="0" smtClean="0">
                <a:solidFill>
                  <a:srgbClr val="FFFFFF"/>
                </a:solidFill>
                <a:latin typeface="Arial"/>
              </a:rPr>
            </a:br>
            <a:r>
              <a:rPr lang="en-US" sz="1200" b="1" kern="0" dirty="0" err="1" smtClean="0">
                <a:solidFill>
                  <a:srgbClr val="FFFFFF"/>
                </a:solidFill>
                <a:latin typeface="Arial"/>
              </a:rPr>
              <a:t>Cpd</a:t>
            </a: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 Info: IDs, SMILES, Properties</a:t>
            </a:r>
          </a:p>
        </p:txBody>
      </p:sp>
      <p:cxnSp>
        <p:nvCxnSpPr>
          <p:cNvPr id="55" name="Straight Arrow Connector 54"/>
          <p:cNvCxnSpPr>
            <a:stCxn id="7" idx="2"/>
            <a:endCxn id="45" idx="0"/>
          </p:cNvCxnSpPr>
          <p:nvPr/>
        </p:nvCxnSpPr>
        <p:spPr>
          <a:xfrm>
            <a:off x="4603020" y="2972298"/>
            <a:ext cx="0" cy="6377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2"/>
            <a:endCxn id="46" idx="0"/>
          </p:cNvCxnSpPr>
          <p:nvPr/>
        </p:nvCxnSpPr>
        <p:spPr>
          <a:xfrm>
            <a:off x="2953566" y="2982022"/>
            <a:ext cx="0" cy="63741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1" idx="2"/>
            <a:endCxn id="47" idx="0"/>
          </p:cNvCxnSpPr>
          <p:nvPr/>
        </p:nvCxnSpPr>
        <p:spPr>
          <a:xfrm>
            <a:off x="1349319" y="2980457"/>
            <a:ext cx="0" cy="6288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5" idx="2"/>
            <a:endCxn id="54" idx="0"/>
          </p:cNvCxnSpPr>
          <p:nvPr/>
        </p:nvCxnSpPr>
        <p:spPr>
          <a:xfrm>
            <a:off x="4603020" y="4615884"/>
            <a:ext cx="0" cy="7435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76122" y="4877463"/>
            <a:ext cx="101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Scaffold  ID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 (many)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5615288" y="2228850"/>
            <a:ext cx="1480656" cy="731520"/>
          </a:xfrm>
          <a:prstGeom prst="rect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80975" algn="ctr" eaLnBrk="0" hangingPunct="0">
              <a:buClr>
                <a:schemeClr val="bg1"/>
              </a:buClr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Top-Level </a:t>
            </a:r>
            <a:r>
              <a:rPr lang="en-US" sz="1200" b="1" kern="0" dirty="0" smtClean="0">
                <a:solidFill>
                  <a:srgbClr val="FFFFFF"/>
                </a:solidFill>
              </a:rPr>
              <a:t>Scaffold from Scaffold Network Generator</a:t>
            </a:r>
            <a:endParaRPr lang="en-US" sz="1200" b="1" kern="0" dirty="0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5793757" y="3504757"/>
            <a:ext cx="1123719" cy="369332"/>
          </a:xfrm>
          <a:prstGeom prst="rect">
            <a:avLst/>
          </a:prstGeom>
          <a:solidFill>
            <a:srgbClr val="7030A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indent="-180975" algn="ctr" eaLnBrk="0" hangingPunct="0">
              <a:spcBef>
                <a:spcPts val="1200"/>
              </a:spcBef>
              <a:buClr>
                <a:schemeClr val="bg1"/>
              </a:buClr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scaffold </a:t>
            </a:r>
            <a:r>
              <a:rPr lang="en-US" sz="1200" b="1" kern="0" dirty="0" smtClean="0">
                <a:solidFill>
                  <a:srgbClr val="FFFFFF"/>
                </a:solidFill>
                <a:latin typeface="Arial"/>
                <a:sym typeface="Wingdings" pitchFamily="2" charset="2"/>
              </a:rPr>
              <a:t> subscaffold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5615121" y="5484594"/>
            <a:ext cx="1480991" cy="597831"/>
          </a:xfrm>
          <a:prstGeom prst="rect">
            <a:avLst/>
          </a:prstGeom>
          <a:solidFill>
            <a:srgbClr val="00B0F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Compound Exemplars from Top-Level Scaffolds</a:t>
            </a:r>
          </a:p>
        </p:txBody>
      </p:sp>
      <p:cxnSp>
        <p:nvCxnSpPr>
          <p:cNvPr id="94" name="Straight Arrow Connector 93"/>
          <p:cNvCxnSpPr>
            <a:stCxn id="79" idx="2"/>
            <a:endCxn id="89" idx="0"/>
          </p:cNvCxnSpPr>
          <p:nvPr/>
        </p:nvCxnSpPr>
        <p:spPr>
          <a:xfrm>
            <a:off x="6355616" y="2960370"/>
            <a:ext cx="1" cy="5443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89" idx="2"/>
            <a:endCxn id="70" idx="0"/>
          </p:cNvCxnSpPr>
          <p:nvPr/>
        </p:nvCxnSpPr>
        <p:spPr>
          <a:xfrm>
            <a:off x="6355617" y="3874089"/>
            <a:ext cx="0" cy="620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5462713" y="4014255"/>
            <a:ext cx="973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Scaffold ID         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i="1" dirty="0" smtClean="0"/>
              <a:t>(many)</a:t>
            </a:r>
          </a:p>
        </p:txBody>
      </p:sp>
      <p:cxnSp>
        <p:nvCxnSpPr>
          <p:cNvPr id="110" name="Straight Arrow Connector 109"/>
          <p:cNvCxnSpPr>
            <a:stCxn id="70" idx="2"/>
            <a:endCxn id="93" idx="0"/>
          </p:cNvCxnSpPr>
          <p:nvPr/>
        </p:nvCxnSpPr>
        <p:spPr>
          <a:xfrm>
            <a:off x="6355617" y="4864008"/>
            <a:ext cx="0" cy="62058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468630" y="4989142"/>
            <a:ext cx="99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Scaffold ID         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    </a:t>
            </a:r>
            <a:r>
              <a:rPr lang="en-US" sz="1200" i="1" dirty="0" smtClean="0"/>
              <a:t>(many)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51" name="Straight Arrow Connector 50"/>
          <p:cNvCxnSpPr>
            <a:stCxn id="4" idx="2"/>
            <a:endCxn id="79" idx="0"/>
          </p:cNvCxnSpPr>
          <p:nvPr/>
        </p:nvCxnSpPr>
        <p:spPr>
          <a:xfrm>
            <a:off x="3888349" y="1619797"/>
            <a:ext cx="2467267" cy="60905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 bwMode="auto">
          <a:xfrm>
            <a:off x="5793757" y="4494676"/>
            <a:ext cx="1123719" cy="369332"/>
          </a:xfrm>
          <a:prstGeom prst="rect">
            <a:avLst/>
          </a:prstGeom>
          <a:solidFill>
            <a:srgbClr val="7030A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indent="-180975" algn="ctr" eaLnBrk="0" hangingPunct="0">
              <a:spcBef>
                <a:spcPts val="1200"/>
              </a:spcBef>
              <a:buClr>
                <a:schemeClr val="bg1"/>
              </a:buClr>
            </a:pPr>
            <a:r>
              <a:rPr lang="en-US" sz="1200" b="1" kern="0" dirty="0" smtClean="0">
                <a:solidFill>
                  <a:srgbClr val="FFFFFF"/>
                </a:solidFill>
                <a:latin typeface="Arial"/>
              </a:rPr>
              <a:t>subscaffold </a:t>
            </a:r>
            <a:br>
              <a:rPr lang="en-US" sz="1200" b="1" kern="0" dirty="0" smtClean="0">
                <a:solidFill>
                  <a:srgbClr val="FFFFFF"/>
                </a:solidFill>
                <a:latin typeface="Arial"/>
              </a:rPr>
            </a:br>
            <a:r>
              <a:rPr lang="en-US" sz="1200" b="1" kern="0" dirty="0" smtClean="0">
                <a:solidFill>
                  <a:srgbClr val="FFFFFF"/>
                </a:solidFill>
                <a:latin typeface="Arial"/>
                <a:sym typeface="Wingdings" pitchFamily="2" charset="2"/>
              </a:rPr>
              <a:t> scaffold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6842661" y="3459926"/>
            <a:ext cx="573433" cy="459178"/>
            <a:chOff x="7337961" y="3212276"/>
            <a:chExt cx="573433" cy="459178"/>
          </a:xfrm>
        </p:grpSpPr>
        <p:sp>
          <p:nvSpPr>
            <p:cNvPr id="59" name="Circular Arrow 58"/>
            <p:cNvSpPr/>
            <p:nvPr/>
          </p:nvSpPr>
          <p:spPr bwMode="auto">
            <a:xfrm flipV="1">
              <a:off x="7337961" y="3212276"/>
              <a:ext cx="391886" cy="459178"/>
            </a:xfrm>
            <a:prstGeom prst="circularArrow">
              <a:avLst>
                <a:gd name="adj1" fmla="val 14201"/>
                <a:gd name="adj2" fmla="val 2041594"/>
                <a:gd name="adj3" fmla="val 6446987"/>
                <a:gd name="adj4" fmla="val 14073003"/>
                <a:gd name="adj5" fmla="val 18304"/>
              </a:avLst>
            </a:prstGeom>
            <a:solidFill>
              <a:srgbClr val="9F5FCF"/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641768" y="329540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/>
                <a:t>n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6848970" y="4445082"/>
            <a:ext cx="573433" cy="459178"/>
            <a:chOff x="7337961" y="3212276"/>
            <a:chExt cx="573433" cy="459178"/>
          </a:xfrm>
        </p:grpSpPr>
        <p:sp>
          <p:nvSpPr>
            <p:cNvPr id="64" name="Circular Arrow 63"/>
            <p:cNvSpPr/>
            <p:nvPr/>
          </p:nvSpPr>
          <p:spPr bwMode="auto">
            <a:xfrm flipV="1">
              <a:off x="7337961" y="3212276"/>
              <a:ext cx="391886" cy="459178"/>
            </a:xfrm>
            <a:prstGeom prst="circularArrow">
              <a:avLst>
                <a:gd name="adj1" fmla="val 14201"/>
                <a:gd name="adj2" fmla="val 2041594"/>
                <a:gd name="adj3" fmla="val 6446987"/>
                <a:gd name="adj4" fmla="val 14073003"/>
                <a:gd name="adj5" fmla="val 18304"/>
              </a:avLst>
            </a:prstGeom>
            <a:solidFill>
              <a:srgbClr val="9F5FCF"/>
            </a:solidFill>
            <a:ln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641768" y="329540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/>
                <a:t>n</a:t>
              </a:r>
            </a:p>
          </p:txBody>
        </p:sp>
      </p:grpSp>
      <p:pic>
        <p:nvPicPr>
          <p:cNvPr id="159746" name="Picture 2" descr="http://2.bp.blogspot.com/-vprKaWHP9Z8/TVVcF8MlncI/AAAAAAAAAzo/H4tO9_z1_r8/s1600/devi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784" y="4581210"/>
            <a:ext cx="1003374" cy="1674226"/>
          </a:xfrm>
          <a:prstGeom prst="rect">
            <a:avLst/>
          </a:prstGeom>
          <a:noFill/>
        </p:spPr>
      </p:pic>
      <p:sp>
        <p:nvSpPr>
          <p:cNvPr id="53" name="TextBox 52"/>
          <p:cNvSpPr txBox="1"/>
          <p:nvPr/>
        </p:nvSpPr>
        <p:spPr>
          <a:xfrm>
            <a:off x="3100594" y="3100475"/>
            <a:ext cx="1319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1200" dirty="0" smtClean="0"/>
              <a:t>Method Specific Group IDs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857773" y="1156405"/>
            <a:ext cx="790222" cy="2743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Molecule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8252884" y="1430725"/>
            <a:ext cx="0" cy="23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722306" y="1663935"/>
            <a:ext cx="1061156" cy="274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dirty="0" smtClean="0">
                <a:solidFill>
                  <a:schemeClr val="bg1"/>
                </a:solidFill>
              </a:rPr>
              <a:t>Scaffold(s)</a:t>
            </a:r>
          </a:p>
        </p:txBody>
      </p:sp>
      <p:cxnSp>
        <p:nvCxnSpPr>
          <p:cNvPr id="107" name="Straight Arrow Connector 106"/>
          <p:cNvCxnSpPr>
            <a:stCxn id="104" idx="2"/>
            <a:endCxn id="108" idx="0"/>
          </p:cNvCxnSpPr>
          <p:nvPr/>
        </p:nvCxnSpPr>
        <p:spPr>
          <a:xfrm>
            <a:off x="8252884" y="1938255"/>
            <a:ext cx="0" cy="23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795684" y="2171465"/>
            <a:ext cx="914400" cy="2743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dirty="0" smtClean="0">
                <a:solidFill>
                  <a:schemeClr val="bg1"/>
                </a:solidFill>
              </a:rPr>
              <a:t>Annotation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8252884" y="2445785"/>
            <a:ext cx="0" cy="233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462662" y="2678995"/>
            <a:ext cx="1580444" cy="2743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dirty="0" smtClean="0">
                <a:solidFill>
                  <a:schemeClr val="bg1"/>
                </a:solidFill>
              </a:rPr>
              <a:t>Related Molecules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484593" y="4654034"/>
            <a:ext cx="1358064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 smtClean="0">
                <a:solidFill>
                  <a:srgbClr val="0070C0"/>
                </a:solidFill>
              </a:rPr>
              <a:t>We found </a:t>
            </a:r>
            <a:br>
              <a:rPr lang="en-US" sz="1600" i="1" dirty="0" smtClean="0">
                <a:solidFill>
                  <a:srgbClr val="0070C0"/>
                </a:solidFill>
              </a:rPr>
            </a:br>
            <a:r>
              <a:rPr lang="en-US" sz="1600" i="1" dirty="0" smtClean="0">
                <a:solidFill>
                  <a:srgbClr val="0070C0"/>
                </a:solidFill>
              </a:rPr>
              <a:t>Scaffold </a:t>
            </a:r>
            <a:br>
              <a:rPr lang="en-US" sz="1600" i="1" dirty="0" smtClean="0">
                <a:solidFill>
                  <a:srgbClr val="0070C0"/>
                </a:solidFill>
              </a:rPr>
            </a:br>
            <a:r>
              <a:rPr lang="en-US" sz="1600" i="1" dirty="0" smtClean="0">
                <a:solidFill>
                  <a:srgbClr val="0070C0"/>
                </a:solidFill>
              </a:rPr>
              <a:t>Networks </a:t>
            </a:r>
          </a:p>
          <a:p>
            <a:r>
              <a:rPr lang="en-US" sz="1600" i="1" dirty="0" smtClean="0">
                <a:solidFill>
                  <a:srgbClr val="0070C0"/>
                </a:solidFill>
              </a:rPr>
              <a:t>complex</a:t>
            </a:r>
          </a:p>
          <a:p>
            <a:r>
              <a:rPr lang="en-US" sz="1600" i="1" dirty="0" smtClean="0">
                <a:solidFill>
                  <a:srgbClr val="0070C0"/>
                </a:solidFill>
              </a:rPr>
              <a:t>to integrate </a:t>
            </a:r>
          </a:p>
          <a:p>
            <a:r>
              <a:rPr lang="en-US" sz="1600" i="1" dirty="0" smtClean="0">
                <a:solidFill>
                  <a:srgbClr val="0070C0"/>
                </a:solidFill>
              </a:rPr>
              <a:t>&amp; navigate…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0121 -0.7314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-36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59746"/>
                                        </p:tgtEl>
                                      </p:cBhvr>
                                      <p:by x="20000" y="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7" grpId="0" animBg="1"/>
      <p:bldP spid="11" grpId="0"/>
      <p:bldP spid="15" grpId="0" animBg="1"/>
      <p:bldP spid="21" grpId="0" animBg="1"/>
      <p:bldP spid="45" grpId="0" animBg="1"/>
      <p:bldP spid="46" grpId="0" animBg="1"/>
      <p:bldP spid="47" grpId="0" animBg="1"/>
      <p:bldP spid="54" grpId="0" animBg="1"/>
      <p:bldP spid="101" grpId="0"/>
      <p:bldP spid="79" grpId="0" animBg="1"/>
      <p:bldP spid="89" grpId="0" animBg="1"/>
      <p:bldP spid="93" grpId="0" animBg="1"/>
      <p:bldP spid="106" grpId="0"/>
      <p:bldP spid="111" grpId="0"/>
      <p:bldP spid="70" grpId="0" animBg="1"/>
      <p:bldP spid="53" grpId="0"/>
      <p:bldP spid="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895475"/>
            <a:ext cx="8414246" cy="434007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Intro: analyzing and merging screening output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Methods for Scaffold-Based Analytics</a:t>
            </a:r>
          </a:p>
          <a:p>
            <a:pPr>
              <a:spcAft>
                <a:spcPts val="1200"/>
              </a:spcAft>
            </a:pPr>
            <a:r>
              <a:rPr lang="en-US" sz="2800" dirty="0" smtClean="0">
                <a:solidFill>
                  <a:srgbClr val="0070C0"/>
                </a:solidFill>
              </a:rPr>
              <a:t>Examples – Linking series across datasets 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>
                <a:solidFill>
                  <a:srgbClr val="0070C0"/>
                </a:solidFill>
              </a:rPr>
              <a:t>Hit Prioritization &amp; Scaffold Hopping (TCAMS)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>
                <a:solidFill>
                  <a:srgbClr val="0070C0"/>
                </a:solidFill>
              </a:rPr>
              <a:t>Dataset Integration &amp; Scaffold Progression (Kinase “X”)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" y="1809751"/>
            <a:ext cx="6041171" cy="429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 smtClean="0"/>
              <a:t>Framework Overlaps in Related Molecules</a:t>
            </a:r>
            <a:br>
              <a:rPr lang="en-US" dirty="0" smtClean="0"/>
            </a:br>
            <a:r>
              <a:rPr lang="en-US" dirty="0" smtClean="0"/>
              <a:t>Reveal Substructures Associated with Activity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11377" y="2930605"/>
            <a:ext cx="1236698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400" dirty="0" smtClean="0">
                <a:solidFill>
                  <a:srgbClr val="0070C0"/>
                </a:solidFill>
              </a:rPr>
              <a:t>Framework not active in 3D7 strain; </a:t>
            </a:r>
            <a:r>
              <a:rPr lang="en-US" sz="1400" i="1" dirty="0" smtClean="0">
                <a:solidFill>
                  <a:srgbClr val="0070C0"/>
                </a:solidFill>
              </a:rPr>
              <a:t>not found by R-group tool</a:t>
            </a:r>
          </a:p>
        </p:txBody>
      </p:sp>
      <p:sp>
        <p:nvSpPr>
          <p:cNvPr id="10" name="Oval 9"/>
          <p:cNvSpPr/>
          <p:nvPr/>
        </p:nvSpPr>
        <p:spPr bwMode="auto">
          <a:xfrm rot="19814688">
            <a:off x="4491216" y="1094142"/>
            <a:ext cx="873005" cy="582440"/>
          </a:xfrm>
          <a:prstGeom prst="ellipse">
            <a:avLst/>
          </a:prstGeom>
          <a:noFill/>
          <a:ln w="19050">
            <a:solidFill>
              <a:srgbClr val="33CC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Oval 11"/>
          <p:cNvSpPr/>
          <p:nvPr/>
        </p:nvSpPr>
        <p:spPr bwMode="auto">
          <a:xfrm rot="17861685">
            <a:off x="3111964" y="2791621"/>
            <a:ext cx="2045171" cy="364805"/>
          </a:xfrm>
          <a:prstGeom prst="ellipse">
            <a:avLst/>
          </a:prstGeom>
          <a:noFill/>
          <a:ln w="19050">
            <a:solidFill>
              <a:srgbClr val="33CCCC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C000"/>
              </a:solidFill>
              <a:latin typeface="Arial"/>
            </a:endParaRPr>
          </a:p>
        </p:txBody>
      </p:sp>
      <p:sp>
        <p:nvSpPr>
          <p:cNvPr id="11" name="Oval 10"/>
          <p:cNvSpPr/>
          <p:nvPr/>
        </p:nvSpPr>
        <p:spPr bwMode="auto">
          <a:xfrm rot="16200000">
            <a:off x="5616277" y="2006298"/>
            <a:ext cx="1095378" cy="721325"/>
          </a:xfrm>
          <a:prstGeom prst="ellipse">
            <a:avLst/>
          </a:prstGeom>
          <a:noFill/>
          <a:ln w="19050">
            <a:solidFill>
              <a:srgbClr val="33CC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23025" y="3828856"/>
            <a:ext cx="12723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rgbClr val="FF0066"/>
                </a:solidFill>
              </a:rPr>
              <a:t>Frameworks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rgbClr val="FF0066"/>
                </a:solidFill>
              </a:rPr>
              <a:t>active </a:t>
            </a:r>
            <a:r>
              <a:rPr lang="en-US" sz="1400" dirty="0" smtClean="0">
                <a:solidFill>
                  <a:srgbClr val="33CC33"/>
                </a:solidFill>
              </a:rPr>
              <a:t>and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rgbClr val="33CC33"/>
                </a:solidFill>
              </a:rPr>
              <a:t>overlapping</a:t>
            </a:r>
          </a:p>
        </p:txBody>
      </p:sp>
      <p:sp>
        <p:nvSpPr>
          <p:cNvPr id="8" name="Right Arrow 7"/>
          <p:cNvSpPr/>
          <p:nvPr/>
        </p:nvSpPr>
        <p:spPr bwMode="auto">
          <a:xfrm rot="5400000">
            <a:off x="5048149" y="1553072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41801" y="3482185"/>
            <a:ext cx="127236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rgbClr val="33CCCC"/>
                </a:solidFill>
              </a:rPr>
              <a:t>Framework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rgbClr val="33CCCC"/>
                </a:solidFill>
              </a:rPr>
              <a:t>moderately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rgbClr val="33CCCC"/>
                </a:solidFill>
              </a:rPr>
              <a:t>active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63840" y="3840480"/>
            <a:ext cx="11057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u="sng" dirty="0" smtClean="0"/>
              <a:t>Color by:</a:t>
            </a:r>
            <a:endParaRPr lang="en-US" sz="1200" u="sng" dirty="0" smtClean="0"/>
          </a:p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Framework</a:t>
            </a:r>
          </a:p>
          <a:p>
            <a:pPr marL="171450" indent="-171450">
              <a:buClr>
                <a:schemeClr val="tx1"/>
              </a:buClr>
            </a:pPr>
            <a:endParaRPr lang="en-US" sz="1200" dirty="0" smtClean="0"/>
          </a:p>
          <a:p>
            <a:pPr marL="171450" indent="-171450">
              <a:buClr>
                <a:schemeClr val="tx1"/>
              </a:buClr>
            </a:pPr>
            <a:r>
              <a:rPr lang="en-US" sz="1200" b="1" u="sng" dirty="0" smtClean="0"/>
              <a:t>Sector size: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# molecules</a:t>
            </a:r>
          </a:p>
          <a:p>
            <a:pPr marL="171450" indent="-171450">
              <a:buClr>
                <a:schemeClr val="tx1"/>
              </a:buClr>
            </a:pPr>
            <a:endParaRPr lang="en-US" sz="1200" dirty="0" smtClean="0"/>
          </a:p>
          <a:p>
            <a:pPr marL="171450" indent="-171450">
              <a:buClr>
                <a:schemeClr val="tx1"/>
              </a:buClr>
            </a:pPr>
            <a:r>
              <a:rPr lang="en-US" sz="1200" b="1" u="sng" dirty="0" smtClean="0"/>
              <a:t>Size by: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Ligand</a:t>
            </a:r>
          </a:p>
          <a:p>
            <a:pPr>
              <a:buClr>
                <a:schemeClr val="tx1"/>
              </a:buClr>
            </a:pPr>
            <a:r>
              <a:rPr lang="en-US" sz="1200" dirty="0" smtClean="0"/>
              <a:t>Efficiency (PF 3D7)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4339" y="1098851"/>
            <a:ext cx="2112777" cy="93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 bwMode="auto">
          <a:xfrm rot="20240795">
            <a:off x="3910349" y="1494982"/>
            <a:ext cx="670209" cy="362685"/>
          </a:xfrm>
          <a:prstGeom prst="ellipse">
            <a:avLst/>
          </a:prstGeom>
          <a:noFill/>
          <a:ln w="19050"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30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35225" y="2259013"/>
            <a:ext cx="11684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30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64063" y="2120900"/>
            <a:ext cx="1062037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Oval 22"/>
          <p:cNvSpPr/>
          <p:nvPr/>
        </p:nvSpPr>
        <p:spPr bwMode="auto">
          <a:xfrm>
            <a:off x="5067300" y="1077121"/>
            <a:ext cx="800100" cy="418304"/>
          </a:xfrm>
          <a:prstGeom prst="ellipse">
            <a:avLst/>
          </a:prstGeom>
          <a:noFill/>
          <a:ln w="19050">
            <a:solidFill>
              <a:srgbClr val="33CCCC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C000"/>
              </a:solidFill>
              <a:latin typeface="Arial"/>
            </a:endParaRPr>
          </a:p>
        </p:txBody>
      </p:sp>
      <p:pic>
        <p:nvPicPr>
          <p:cNvPr id="17306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2013" y="4484688"/>
            <a:ext cx="1647825" cy="1058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" name="Oval 27"/>
          <p:cNvSpPr/>
          <p:nvPr/>
        </p:nvSpPr>
        <p:spPr bwMode="auto">
          <a:xfrm rot="16200000">
            <a:off x="4976814" y="2214563"/>
            <a:ext cx="2105024" cy="1142998"/>
          </a:xfrm>
          <a:prstGeom prst="ellipse">
            <a:avLst/>
          </a:prstGeom>
          <a:noFill/>
          <a:ln w="19050">
            <a:solidFill>
              <a:srgbClr val="FF006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Oval 28"/>
          <p:cNvSpPr/>
          <p:nvPr/>
        </p:nvSpPr>
        <p:spPr bwMode="auto">
          <a:xfrm rot="16200000">
            <a:off x="4543429" y="1295400"/>
            <a:ext cx="409574" cy="390525"/>
          </a:xfrm>
          <a:prstGeom prst="ellipse">
            <a:avLst/>
          </a:prstGeom>
          <a:noFill/>
          <a:ln w="19050">
            <a:solidFill>
              <a:srgbClr val="FF006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3068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75483" y="2590269"/>
            <a:ext cx="2009775" cy="966788"/>
          </a:xfrm>
          <a:prstGeom prst="rect">
            <a:avLst/>
          </a:prstGeom>
          <a:noFill/>
          <a:ln w="19050">
            <a:solidFill>
              <a:srgbClr val="FF0066"/>
            </a:solidFill>
            <a:headEnd/>
            <a:tailEnd/>
          </a:ln>
          <a:effectLst/>
        </p:spPr>
      </p:pic>
      <p:sp>
        <p:nvSpPr>
          <p:cNvPr id="32" name="Rectangle 31"/>
          <p:cNvSpPr/>
          <p:nvPr/>
        </p:nvSpPr>
        <p:spPr bwMode="auto">
          <a:xfrm>
            <a:off x="6742145" y="2555343"/>
            <a:ext cx="2095500" cy="1047751"/>
          </a:xfrm>
          <a:prstGeom prst="rect">
            <a:avLst/>
          </a:prstGeom>
          <a:noFill/>
          <a:ln w="19050">
            <a:solidFill>
              <a:srgbClr val="33CC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3069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48213" y="3486150"/>
            <a:ext cx="105568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4" name="Group 33"/>
          <p:cNvGrpSpPr/>
          <p:nvPr/>
        </p:nvGrpSpPr>
        <p:grpSpPr>
          <a:xfrm>
            <a:off x="6782305" y="28575"/>
            <a:ext cx="1279517" cy="1005840"/>
            <a:chOff x="7186234" y="1178022"/>
            <a:chExt cx="1279517" cy="1000732"/>
          </a:xfrm>
        </p:grpSpPr>
        <p:pic>
          <p:nvPicPr>
            <p:cNvPr id="35" name="Picture 5" descr="http://www.coetail.com/jeffreyg/files/2014/02/find-needle-haystack-22905126.jpg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7213600" y="1178022"/>
              <a:ext cx="1162756" cy="10007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sp>
          <p:nvSpPr>
            <p:cNvPr id="36" name="TextBox 35"/>
            <p:cNvSpPr txBox="1"/>
            <p:nvPr/>
          </p:nvSpPr>
          <p:spPr>
            <a:xfrm>
              <a:off x="7186234" y="1260340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Hit </a:t>
              </a: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Prioritization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 rot="16200000">
            <a:off x="-1547230" y="3634589"/>
            <a:ext cx="367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 smtClean="0"/>
              <a:t>Percent inhibition in DD2 (PF resistant strain)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2529" y="6090708"/>
            <a:ext cx="2861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 smtClean="0"/>
              <a:t>pIC50 in 3D7 (PF susceptible strain)</a:t>
            </a:r>
          </a:p>
        </p:txBody>
      </p:sp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125" y="1287463"/>
            <a:ext cx="2328863" cy="787400"/>
          </a:xfrm>
          <a:prstGeom prst="rect">
            <a:avLst/>
          </a:prstGeom>
          <a:noFill/>
          <a:ln w="19050">
            <a:solidFill>
              <a:srgbClr val="33CC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297706" y="1084519"/>
            <a:ext cx="3003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smtClean="0"/>
              <a:t>Each </a:t>
            </a:r>
            <a:r>
              <a:rPr lang="en-US" sz="1400" u="sng" dirty="0" smtClean="0"/>
              <a:t>pie</a:t>
            </a:r>
            <a:r>
              <a:rPr lang="en-US" sz="1400" dirty="0" smtClean="0"/>
              <a:t> is one </a:t>
            </a:r>
            <a:r>
              <a:rPr lang="en-US" sz="1400" i="1" dirty="0" smtClean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/>
              <a:t>Each </a:t>
            </a:r>
            <a:r>
              <a:rPr lang="en-US" sz="1400" u="sng" dirty="0" smtClean="0"/>
              <a:t>sector/color</a:t>
            </a:r>
            <a:r>
              <a:rPr lang="en-US" sz="1400" dirty="0" smtClean="0"/>
              <a:t> is one </a:t>
            </a:r>
            <a:r>
              <a:rPr lang="en-US" sz="1400" i="1" dirty="0" smtClean="0"/>
              <a:t>framework</a:t>
            </a:r>
            <a:endParaRPr lang="en-US" sz="1400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6730400" y="2179670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b="1" dirty="0" smtClean="0"/>
              <a:t>Exemplar compounds</a:t>
            </a:r>
          </a:p>
        </p:txBody>
      </p:sp>
      <p:sp>
        <p:nvSpPr>
          <p:cNvPr id="37" name="5-Point Star 36"/>
          <p:cNvSpPr/>
          <p:nvPr/>
        </p:nvSpPr>
        <p:spPr bwMode="auto">
          <a:xfrm>
            <a:off x="5252672" y="2628167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688681" y="1750162"/>
            <a:ext cx="1768769" cy="3145687"/>
          </a:xfrm>
          <a:prstGeom prst="ellipse">
            <a:avLst/>
          </a:prstGeom>
          <a:noFill/>
          <a:ln w="19050"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2515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3390068">
            <a:off x="344437" y="5753965"/>
            <a:ext cx="427396" cy="4089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 animBg="1"/>
      <p:bldP spid="12" grpId="0" animBg="1"/>
      <p:bldP spid="12" grpId="1" animBg="1"/>
      <p:bldP spid="11" grpId="0" animBg="1"/>
      <p:bldP spid="13" grpId="0"/>
      <p:bldP spid="8" grpId="0" animBg="1"/>
      <p:bldP spid="14" grpId="0"/>
      <p:bldP spid="14" grpId="1"/>
      <p:bldP spid="18" grpId="0" animBg="1"/>
      <p:bldP spid="18" grpId="1" animBg="1"/>
      <p:bldP spid="23" grpId="0" animBg="1"/>
      <p:bldP spid="23" grpId="1" animBg="1"/>
      <p:bldP spid="28" grpId="0" animBg="1"/>
      <p:bldP spid="29" grpId="0" animBg="1"/>
      <p:bldP spid="32" grpId="0" animBg="1"/>
      <p:bldP spid="40" grpId="0"/>
      <p:bldP spid="37" grpId="0" animBg="1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57420" y="1874117"/>
            <a:ext cx="7133980" cy="3740951"/>
            <a:chOff x="257420" y="1874117"/>
            <a:chExt cx="7133980" cy="3740951"/>
          </a:xfrm>
        </p:grpSpPr>
        <p:grpSp>
          <p:nvGrpSpPr>
            <p:cNvPr id="45" name="Group 44"/>
            <p:cNvGrpSpPr/>
            <p:nvPr/>
          </p:nvGrpSpPr>
          <p:grpSpPr>
            <a:xfrm>
              <a:off x="520587" y="2093188"/>
              <a:ext cx="6870813" cy="3238506"/>
              <a:chOff x="542925" y="2533644"/>
              <a:chExt cx="7162800" cy="3448056"/>
            </a:xfrm>
          </p:grpSpPr>
          <p:pic>
            <p:nvPicPr>
              <p:cNvPr id="178179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91589" y="5762625"/>
                <a:ext cx="7014136" cy="219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42925" y="2533644"/>
                <a:ext cx="6972300" cy="3257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" name="Oval 3"/>
            <p:cNvSpPr/>
            <p:nvPr/>
          </p:nvSpPr>
          <p:spPr bwMode="auto">
            <a:xfrm>
              <a:off x="6246362" y="2413011"/>
              <a:ext cx="976644" cy="358071"/>
            </a:xfrm>
            <a:prstGeom prst="ellipse">
              <a:avLst/>
            </a:prstGeom>
            <a:noFill/>
            <a:ln w="19050">
              <a:solidFill>
                <a:schemeClr val="accent4">
                  <a:lumMod val="75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16200000">
              <a:off x="-1324498" y="3456035"/>
              <a:ext cx="3440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b="1" dirty="0" smtClean="0"/>
                <a:t>Percent inhibition in DD2 (resistant strain)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283605" y="5338069"/>
              <a:ext cx="28616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b="1" dirty="0" smtClean="0"/>
                <a:t>pIC50 in 3D7 (PF susceptible strain)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 rot="5400000">
              <a:off x="2462841" y="3722320"/>
              <a:ext cx="345058" cy="2320506"/>
            </a:xfrm>
            <a:prstGeom prst="ellipse">
              <a:avLst/>
            </a:prstGeom>
            <a:noFill/>
            <a:ln w="19050">
              <a:solidFill>
                <a:srgbClr val="CC660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" name="5-Point Star 36"/>
            <p:cNvSpPr/>
            <p:nvPr/>
          </p:nvSpPr>
          <p:spPr bwMode="auto">
            <a:xfrm>
              <a:off x="3375888" y="4669778"/>
              <a:ext cx="234461" cy="234462"/>
            </a:xfrm>
            <a:prstGeom prst="star5">
              <a:avLst/>
            </a:prstGeom>
            <a:solidFill>
              <a:schemeClr val="bg2"/>
            </a:solidFill>
            <a:ln w="12700">
              <a:solidFill>
                <a:srgbClr val="FFFF0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  <p:pic>
        <p:nvPicPr>
          <p:cNvPr id="1546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71468" y="2791674"/>
            <a:ext cx="1239688" cy="124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 smtClean="0"/>
              <a:t>Scaffold Networks Example: Identify </a:t>
            </a:r>
            <a:br>
              <a:rPr lang="en-US" dirty="0" smtClean="0"/>
            </a:br>
            <a:r>
              <a:rPr lang="en-US" dirty="0" smtClean="0"/>
              <a:t>Related Scaffolds with a Desirable Profile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863841" y="3840480"/>
            <a:ext cx="12801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u="sng" dirty="0" smtClean="0"/>
              <a:t>Trellis by:</a:t>
            </a:r>
            <a:endParaRPr lang="en-US" sz="1200" u="sng" dirty="0" smtClean="0"/>
          </a:p>
          <a:p>
            <a:pPr>
              <a:buClr>
                <a:schemeClr val="tx1"/>
              </a:buClr>
            </a:pPr>
            <a:r>
              <a:rPr lang="en-US" sz="1200" dirty="0" smtClean="0"/>
              <a:t># rings in scaffold</a:t>
            </a:r>
            <a:br>
              <a:rPr lang="en-US" sz="1200" dirty="0" smtClean="0"/>
            </a:br>
            <a:endParaRPr lang="en-US" sz="1200" dirty="0" smtClean="0"/>
          </a:p>
          <a:p>
            <a:pPr marL="171450" indent="-171450">
              <a:buClr>
                <a:schemeClr val="tx1"/>
              </a:buClr>
            </a:pPr>
            <a:r>
              <a:rPr lang="en-US" sz="1200" b="1" u="sng" dirty="0" smtClean="0"/>
              <a:t>Color by:</a:t>
            </a:r>
            <a:endParaRPr lang="en-US" sz="1200" u="sng" dirty="0" smtClean="0"/>
          </a:p>
          <a:p>
            <a:pPr>
              <a:buClr>
                <a:schemeClr val="tx1"/>
              </a:buClr>
            </a:pPr>
            <a:r>
              <a:rPr lang="en-US" sz="1200" dirty="0" smtClean="0"/>
              <a:t>Top-Level Scaffold</a:t>
            </a:r>
          </a:p>
          <a:p>
            <a:pPr>
              <a:buClr>
                <a:schemeClr val="tx1"/>
              </a:buClr>
            </a:pPr>
            <a:endParaRPr lang="en-US" sz="1200" dirty="0" smtClean="0"/>
          </a:p>
          <a:p>
            <a:pPr marL="171450" indent="-171450">
              <a:buClr>
                <a:schemeClr val="tx1"/>
              </a:buClr>
            </a:pPr>
            <a:r>
              <a:rPr lang="en-US" sz="1200" b="1" u="sng" dirty="0" smtClean="0"/>
              <a:t>Size by:</a:t>
            </a:r>
            <a:endParaRPr lang="en-US" sz="1200" u="sng" dirty="0" smtClean="0"/>
          </a:p>
          <a:p>
            <a:pPr>
              <a:buClr>
                <a:schemeClr val="tx1"/>
              </a:buClr>
            </a:pPr>
            <a:r>
              <a:rPr lang="en-US" sz="1200" dirty="0" smtClean="0"/>
              <a:t>Ligand Efficiency </a:t>
            </a:r>
            <a:br>
              <a:rPr lang="en-US" sz="1200" dirty="0" smtClean="0"/>
            </a:br>
            <a:r>
              <a:rPr lang="en-US" sz="1200" dirty="0" smtClean="0"/>
              <a:t>(PF 3D7)</a:t>
            </a:r>
          </a:p>
          <a:p>
            <a:pPr>
              <a:buClr>
                <a:schemeClr val="tx1"/>
              </a:buClr>
            </a:pPr>
            <a:endParaRPr lang="en-US" sz="1200" dirty="0" smtClean="0"/>
          </a:p>
        </p:txBody>
      </p:sp>
      <p:grpSp>
        <p:nvGrpSpPr>
          <p:cNvPr id="8" name="Group 26"/>
          <p:cNvGrpSpPr/>
          <p:nvPr/>
        </p:nvGrpSpPr>
        <p:grpSpPr>
          <a:xfrm>
            <a:off x="6838949" y="0"/>
            <a:ext cx="1162051" cy="1027881"/>
            <a:chOff x="3848099" y="5454832"/>
            <a:chExt cx="1162051" cy="1027881"/>
          </a:xfrm>
        </p:grpSpPr>
        <p:sp>
          <p:nvSpPr>
            <p:cNvPr id="28" name="TextBox 27"/>
            <p:cNvSpPr txBox="1"/>
            <p:nvPr/>
          </p:nvSpPr>
          <p:spPr>
            <a:xfrm>
              <a:off x="3948229" y="5454832"/>
              <a:ext cx="979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Scaffold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Hopping</a:t>
              </a:r>
            </a:p>
          </p:txBody>
        </p:sp>
        <p:pic>
          <p:nvPicPr>
            <p:cNvPr id="29" name="Picture 28"/>
            <p:cNvPicPr>
              <a:picLocks noChangeAspect="1" noChangeArrowheads="1"/>
            </p:cNvPicPr>
            <p:nvPr/>
          </p:nvPicPr>
          <p:blipFill>
            <a:blip r:embed="rId6" cstate="print"/>
            <a:srcRect r="35900"/>
            <a:stretch>
              <a:fillRect/>
            </a:stretch>
          </p:blipFill>
          <p:spPr bwMode="auto">
            <a:xfrm>
              <a:off x="3875132" y="5895975"/>
              <a:ext cx="696867" cy="506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30" name="Straight Arrow Connector 29"/>
            <p:cNvCxnSpPr/>
            <p:nvPr/>
          </p:nvCxnSpPr>
          <p:spPr>
            <a:xfrm>
              <a:off x="4324350" y="6238875"/>
              <a:ext cx="428625" cy="95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695825" y="6038850"/>
              <a:ext cx="314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000" b="1" dirty="0" smtClean="0">
                  <a:solidFill>
                    <a:schemeClr val="bg2"/>
                  </a:solidFill>
                </a:rPr>
                <a:t>?</a:t>
              </a:r>
              <a:endParaRPr lang="en-US" sz="2000" b="1" dirty="0" err="1" smtClean="0">
                <a:solidFill>
                  <a:schemeClr val="bg2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848099" y="5476873"/>
              <a:ext cx="1161288" cy="100584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575970" y="2049352"/>
            <a:ext cx="1320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600" dirty="0" smtClean="0">
                <a:solidFill>
                  <a:srgbClr val="7030A0"/>
                </a:solidFill>
              </a:rPr>
              <a:t>… possibly more layers with higher </a:t>
            </a:r>
            <a:br>
              <a:rPr lang="en-US" sz="1600" dirty="0" smtClean="0">
                <a:solidFill>
                  <a:srgbClr val="7030A0"/>
                </a:solidFill>
              </a:rPr>
            </a:br>
            <a:r>
              <a:rPr lang="en-US" sz="1600" dirty="0" smtClean="0">
                <a:solidFill>
                  <a:srgbClr val="7030A0"/>
                </a:solidFill>
              </a:rPr>
              <a:t># rings …</a:t>
            </a:r>
          </a:p>
        </p:txBody>
      </p:sp>
      <p:sp>
        <p:nvSpPr>
          <p:cNvPr id="22" name="Oval 21"/>
          <p:cNvSpPr/>
          <p:nvPr/>
        </p:nvSpPr>
        <p:spPr bwMode="auto">
          <a:xfrm rot="16200000">
            <a:off x="2523543" y="1744663"/>
            <a:ext cx="316659" cy="1692663"/>
          </a:xfrm>
          <a:prstGeom prst="ellipse">
            <a:avLst/>
          </a:prstGeom>
          <a:noFill/>
          <a:ln w="19050">
            <a:solidFill>
              <a:srgbClr val="8080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39732" y="1299275"/>
            <a:ext cx="412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600" b="1" dirty="0" smtClean="0">
                <a:solidFill>
                  <a:srgbClr val="808000"/>
                </a:solidFill>
              </a:rPr>
              <a:t>Find new </a:t>
            </a:r>
            <a:r>
              <a:rPr lang="en-US" sz="1600" b="1" dirty="0" err="1" smtClean="0">
                <a:solidFill>
                  <a:srgbClr val="808000"/>
                </a:solidFill>
              </a:rPr>
              <a:t>bicyclic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 and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</a:rPr>
              <a:t>tricyclic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 scaffolds </a:t>
            </a:r>
          </a:p>
          <a:p>
            <a:pPr>
              <a:buClr>
                <a:schemeClr val="tx1"/>
              </a:buClr>
            </a:pPr>
            <a:r>
              <a:rPr lang="en-US" sz="1600" b="1" dirty="0" smtClean="0">
                <a:solidFill>
                  <a:srgbClr val="00B050"/>
                </a:solidFill>
              </a:rPr>
              <a:t>active against resistant DD2 strain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2243" y="5599633"/>
            <a:ext cx="346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</a:rPr>
              <a:t>Original </a:t>
            </a:r>
            <a:r>
              <a:rPr lang="en-US" sz="1600" b="1" dirty="0" err="1" smtClean="0">
                <a:solidFill>
                  <a:schemeClr val="bg2">
                    <a:lumMod val="75000"/>
                  </a:schemeClr>
                </a:solidFill>
              </a:rPr>
              <a:t>tricyclic</a:t>
            </a:r>
            <a:r>
              <a:rPr lang="en-US" sz="1600" b="1" dirty="0" smtClean="0">
                <a:solidFill>
                  <a:schemeClr val="bg2">
                    <a:lumMod val="75000"/>
                  </a:schemeClr>
                </a:solidFill>
              </a:rPr>
              <a:t> scaffold </a:t>
            </a:r>
            <a:r>
              <a:rPr lang="en-US" sz="1600" b="1" dirty="0" smtClean="0">
                <a:solidFill>
                  <a:srgbClr val="FF0000"/>
                </a:solidFill>
              </a:rPr>
              <a:t>inactive against resistant DD2 strain</a:t>
            </a:r>
          </a:p>
        </p:txBody>
      </p:sp>
      <p:sp>
        <p:nvSpPr>
          <p:cNvPr id="41" name="Right Arrow 40"/>
          <p:cNvSpPr/>
          <p:nvPr/>
        </p:nvSpPr>
        <p:spPr bwMode="auto">
          <a:xfrm rot="5400000">
            <a:off x="1936196" y="1772295"/>
            <a:ext cx="381803" cy="21428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9705" y="1170660"/>
            <a:ext cx="1636785" cy="76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>
            <a:endCxn id="12" idx="5"/>
          </p:cNvCxnSpPr>
          <p:nvPr/>
        </p:nvCxnSpPr>
        <p:spPr>
          <a:xfrm flipV="1">
            <a:off x="1096634" y="5004569"/>
            <a:ext cx="718313" cy="629384"/>
          </a:xfrm>
          <a:prstGeom prst="straightConnector1">
            <a:avLst/>
          </a:prstGeom>
          <a:ln w="19050">
            <a:solidFill>
              <a:srgbClr val="CC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619250" y="207645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RINGS =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800600" y="2076450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RINGS = </a:t>
            </a:r>
          </a:p>
        </p:txBody>
      </p:sp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21375" y="2820249"/>
            <a:ext cx="1225550" cy="719137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/>
            <a:tailEnd/>
          </a:ln>
          <a:effectLst/>
        </p:spPr>
      </p:pic>
      <p:sp>
        <p:nvSpPr>
          <p:cNvPr id="46" name="Rectangle 45"/>
          <p:cNvSpPr/>
          <p:nvPr/>
        </p:nvSpPr>
        <p:spPr bwMode="auto">
          <a:xfrm>
            <a:off x="4000500" y="2028825"/>
            <a:ext cx="3374136" cy="342900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1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3607222">
            <a:off x="526516" y="4991692"/>
            <a:ext cx="362067" cy="3464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2" grpId="0" animBg="1"/>
      <p:bldP spid="36" grpId="0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 smtClean="0"/>
              <a:t>NCATS R-Group Tool Connects Molecules to </a:t>
            </a:r>
            <a:br>
              <a:rPr lang="en-US" dirty="0" smtClean="0"/>
            </a:br>
            <a:r>
              <a:rPr lang="en-US" dirty="0" smtClean="0"/>
              <a:t>Scaffolds with Aggregate Data and Drill-Down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84148" y="1895475"/>
            <a:ext cx="3321051" cy="16192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0000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Minimum</a:t>
            </a:r>
            <a:r>
              <a:rPr kumimoji="0" lang="en-US" sz="1600" b="0" i="1" u="none" strike="noStrike" kern="1200" cap="none" spc="0" normalizeH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# of “useful” scaffolds</a:t>
            </a:r>
            <a:r>
              <a:rPr kumimoji="0" lang="en-US" b="0" i="1" u="none" strike="noStrike" kern="1200" cap="none" spc="0" normalizeH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en-US" i="1" dirty="0" smtClean="0">
              <a:solidFill>
                <a:srgbClr val="FF0066"/>
              </a:solidFill>
            </a:endParaRPr>
          </a:p>
          <a:p>
            <a:pPr marL="270000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kumimoji="0" lang="en-US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Tautomers</a:t>
            </a:r>
            <a:r>
              <a:rPr kumimoji="0" lang="en-US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under single scaffold</a:t>
            </a: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2771775" y="1524000"/>
            <a:ext cx="542925" cy="257175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3874775"/>
            <a:ext cx="6496050" cy="215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1450" y="1119188"/>
            <a:ext cx="2505075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2781944" y="5987534"/>
            <a:ext cx="40142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000" indent="-270000">
              <a:spcAft>
                <a:spcPts val="600"/>
              </a:spcAft>
              <a:buClr>
                <a:schemeClr val="tx1"/>
              </a:buClr>
            </a:pPr>
            <a:r>
              <a:rPr lang="en-US" sz="1600" dirty="0" smtClean="0"/>
              <a:t>Bonus: </a:t>
            </a:r>
            <a:r>
              <a:rPr lang="en-US" sz="1600" i="1" dirty="0" smtClean="0">
                <a:solidFill>
                  <a:srgbClr val="FF0066"/>
                </a:solidFill>
              </a:rPr>
              <a:t>sensible R-group tables generated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5575" y="2547938"/>
            <a:ext cx="2373313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Right Arrow 23"/>
          <p:cNvSpPr/>
          <p:nvPr/>
        </p:nvSpPr>
        <p:spPr bwMode="auto">
          <a:xfrm>
            <a:off x="2781300" y="2838450"/>
            <a:ext cx="542925" cy="257175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57626" y="1306730"/>
            <a:ext cx="4581524" cy="216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4267201" y="1069688"/>
            <a:ext cx="36575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sz="1400" dirty="0" smtClean="0"/>
              <a:t>5.7k scaffolds, filtered to 428 by max pIC50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81725" y="1371600"/>
            <a:ext cx="1552575" cy="8286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97449" y="2285999"/>
            <a:ext cx="922694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/>
          <p:nvPr/>
        </p:nvSpPr>
        <p:spPr>
          <a:xfrm rot="16200000">
            <a:off x="3204460" y="1979589"/>
            <a:ext cx="1131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 smtClean="0"/>
              <a:t>Avg. IFI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6600826" y="2333625"/>
            <a:ext cx="400049" cy="85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20" idx="3"/>
          </p:cNvCxnSpPr>
          <p:nvPr/>
        </p:nvCxnSpPr>
        <p:spPr>
          <a:xfrm flipH="1" flipV="1">
            <a:off x="7734300" y="1785938"/>
            <a:ext cx="85725" cy="261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hape 29"/>
          <p:cNvCxnSpPr>
            <a:stCxn id="20" idx="2"/>
          </p:cNvCxnSpPr>
          <p:nvPr/>
        </p:nvCxnSpPr>
        <p:spPr>
          <a:xfrm rot="5400000">
            <a:off x="3974307" y="740569"/>
            <a:ext cx="1524000" cy="4443413"/>
          </a:xfrm>
          <a:prstGeom prst="bentConnector2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14600" y="3724275"/>
            <a:ext cx="1" cy="4476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99766" y="3425339"/>
            <a:ext cx="3353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 smtClean="0"/>
              <a:t>Avg. pIC50 in 3D7 (PF sensitive strain)</a:t>
            </a:r>
          </a:p>
        </p:txBody>
      </p:sp>
      <p:pic>
        <p:nvPicPr>
          <p:cNvPr id="188417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772400" y="1104901"/>
            <a:ext cx="972205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7884797">
            <a:off x="3909338" y="3073808"/>
            <a:ext cx="316023" cy="3023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5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6325" y="1800225"/>
            <a:ext cx="700087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 smtClean="0"/>
              <a:t>NCATS R-Group Tool Example:  </a:t>
            </a:r>
            <a:br>
              <a:rPr lang="en-US" dirty="0" smtClean="0"/>
            </a:br>
            <a:r>
              <a:rPr lang="en-US" dirty="0" smtClean="0"/>
              <a:t>Deconstruct SAR of Related Molecules</a:t>
            </a:r>
            <a:endParaRPr lang="en-US" dirty="0"/>
          </a:p>
        </p:txBody>
      </p:sp>
      <p:pic>
        <p:nvPicPr>
          <p:cNvPr id="1720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1792" y="1125981"/>
            <a:ext cx="2443163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 bwMode="auto">
          <a:xfrm>
            <a:off x="6101980" y="5020118"/>
            <a:ext cx="180754" cy="170121"/>
          </a:xfrm>
          <a:prstGeom prst="ellipse">
            <a:avLst/>
          </a:prstGeom>
          <a:noFill/>
          <a:ln w="28575">
            <a:solidFill>
              <a:srgbClr val="00B0F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00B0F0"/>
              </a:solidFill>
              <a:latin typeface="Arial"/>
            </a:endParaRPr>
          </a:p>
        </p:txBody>
      </p:sp>
      <p:sp>
        <p:nvSpPr>
          <p:cNvPr id="8" name="Oval 7"/>
          <p:cNvSpPr/>
          <p:nvPr/>
        </p:nvSpPr>
        <p:spPr bwMode="auto">
          <a:xfrm rot="18403387">
            <a:off x="3570327" y="1434111"/>
            <a:ext cx="971880" cy="666849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chemeClr val="accent5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131952" y="1605516"/>
            <a:ext cx="1162494" cy="648586"/>
          </a:xfrm>
          <a:prstGeom prst="ellipse">
            <a:avLst/>
          </a:prstGeom>
          <a:noFill/>
          <a:ln w="28575">
            <a:solidFill>
              <a:srgbClr val="CC66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Oval 9"/>
          <p:cNvSpPr/>
          <p:nvPr/>
        </p:nvSpPr>
        <p:spPr bwMode="auto">
          <a:xfrm rot="20040396">
            <a:off x="3126121" y="1317609"/>
            <a:ext cx="1396385" cy="940918"/>
          </a:xfrm>
          <a:prstGeom prst="ellipse">
            <a:avLst/>
          </a:prstGeom>
          <a:noFill/>
          <a:ln w="28575">
            <a:solidFill>
              <a:srgbClr val="00B0F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398998" y="4458586"/>
            <a:ext cx="180754" cy="170121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chemeClr val="accent5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298144" y="4859080"/>
            <a:ext cx="287080" cy="202018"/>
          </a:xfrm>
          <a:prstGeom prst="ellipse">
            <a:avLst/>
          </a:prstGeom>
          <a:noFill/>
          <a:ln w="28575">
            <a:solidFill>
              <a:srgbClr val="CC66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00B0F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31075" y="5083905"/>
            <a:ext cx="13605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err="1" smtClean="0">
                <a:solidFill>
                  <a:srgbClr val="CC6600"/>
                </a:solidFill>
              </a:rPr>
              <a:t>Quinazolines</a:t>
            </a:r>
            <a:r>
              <a:rPr lang="en-US" sz="1400" dirty="0" smtClean="0">
                <a:solidFill>
                  <a:srgbClr val="CC6600"/>
                </a:solidFill>
              </a:rPr>
              <a:t>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rgbClr val="CC6600"/>
                </a:solidFill>
              </a:rPr>
              <a:t>alone </a:t>
            </a:r>
            <a:r>
              <a:rPr lang="en-US" sz="1400" dirty="0" smtClean="0">
                <a:solidFill>
                  <a:srgbClr val="00B050"/>
                </a:solidFill>
              </a:rPr>
              <a:t>active,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rgbClr val="00B050"/>
                </a:solidFill>
              </a:rPr>
              <a:t>ligand efficient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74896" y="3471966"/>
            <a:ext cx="1868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rgbClr val="CC6600"/>
                </a:solidFill>
              </a:rPr>
              <a:t>Discover alt. tricycles</a:t>
            </a:r>
            <a:endParaRPr lang="en-US" sz="1400" dirty="0" smtClean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61106" y="3202602"/>
            <a:ext cx="1088078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Indazoles</a:t>
            </a: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alone only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weakly active 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7967382" y="6284913"/>
            <a:ext cx="830123" cy="365125"/>
          </a:xfrm>
        </p:spPr>
        <p:txBody>
          <a:bodyPr/>
          <a:lstStyle/>
          <a:p>
            <a:fld id="{FDC40351-2EB1-4AB4-A6D0-AB8EF40E804F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838949" y="0"/>
            <a:ext cx="1162051" cy="1027881"/>
            <a:chOff x="3848099" y="5454832"/>
            <a:chExt cx="1162051" cy="1027881"/>
          </a:xfrm>
        </p:grpSpPr>
        <p:sp>
          <p:nvSpPr>
            <p:cNvPr id="27" name="TextBox 26"/>
            <p:cNvSpPr txBox="1"/>
            <p:nvPr/>
          </p:nvSpPr>
          <p:spPr>
            <a:xfrm>
              <a:off x="3948229" y="5454832"/>
              <a:ext cx="979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Scaffold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Hopping</a:t>
              </a:r>
            </a:p>
          </p:txBody>
        </p:sp>
        <p:pic>
          <p:nvPicPr>
            <p:cNvPr id="28" name="Picture 27"/>
            <p:cNvPicPr>
              <a:picLocks noChangeAspect="1" noChangeArrowheads="1"/>
            </p:cNvPicPr>
            <p:nvPr/>
          </p:nvPicPr>
          <p:blipFill>
            <a:blip r:embed="rId4" cstate="print"/>
            <a:srcRect r="35900"/>
            <a:stretch>
              <a:fillRect/>
            </a:stretch>
          </p:blipFill>
          <p:spPr bwMode="auto">
            <a:xfrm>
              <a:off x="3875132" y="5895975"/>
              <a:ext cx="696867" cy="506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4324350" y="6238875"/>
              <a:ext cx="428625" cy="95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95825" y="6038850"/>
              <a:ext cx="314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000" b="1" dirty="0" smtClean="0">
                  <a:solidFill>
                    <a:schemeClr val="bg2"/>
                  </a:solidFill>
                </a:rPr>
                <a:t>?</a:t>
              </a:r>
              <a:endParaRPr lang="en-US" sz="2000" b="1" dirty="0" err="1" smtClean="0">
                <a:solidFill>
                  <a:schemeClr val="bg2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848099" y="5476873"/>
              <a:ext cx="1161288" cy="100584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181349" y="5934075"/>
            <a:ext cx="288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 smtClean="0"/>
              <a:t>pIC50 in 3D7 (PF susceptible strain)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71527" y="3890574"/>
            <a:ext cx="41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 smtClean="0"/>
              <a:t>IFI</a:t>
            </a:r>
          </a:p>
        </p:txBody>
      </p:sp>
      <p:cxnSp>
        <p:nvCxnSpPr>
          <p:cNvPr id="33" name="Straight Arrow Connector 32"/>
          <p:cNvCxnSpPr>
            <a:stCxn id="18" idx="2"/>
          </p:cNvCxnSpPr>
          <p:nvPr/>
        </p:nvCxnSpPr>
        <p:spPr>
          <a:xfrm flipH="1">
            <a:off x="4533900" y="4156709"/>
            <a:ext cx="371245" cy="358141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34075" y="4099478"/>
            <a:ext cx="1281704" cy="76569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5" name="Right Arrow 44"/>
          <p:cNvSpPr/>
          <p:nvPr/>
        </p:nvSpPr>
        <p:spPr bwMode="auto">
          <a:xfrm rot="5400000">
            <a:off x="3528478" y="2433124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43245" y="5455907"/>
            <a:ext cx="18934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bg2"/>
                </a:solidFill>
              </a:rPr>
              <a:t>Fuse Design Ideas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6507126" y="4082902"/>
            <a:ext cx="765544" cy="489098"/>
          </a:xfrm>
          <a:prstGeom prst="ellipse">
            <a:avLst/>
          </a:prstGeom>
          <a:solidFill>
            <a:schemeClr val="bg2">
              <a:alpha val="34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7706" y="1084519"/>
            <a:ext cx="309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smtClean="0"/>
              <a:t>Each </a:t>
            </a:r>
            <a:r>
              <a:rPr lang="en-US" sz="1400" u="sng" dirty="0" smtClean="0"/>
              <a:t>pie</a:t>
            </a:r>
            <a:r>
              <a:rPr lang="en-US" sz="1400" dirty="0" smtClean="0"/>
              <a:t> is one </a:t>
            </a:r>
            <a:r>
              <a:rPr lang="en-US" sz="1400" i="1" dirty="0" smtClean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/>
              <a:t>Each </a:t>
            </a:r>
            <a:r>
              <a:rPr lang="en-US" sz="1400" u="sng" dirty="0" smtClean="0"/>
              <a:t>sector/color</a:t>
            </a:r>
            <a:r>
              <a:rPr lang="en-US" sz="1400" dirty="0" smtClean="0"/>
              <a:t> is one </a:t>
            </a:r>
            <a:r>
              <a:rPr lang="en-US" sz="1400" i="1" dirty="0" smtClean="0"/>
              <a:t>scaffold</a:t>
            </a:r>
            <a:endParaRPr lang="en-US" sz="1400" dirty="0" smtClean="0"/>
          </a:p>
        </p:txBody>
      </p:sp>
      <p:pic>
        <p:nvPicPr>
          <p:cNvPr id="15155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6700" y="1188720"/>
            <a:ext cx="1124966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5-Point Star 46"/>
          <p:cNvSpPr/>
          <p:nvPr/>
        </p:nvSpPr>
        <p:spPr bwMode="auto">
          <a:xfrm>
            <a:off x="7233872" y="46188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15050" y="6400800"/>
            <a:ext cx="246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 smtClean="0"/>
              <a:t>Size by Ligand Efficiency (3D7)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7591425" y="4095749"/>
            <a:ext cx="1409700" cy="768096"/>
            <a:chOff x="7591425" y="4095749"/>
            <a:chExt cx="1409700" cy="768096"/>
          </a:xfrm>
        </p:grpSpPr>
        <p:sp>
          <p:nvSpPr>
            <p:cNvPr id="39" name="Rectangle 38"/>
            <p:cNvSpPr/>
            <p:nvPr/>
          </p:nvSpPr>
          <p:spPr bwMode="auto">
            <a:xfrm>
              <a:off x="7591425" y="4095749"/>
              <a:ext cx="1409700" cy="76809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48493" name="Picture 13"/>
            <p:cNvPicPr>
              <a:picLocks noChangeAspect="1" noChangeArrowheads="1"/>
            </p:cNvPicPr>
            <p:nvPr/>
          </p:nvPicPr>
          <p:blipFill>
            <a:blip r:embed="rId7" cstate="print"/>
            <a:srcRect l="904" t="366" r="2329" b="2184"/>
            <a:stretch>
              <a:fillRect/>
            </a:stretch>
          </p:blipFill>
          <p:spPr bwMode="auto">
            <a:xfrm>
              <a:off x="7666226" y="4164637"/>
              <a:ext cx="1287906" cy="589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36" name="Oval 35"/>
          <p:cNvSpPr/>
          <p:nvPr/>
        </p:nvSpPr>
        <p:spPr bwMode="auto">
          <a:xfrm>
            <a:off x="8316433" y="4114357"/>
            <a:ext cx="684028" cy="432391"/>
          </a:xfrm>
          <a:prstGeom prst="ellipse">
            <a:avLst/>
          </a:prstGeom>
          <a:solidFill>
            <a:schemeClr val="bg2">
              <a:alpha val="34000"/>
            </a:schemeClr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6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8153080">
            <a:off x="1175480" y="5564312"/>
            <a:ext cx="386671" cy="37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2" grpId="0" animBg="1"/>
      <p:bldP spid="16" grpId="0"/>
      <p:bldP spid="17" grpId="0"/>
      <p:bldP spid="17" grpId="1"/>
      <p:bldP spid="18" grpId="0"/>
      <p:bldP spid="18" grpId="1"/>
      <p:bldP spid="18" grpId="2"/>
      <p:bldP spid="34" grpId="0"/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025" y="1809750"/>
            <a:ext cx="7286625" cy="42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 smtClean="0"/>
              <a:t>NCATS R-Group Tool Example: </a:t>
            </a:r>
            <a:br>
              <a:rPr lang="en-US" dirty="0" smtClean="0"/>
            </a:br>
            <a:r>
              <a:rPr lang="en-US" dirty="0" smtClean="0"/>
              <a:t>Iterative SAR Exploration</a:t>
            </a:r>
            <a:endParaRPr lang="en-US" i="1" u="sng" dirty="0"/>
          </a:p>
        </p:txBody>
      </p:sp>
      <p:pic>
        <p:nvPicPr>
          <p:cNvPr id="174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5216" y="1169471"/>
            <a:ext cx="1833563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035749" y="1142555"/>
            <a:ext cx="1889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rgbClr val="FF9933"/>
                </a:solidFill>
              </a:rPr>
              <a:t>New tricycle scaffold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rgbClr val="FF9933"/>
                </a:solidFill>
              </a:rPr>
              <a:t>(1824)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seems</a:t>
            </a:r>
            <a:r>
              <a:rPr lang="en-US" sz="1400" dirty="0" smtClean="0">
                <a:solidFill>
                  <a:srgbClr val="00B050"/>
                </a:solidFill>
              </a:rPr>
              <a:t> more 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rgbClr val="00B050"/>
                </a:solidFill>
              </a:rPr>
              <a:t>active </a:t>
            </a:r>
            <a:r>
              <a:rPr lang="en-US" sz="1400" dirty="0" smtClean="0">
                <a:solidFill>
                  <a:schemeClr val="tx1">
                    <a:lumMod val="50000"/>
                  </a:schemeClr>
                </a:solidFill>
              </a:rPr>
              <a:t>than</a:t>
            </a:r>
            <a:r>
              <a:rPr lang="en-US" sz="1400" dirty="0" smtClean="0">
                <a:solidFill>
                  <a:srgbClr val="00B050"/>
                </a:solidFill>
              </a:rPr>
              <a:t> </a:t>
            </a:r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indoles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 or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err="1" smtClean="0">
                <a:solidFill>
                  <a:srgbClr val="CC6600"/>
                </a:solidFill>
              </a:rPr>
              <a:t>quinazolines</a:t>
            </a:r>
            <a:r>
              <a:rPr lang="en-US" sz="1400" dirty="0" smtClean="0">
                <a:solidFill>
                  <a:srgbClr val="CC6600"/>
                </a:solidFill>
              </a:rPr>
              <a:t> alone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334126" y="4200525"/>
            <a:ext cx="1942214" cy="1295400"/>
          </a:xfrm>
          <a:prstGeom prst="ellipse">
            <a:avLst/>
          </a:prstGeom>
          <a:noFill/>
          <a:ln w="28575">
            <a:solidFill>
              <a:srgbClr val="FF99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Oval 10"/>
          <p:cNvSpPr/>
          <p:nvPr/>
        </p:nvSpPr>
        <p:spPr bwMode="auto">
          <a:xfrm rot="20205623">
            <a:off x="2886539" y="1365122"/>
            <a:ext cx="1421219" cy="748983"/>
          </a:xfrm>
          <a:prstGeom prst="ellipse">
            <a:avLst/>
          </a:prstGeom>
          <a:noFill/>
          <a:ln w="28575">
            <a:solidFill>
              <a:srgbClr val="FF99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81349" y="5934075"/>
            <a:ext cx="2886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 smtClean="0"/>
              <a:t>pIC50 in 3D7 (PF susceptible strain)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762002" y="3852474"/>
            <a:ext cx="419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 smtClean="0"/>
              <a:t>IFI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12949" y="2257425"/>
            <a:ext cx="1169582" cy="2396097"/>
            <a:chOff x="6384424" y="2419350"/>
            <a:chExt cx="1169582" cy="2396097"/>
          </a:xfrm>
        </p:grpSpPr>
        <p:pic>
          <p:nvPicPr>
            <p:cNvPr id="174085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84424" y="2419350"/>
              <a:ext cx="1169582" cy="2396097"/>
            </a:xfrm>
            <a:prstGeom prst="rect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</p:spPr>
        </p:pic>
        <p:pic>
          <p:nvPicPr>
            <p:cNvPr id="147459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416646" y="4102100"/>
              <a:ext cx="1130329" cy="6889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7462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411914" y="2816830"/>
              <a:ext cx="1131886" cy="7344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1" name="Right Arrow 20"/>
          <p:cNvSpPr/>
          <p:nvPr/>
        </p:nvSpPr>
        <p:spPr bwMode="auto">
          <a:xfrm rot="5400000">
            <a:off x="3290353" y="2318824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838949" y="0"/>
            <a:ext cx="1162051" cy="1027881"/>
            <a:chOff x="3848099" y="5454832"/>
            <a:chExt cx="1162051" cy="1027881"/>
          </a:xfrm>
        </p:grpSpPr>
        <p:sp>
          <p:nvSpPr>
            <p:cNvPr id="18" name="TextBox 17"/>
            <p:cNvSpPr txBox="1"/>
            <p:nvPr/>
          </p:nvSpPr>
          <p:spPr>
            <a:xfrm>
              <a:off x="3948229" y="5454832"/>
              <a:ext cx="979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Scaffold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Hopping</a:t>
              </a:r>
            </a:p>
          </p:txBody>
        </p:sp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8" cstate="print"/>
            <a:srcRect r="35900"/>
            <a:stretch>
              <a:fillRect/>
            </a:stretch>
          </p:blipFill>
          <p:spPr bwMode="auto">
            <a:xfrm>
              <a:off x="3875132" y="5895975"/>
              <a:ext cx="696867" cy="506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2" name="Straight Arrow Connector 21"/>
            <p:cNvCxnSpPr/>
            <p:nvPr/>
          </p:nvCxnSpPr>
          <p:spPr>
            <a:xfrm>
              <a:off x="4324350" y="6238875"/>
              <a:ext cx="428625" cy="95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695825" y="6038850"/>
              <a:ext cx="314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000" b="1" dirty="0" smtClean="0">
                  <a:solidFill>
                    <a:schemeClr val="bg2"/>
                  </a:solidFill>
                </a:rPr>
                <a:t>?</a:t>
              </a:r>
              <a:endParaRPr lang="en-US" sz="2000" b="1" dirty="0" err="1" smtClean="0">
                <a:solidFill>
                  <a:schemeClr val="bg2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848099" y="5476873"/>
              <a:ext cx="1161288" cy="100584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97706" y="1084519"/>
            <a:ext cx="309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smtClean="0"/>
              <a:t>Each </a:t>
            </a:r>
            <a:r>
              <a:rPr lang="en-US" sz="1400" u="sng" dirty="0" smtClean="0"/>
              <a:t>pie</a:t>
            </a:r>
            <a:r>
              <a:rPr lang="en-US" sz="1400" dirty="0" smtClean="0"/>
              <a:t> is one </a:t>
            </a:r>
            <a:r>
              <a:rPr lang="en-US" sz="1400" i="1" dirty="0" smtClean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/>
              <a:t>Each </a:t>
            </a:r>
            <a:r>
              <a:rPr lang="en-US" sz="1400" u="sng" dirty="0" smtClean="0"/>
              <a:t>sector/color</a:t>
            </a:r>
            <a:r>
              <a:rPr lang="en-US" sz="1400" dirty="0" smtClean="0"/>
              <a:t> is one </a:t>
            </a:r>
            <a:r>
              <a:rPr lang="en-US" sz="1400" i="1" dirty="0" smtClean="0"/>
              <a:t>scaffold</a:t>
            </a:r>
            <a:endParaRPr lang="en-US" sz="1400" dirty="0" smtClean="0"/>
          </a:p>
        </p:txBody>
      </p:sp>
      <p:pic>
        <p:nvPicPr>
          <p:cNvPr id="148481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87433" y="1188720"/>
            <a:ext cx="1152018" cy="992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5-Point Star 25"/>
          <p:cNvSpPr/>
          <p:nvPr/>
        </p:nvSpPr>
        <p:spPr bwMode="auto">
          <a:xfrm>
            <a:off x="7224347" y="4837967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15050" y="6400800"/>
            <a:ext cx="2460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 smtClean="0"/>
              <a:t>Size by Ligand Efficiency (3D7)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7302130" y="5124893"/>
            <a:ext cx="180754" cy="170121"/>
          </a:xfrm>
          <a:prstGeom prst="ellipse">
            <a:avLst/>
          </a:prstGeom>
          <a:noFill/>
          <a:ln w="28575">
            <a:solidFill>
              <a:srgbClr val="FF9933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7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 rot="8153080">
            <a:off x="1099279" y="5573837"/>
            <a:ext cx="386671" cy="37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11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365124" y="294810"/>
            <a:ext cx="4540251" cy="338554"/>
          </a:xfrm>
        </p:spPr>
        <p:txBody>
          <a:bodyPr/>
          <a:lstStyle/>
          <a:p>
            <a:pPr lvl="0"/>
            <a:r>
              <a:rPr lang="en-US" dirty="0" smtClean="0"/>
              <a:t>Scaffold-Based Decision Making and Hit ID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317499" y="1196151"/>
            <a:ext cx="8521701" cy="46585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Kinase “X”</a:t>
            </a:r>
          </a:p>
          <a:p>
            <a:pPr lvl="1"/>
            <a:r>
              <a:rPr lang="en-US" sz="2200" dirty="0" smtClean="0"/>
              <a:t>Candidate compound demonstrates exquisite kinase selectivity</a:t>
            </a:r>
          </a:p>
          <a:p>
            <a:pPr lvl="1"/>
            <a:r>
              <a:rPr lang="en-US" sz="2200" dirty="0" smtClean="0"/>
              <a:t>Active against Wild-Type, Inactive against Mutant enzyme</a:t>
            </a:r>
          </a:p>
          <a:p>
            <a:r>
              <a:rPr lang="en-US" sz="2400" dirty="0" smtClean="0"/>
              <a:t>Backup program</a:t>
            </a:r>
          </a:p>
          <a:p>
            <a:pPr lvl="1"/>
            <a:r>
              <a:rPr lang="en-US" sz="2200" dirty="0" smtClean="0"/>
              <a:t>New screens analyzed &amp; integrated using NCATS R-Group Tool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" name="Group 25"/>
          <p:cNvGrpSpPr/>
          <p:nvPr/>
        </p:nvGrpSpPr>
        <p:grpSpPr>
          <a:xfrm>
            <a:off x="575730" y="3817579"/>
            <a:ext cx="7916687" cy="1875812"/>
            <a:chOff x="824088" y="4025645"/>
            <a:chExt cx="7916687" cy="1875812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4332108" y="4380949"/>
              <a:ext cx="1253070" cy="762000"/>
            </a:xfrm>
            <a:prstGeom prst="roundRect">
              <a:avLst/>
            </a:prstGeom>
            <a:gradFill rotWithShape="1">
              <a:gsLst>
                <a:gs pos="0">
                  <a:srgbClr val="FF6600">
                    <a:shade val="51000"/>
                    <a:satMod val="130000"/>
                  </a:srgbClr>
                </a:gs>
                <a:gs pos="80000">
                  <a:srgbClr val="FF6600">
                    <a:shade val="93000"/>
                    <a:satMod val="130000"/>
                  </a:srgbClr>
                </a:gs>
                <a:gs pos="100000">
                  <a:srgbClr val="FF66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kern="0" dirty="0" smtClean="0">
                  <a:solidFill>
                    <a:srgbClr val="000000"/>
                  </a:solidFill>
                </a:rPr>
                <a:t>HTS </a:t>
              </a:r>
              <a:r>
                <a:rPr lang="en-US" sz="1600" kern="0" dirty="0" smtClean="0">
                  <a:solidFill>
                    <a:srgbClr val="000000"/>
                  </a:solidFill>
                </a:rPr>
                <a:t>2014</a:t>
              </a:r>
              <a:r>
                <a:rPr lang="en-US" sz="1400" kern="0" dirty="0" smtClean="0">
                  <a:solidFill>
                    <a:srgbClr val="000000"/>
                  </a:solidFill>
                </a:rPr>
                <a:t> </a:t>
              </a:r>
              <a:br>
                <a:rPr lang="en-US" sz="1400" kern="0" dirty="0" smtClean="0">
                  <a:solidFill>
                    <a:srgbClr val="000000"/>
                  </a:solidFill>
                </a:rPr>
              </a:br>
              <a:r>
                <a:rPr lang="en-US" sz="1400" kern="0" dirty="0" smtClean="0">
                  <a:solidFill>
                    <a:srgbClr val="000000"/>
                  </a:solidFill>
                </a:rPr>
                <a:t>350K top-up</a:t>
              </a:r>
              <a:br>
                <a:rPr lang="en-US" sz="1400" kern="0" dirty="0" smtClean="0">
                  <a:solidFill>
                    <a:srgbClr val="000000"/>
                  </a:solidFill>
                </a:rPr>
              </a:br>
              <a:r>
                <a:rPr lang="en-US" sz="1400" kern="0" dirty="0" smtClean="0">
                  <a:solidFill>
                    <a:srgbClr val="000000"/>
                  </a:solidFill>
                </a:rPr>
                <a:t>3613 pIC50s</a:t>
              </a:r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2539998" y="4380949"/>
              <a:ext cx="1295400" cy="762000"/>
            </a:xfrm>
            <a:prstGeom prst="roundRect">
              <a:avLst/>
            </a:prstGeom>
            <a:gradFill rotWithShape="1">
              <a:gsLst>
                <a:gs pos="0">
                  <a:srgbClr val="FF6600">
                    <a:shade val="51000"/>
                    <a:satMod val="130000"/>
                  </a:srgbClr>
                </a:gs>
                <a:gs pos="80000">
                  <a:srgbClr val="FF6600">
                    <a:shade val="93000"/>
                    <a:satMod val="130000"/>
                  </a:srgbClr>
                </a:gs>
                <a:gs pos="100000">
                  <a:srgbClr val="FF6600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kern="0" dirty="0" smtClean="0">
                  <a:solidFill>
                    <a:srgbClr val="000000"/>
                  </a:solidFill>
                </a:rPr>
                <a:t>HTS </a:t>
              </a:r>
              <a:r>
                <a:rPr lang="en-US" sz="1600" kern="0" dirty="0" smtClean="0">
                  <a:solidFill>
                    <a:srgbClr val="000000"/>
                  </a:solidFill>
                </a:rPr>
                <a:t>2012</a:t>
              </a:r>
              <a:r>
                <a:rPr lang="en-US" sz="1400" kern="0" dirty="0" smtClean="0">
                  <a:solidFill>
                    <a:srgbClr val="000000"/>
                  </a:solidFill>
                </a:rPr>
                <a:t> </a:t>
              </a:r>
              <a:br>
                <a:rPr lang="en-US" sz="1400" kern="0" dirty="0" smtClean="0">
                  <a:solidFill>
                    <a:srgbClr val="000000"/>
                  </a:solidFill>
                </a:rPr>
              </a:br>
              <a:r>
                <a:rPr lang="en-US" sz="1400" kern="0" dirty="0" smtClean="0">
                  <a:solidFill>
                    <a:srgbClr val="000000"/>
                  </a:solidFill>
                </a:rPr>
                <a:t>2M screened</a:t>
              </a:r>
              <a:br>
                <a:rPr lang="en-US" sz="1400" kern="0" dirty="0" smtClean="0">
                  <a:solidFill>
                    <a:srgbClr val="000000"/>
                  </a:solidFill>
                </a:rPr>
              </a:br>
              <a:r>
                <a:rPr lang="en-US" sz="1400" kern="0" dirty="0" smtClean="0">
                  <a:solidFill>
                    <a:srgbClr val="000000"/>
                  </a:solidFill>
                </a:rPr>
                <a:t>4564 pIC50s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52688" y="4025645"/>
              <a:ext cx="617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2011                   2012               2014 (backup) 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824088" y="4380949"/>
              <a:ext cx="1219200" cy="762000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kern="0" dirty="0" smtClean="0">
                  <a:solidFill>
                    <a:srgbClr val="000000"/>
                  </a:solidFill>
                </a:rPr>
                <a:t>Fragment</a:t>
              </a:r>
              <a:r>
                <a:rPr lang="en-US" sz="1400" kern="0" dirty="0" smtClean="0">
                  <a:solidFill>
                    <a:srgbClr val="000000"/>
                  </a:solidFill>
                </a:rPr>
                <a:t> </a:t>
              </a:r>
              <a:br>
                <a:rPr lang="en-US" sz="1400" kern="0" dirty="0" smtClean="0">
                  <a:solidFill>
                    <a:srgbClr val="000000"/>
                  </a:solidFill>
                </a:rPr>
              </a:br>
              <a:r>
                <a:rPr lang="en-US" sz="1400" kern="0" dirty="0" smtClean="0">
                  <a:solidFill>
                    <a:srgbClr val="000000"/>
                  </a:solidFill>
                </a:rPr>
                <a:t>hits</a:t>
              </a:r>
              <a:br>
                <a:rPr lang="en-US" sz="1400" kern="0" dirty="0" smtClean="0">
                  <a:solidFill>
                    <a:srgbClr val="000000"/>
                  </a:solidFill>
                </a:rPr>
              </a:br>
              <a:r>
                <a:rPr lang="en-US" sz="1400" kern="0" dirty="0" smtClean="0">
                  <a:solidFill>
                    <a:srgbClr val="000000"/>
                  </a:solidFill>
                </a:rPr>
                <a:t>288 pIC50s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081888" y="4332392"/>
              <a:ext cx="1348320" cy="859114"/>
            </a:xfrm>
            <a:prstGeom prst="roundRect">
              <a:avLst/>
            </a:prstGeom>
            <a:solidFill>
              <a:srgbClr val="92D050"/>
            </a:solidFill>
            <a:ln w="9525" cap="flat" cmpd="sng" algn="ctr">
              <a:solidFill>
                <a:srgbClr val="002060"/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82296" tIns="36576" rIns="82296" bIns="36576" rtlCol="0" anchor="ctr"/>
            <a:lstStyle/>
            <a:p>
              <a:pPr lvl="0" algn="ctr">
                <a:defRPr/>
              </a:pPr>
              <a:r>
                <a:rPr lang="en-US" kern="0" dirty="0" smtClean="0">
                  <a:solidFill>
                    <a:srgbClr val="000000"/>
                  </a:solidFill>
                </a:rPr>
                <a:t>DNA ELT</a:t>
              </a:r>
            </a:p>
            <a:p>
              <a:pPr lvl="0" algn="ctr">
                <a:defRPr/>
              </a:pPr>
              <a:r>
                <a:rPr lang="en-US" sz="1400" kern="0" dirty="0" smtClean="0">
                  <a:solidFill>
                    <a:srgbClr val="000000"/>
                  </a:solidFill>
                </a:rPr>
                <a:t>130 libraries</a:t>
              </a:r>
              <a:r>
                <a:rPr lang="en-US" kern="0" dirty="0" smtClean="0">
                  <a:solidFill>
                    <a:srgbClr val="000000"/>
                  </a:solidFill>
                </a:rPr>
                <a:t/>
              </a:r>
              <a:br>
                <a:rPr lang="en-US" kern="0" dirty="0" smtClean="0">
                  <a:solidFill>
                    <a:srgbClr val="000000"/>
                  </a:solidFill>
                </a:rPr>
              </a:br>
              <a:r>
                <a:rPr lang="en-US" sz="1400" kern="0" dirty="0" smtClean="0">
                  <a:solidFill>
                    <a:srgbClr val="000000"/>
                  </a:solidFill>
                </a:rPr>
                <a:t>824 features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 rot="5400000">
              <a:off x="6622341" y="4721160"/>
              <a:ext cx="234607" cy="1362076"/>
            </a:xfrm>
            <a:prstGeom prst="righ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6271" y="5562903"/>
              <a:ext cx="276831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No activity data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919" y="5562903"/>
              <a:ext cx="2681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Activity data available</a:t>
              </a:r>
              <a:endParaRPr lang="en-US" sz="1600" dirty="0"/>
            </a:p>
          </p:txBody>
        </p:sp>
        <p:sp>
          <p:nvSpPr>
            <p:cNvPr id="19" name="Right Brace 18"/>
            <p:cNvSpPr/>
            <p:nvPr/>
          </p:nvSpPr>
          <p:spPr>
            <a:xfrm rot="5400000">
              <a:off x="3115381" y="3027468"/>
              <a:ext cx="228604" cy="4743450"/>
            </a:xfrm>
            <a:prstGeom prst="rightBrac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782383" y="4213653"/>
              <a:ext cx="1662826" cy="443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860242" y="4492977"/>
              <a:ext cx="8805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 smtClean="0">
                  <a:solidFill>
                    <a:srgbClr val="0099FF"/>
                  </a:solidFill>
                </a:rPr>
                <a:t>9259</a:t>
              </a:r>
              <a:endParaRPr lang="en-US" dirty="0" smtClean="0">
                <a:solidFill>
                  <a:srgbClr val="0099FF"/>
                </a:solidFill>
              </a:endParaRPr>
            </a:p>
            <a:p>
              <a:pPr algn="r"/>
              <a:r>
                <a:rPr lang="en-US" sz="2000" dirty="0" err="1" smtClean="0">
                  <a:solidFill>
                    <a:srgbClr val="0099FF"/>
                  </a:solidFill>
                </a:rPr>
                <a:t>cpds</a:t>
              </a:r>
              <a:endParaRPr lang="en-US" sz="2000" dirty="0">
                <a:solidFill>
                  <a:srgbClr val="0099FF"/>
                </a:solidFill>
              </a:endParaRP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7709710" y="4436532"/>
              <a:ext cx="350204" cy="711201"/>
            </a:xfrm>
            <a:prstGeom prst="rightBrace">
              <a:avLst/>
            </a:prstGeom>
            <a:noFill/>
            <a:ln w="19050">
              <a:solidFill>
                <a:srgbClr val="00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871870" y="5734050"/>
            <a:ext cx="7123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i="1" dirty="0" smtClean="0">
                <a:solidFill>
                  <a:srgbClr val="0099FF"/>
                </a:solidFill>
              </a:rPr>
              <a:t>Goal: identify selective backup series from new Hit ID efforts</a:t>
            </a:r>
            <a:endParaRPr lang="en-US" sz="2000" i="1" dirty="0">
              <a:solidFill>
                <a:srgbClr val="0099F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015271" y="19050"/>
            <a:ext cx="1161288" cy="1005840"/>
            <a:chOff x="7701071" y="4133077"/>
            <a:chExt cx="1161288" cy="1005840"/>
          </a:xfrm>
        </p:grpSpPr>
        <p:pic>
          <p:nvPicPr>
            <p:cNvPr id="26" name="Picture 8" descr="C:\Users\db484575\AppData\Local\Microsoft\Windows\Temporary Internet Files\Content.IE5\JK3RAAQZ\jigsawpuzzle[1]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722250" y="4359246"/>
              <a:ext cx="1115568" cy="552033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7701071" y="4133077"/>
              <a:ext cx="1161288" cy="100584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Dataset</a:t>
              </a:r>
            </a:p>
            <a:p>
              <a:pPr marL="171450" indent="-171450" algn="ctr">
                <a:buClr>
                  <a:schemeClr val="tx1"/>
                </a:buClr>
              </a:pPr>
              <a:endParaRPr lang="en-US" sz="3600" b="1" dirty="0" smtClean="0">
                <a:solidFill>
                  <a:srgbClr val="C84104"/>
                </a:solidFill>
              </a:endParaRP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Integration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895475"/>
            <a:ext cx="8414246" cy="434007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 smtClean="0"/>
              <a:t>Intro: analyzing and merging screening output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 smtClean="0"/>
              <a:t>Methods for Scaffold-Based Analytics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Examples – Linking series across datasets 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Hit Prioritization &amp; Scaffold Hopping (TCAMS)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Dataset Integration &amp; Scaffold Progression (Kinase “X”)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7"/>
          <p:cNvGrpSpPr/>
          <p:nvPr/>
        </p:nvGrpSpPr>
        <p:grpSpPr>
          <a:xfrm>
            <a:off x="856491" y="1432561"/>
            <a:ext cx="3364097" cy="2984610"/>
            <a:chOff x="1016511" y="1061086"/>
            <a:chExt cx="3364097" cy="298461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16511" y="1061086"/>
              <a:ext cx="3364097" cy="2984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5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55700" y="3378200"/>
              <a:ext cx="165100" cy="1643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5" name="TextBox 54"/>
          <p:cNvSpPr txBox="1"/>
          <p:nvPr/>
        </p:nvSpPr>
        <p:spPr>
          <a:xfrm>
            <a:off x="4322692" y="6057566"/>
            <a:ext cx="1108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HTS 2014 hit</a:t>
            </a:r>
            <a:endParaRPr lang="en-US" sz="1400" dirty="0">
              <a:solidFill>
                <a:srgbClr val="0099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 smtClean="0"/>
              <a:t>Selective Lead Series Linked Across Datasets</a:t>
            </a:r>
            <a:endParaRPr lang="en-US" sz="2400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502663" y="2588300"/>
            <a:ext cx="2286000" cy="24534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Mean </a:t>
            </a:r>
            <a:r>
              <a:rPr lang="el-GR" sz="1200" b="1" dirty="0" smtClean="0">
                <a:solidFill>
                  <a:srgbClr val="000000"/>
                </a:solidFill>
              </a:rPr>
              <a:t>Δ</a:t>
            </a:r>
            <a:r>
              <a:rPr lang="en-US" sz="1200" b="1" dirty="0" smtClean="0">
                <a:solidFill>
                  <a:srgbClr val="000000"/>
                </a:solidFill>
              </a:rPr>
              <a:t>( WT  pIC</a:t>
            </a:r>
            <a:r>
              <a:rPr lang="en-US" sz="1200" b="1" baseline="-25000" dirty="0" smtClean="0">
                <a:solidFill>
                  <a:srgbClr val="000000"/>
                </a:solidFill>
              </a:rPr>
              <a:t>50 </a:t>
            </a:r>
            <a:r>
              <a:rPr lang="en-US" sz="1200" b="1" dirty="0" smtClean="0">
                <a:solidFill>
                  <a:srgbClr val="000000"/>
                </a:solidFill>
              </a:rPr>
              <a:t>– mutant  pIC</a:t>
            </a:r>
            <a:r>
              <a:rPr lang="en-US" sz="1200" b="1" baseline="-25000" dirty="0" smtClean="0">
                <a:solidFill>
                  <a:srgbClr val="000000"/>
                </a:solidFill>
              </a:rPr>
              <a:t>50 </a:t>
            </a:r>
            <a:r>
              <a:rPr lang="en-US" sz="1200" b="1" dirty="0" smtClean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33641" y="4445707"/>
            <a:ext cx="1104900" cy="266700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Mean </a:t>
            </a:r>
            <a:r>
              <a:rPr lang="en-US" sz="1200" b="1" dirty="0" err="1" smtClean="0">
                <a:solidFill>
                  <a:srgbClr val="000000"/>
                </a:solidFill>
              </a:rPr>
              <a:t>PFI</a:t>
            </a:r>
            <a:r>
              <a:rPr lang="en-US" sz="1200" b="1" baseline="-25000" dirty="0" err="1" smtClean="0">
                <a:solidFill>
                  <a:srgbClr val="000000"/>
                </a:solidFill>
              </a:rPr>
              <a:t>pred</a:t>
            </a:r>
            <a:endParaRPr lang="en-US" sz="1200" b="1" baseline="-25000" dirty="0" smtClean="0">
              <a:solidFill>
                <a:srgbClr val="0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562100" y="1998085"/>
            <a:ext cx="1817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b="1" u="sng" dirty="0" smtClean="0">
                <a:solidFill>
                  <a:srgbClr val="000000"/>
                </a:solidFill>
              </a:rPr>
              <a:t>Scaffold-Level Details: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44571" y="4939099"/>
            <a:ext cx="1524000" cy="117203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400" dirty="0" smtClean="0">
                <a:solidFill>
                  <a:srgbClr val="000000"/>
                </a:solidFill>
              </a:rPr>
              <a:t>Mech.  pIC</a:t>
            </a:r>
            <a:r>
              <a:rPr lang="en-US" sz="1400" baseline="-25000" dirty="0" smtClean="0">
                <a:solidFill>
                  <a:srgbClr val="000000"/>
                </a:solidFill>
              </a:rPr>
              <a:t>50</a:t>
            </a:r>
            <a:r>
              <a:rPr lang="en-US" sz="1400" dirty="0" smtClean="0">
                <a:solidFill>
                  <a:srgbClr val="000000"/>
                </a:solidFill>
              </a:rPr>
              <a:t>: 7.1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 Cell pIC</a:t>
            </a:r>
            <a:r>
              <a:rPr lang="en-US" sz="1400" baseline="-25000" dirty="0" smtClean="0">
                <a:solidFill>
                  <a:srgbClr val="000000"/>
                </a:solidFill>
              </a:rPr>
              <a:t>50</a:t>
            </a:r>
            <a:r>
              <a:rPr lang="en-US" sz="1400" dirty="0" smtClean="0">
                <a:solidFill>
                  <a:srgbClr val="000000"/>
                </a:solidFill>
              </a:rPr>
              <a:t>: 6.3</a:t>
            </a:r>
          </a:p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               LE: 0.44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730875" y="2291351"/>
            <a:ext cx="1974850" cy="11337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200" b="1" dirty="0" smtClean="0">
                <a:solidFill>
                  <a:srgbClr val="000000"/>
                </a:solidFill>
              </a:rPr>
              <a:t>Statistics for 8 exemplars</a:t>
            </a:r>
            <a:br>
              <a:rPr lang="en-US" sz="1200" b="1" dirty="0" smtClean="0">
                <a:solidFill>
                  <a:srgbClr val="000000"/>
                </a:solidFill>
              </a:rPr>
            </a:br>
            <a:r>
              <a:rPr lang="en-US" sz="1200" dirty="0" smtClean="0">
                <a:solidFill>
                  <a:srgbClr val="000000"/>
                </a:solidFill>
              </a:rPr>
              <a:t>Mech. pIC</a:t>
            </a:r>
            <a:r>
              <a:rPr lang="en-US" sz="1200" baseline="-25000" dirty="0" smtClean="0">
                <a:solidFill>
                  <a:srgbClr val="000000"/>
                </a:solidFill>
              </a:rPr>
              <a:t>50</a:t>
            </a:r>
            <a:r>
              <a:rPr lang="en-US" sz="1200" dirty="0" smtClean="0">
                <a:solidFill>
                  <a:srgbClr val="000000"/>
                </a:solidFill>
              </a:rPr>
              <a:t>:  6.0 ± 0.88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     Cell pIC</a:t>
            </a:r>
            <a:r>
              <a:rPr lang="en-US" sz="1200" baseline="-25000" dirty="0" smtClean="0">
                <a:solidFill>
                  <a:srgbClr val="000000"/>
                </a:solidFill>
              </a:rPr>
              <a:t>50</a:t>
            </a:r>
            <a:r>
              <a:rPr lang="en-US" sz="1200" dirty="0" smtClean="0">
                <a:solidFill>
                  <a:srgbClr val="000000"/>
                </a:solidFill>
              </a:rPr>
              <a:t>: 5.3 ± 0.81</a:t>
            </a:r>
          </a:p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                LE:  0.35 ± 0.05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52647" y="5738416"/>
            <a:ext cx="34383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6600"/>
                </a:solidFill>
              </a:rPr>
              <a:t>Chemistry initiated on series! </a:t>
            </a: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92559" y="1697889"/>
            <a:ext cx="1259083" cy="25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extBox 50"/>
          <p:cNvSpPr txBox="1"/>
          <p:nvPr/>
        </p:nvSpPr>
        <p:spPr>
          <a:xfrm>
            <a:off x="6276976" y="6083710"/>
            <a:ext cx="2600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HTS 2012 hit (not followed up)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34844" y="1136968"/>
            <a:ext cx="3669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b="1" u="sng" dirty="0" smtClean="0">
                <a:solidFill>
                  <a:srgbClr val="000000"/>
                </a:solidFill>
              </a:rPr>
              <a:t>Scaffold classification by mutant binding</a:t>
            </a:r>
          </a:p>
        </p:txBody>
      </p:sp>
      <p:grpSp>
        <p:nvGrpSpPr>
          <p:cNvPr id="6" name="Group 46"/>
          <p:cNvGrpSpPr/>
          <p:nvPr/>
        </p:nvGrpSpPr>
        <p:grpSpPr>
          <a:xfrm>
            <a:off x="1279001" y="3502209"/>
            <a:ext cx="1468214" cy="625362"/>
            <a:chOff x="1439021" y="3130734"/>
            <a:chExt cx="1468214" cy="625362"/>
          </a:xfrm>
        </p:grpSpPr>
        <p:grpSp>
          <p:nvGrpSpPr>
            <p:cNvPr id="7" name="Group 80"/>
            <p:cNvGrpSpPr/>
            <p:nvPr/>
          </p:nvGrpSpPr>
          <p:grpSpPr>
            <a:xfrm>
              <a:off x="1490701" y="3130734"/>
              <a:ext cx="1416534" cy="441063"/>
              <a:chOff x="4000500" y="3133117"/>
              <a:chExt cx="1416534" cy="441063"/>
            </a:xfrm>
          </p:grpSpPr>
          <p:grpSp>
            <p:nvGrpSpPr>
              <p:cNvPr id="8" name="Group 18"/>
              <p:cNvGrpSpPr/>
              <p:nvPr/>
            </p:nvGrpSpPr>
            <p:grpSpPr>
              <a:xfrm>
                <a:off x="4014787" y="3133117"/>
                <a:ext cx="1402247" cy="230832"/>
                <a:chOff x="4014787" y="3133117"/>
                <a:chExt cx="1402247" cy="230832"/>
              </a:xfrm>
            </p:grpSpPr>
            <p:pic>
              <p:nvPicPr>
                <p:cNvPr id="86" name="Picture 4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014787" y="3139676"/>
                  <a:ext cx="228600" cy="2177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7" name="TextBox 86"/>
                <p:cNvSpPr txBox="1"/>
                <p:nvPr/>
              </p:nvSpPr>
              <p:spPr>
                <a:xfrm>
                  <a:off x="4212858" y="3133117"/>
                  <a:ext cx="12041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/>
                    <a:t>Selective WT/</a:t>
                  </a:r>
                  <a:r>
                    <a:rPr lang="en-US" sz="900" b="1" dirty="0" err="1" smtClean="0"/>
                    <a:t>mut</a:t>
                  </a:r>
                  <a:r>
                    <a:rPr lang="en-US" sz="900" b="1" dirty="0" smtClean="0"/>
                    <a:t>. </a:t>
                  </a:r>
                  <a:endParaRPr lang="en-US" sz="900" b="1" dirty="0"/>
                </a:p>
              </p:txBody>
            </p:sp>
          </p:grpSp>
          <p:grpSp>
            <p:nvGrpSpPr>
              <p:cNvPr id="9" name="Group 19"/>
              <p:cNvGrpSpPr/>
              <p:nvPr/>
            </p:nvGrpSpPr>
            <p:grpSpPr>
              <a:xfrm>
                <a:off x="4000500" y="3343348"/>
                <a:ext cx="1147229" cy="230832"/>
                <a:chOff x="4000500" y="3343348"/>
                <a:chExt cx="1147229" cy="230832"/>
              </a:xfrm>
            </p:grpSpPr>
            <p:pic>
              <p:nvPicPr>
                <p:cNvPr id="84" name="Picture 4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/>
                <a:stretch>
                  <a:fillRect/>
                </a:stretch>
              </p:blipFill>
              <p:spPr bwMode="auto">
                <a:xfrm>
                  <a:off x="4000500" y="3353989"/>
                  <a:ext cx="257175" cy="2095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5" name="TextBox 84"/>
                <p:cNvSpPr txBox="1"/>
                <p:nvPr/>
              </p:nvSpPr>
              <p:spPr>
                <a:xfrm>
                  <a:off x="4212858" y="3343348"/>
                  <a:ext cx="93487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b="1" dirty="0" smtClean="0"/>
                    <a:t>Non-selective</a:t>
                  </a:r>
                  <a:endParaRPr lang="en-US" sz="900" b="1" dirty="0"/>
                </a:p>
              </p:txBody>
            </p:sp>
          </p:grpSp>
        </p:grpSp>
        <p:sp>
          <p:nvSpPr>
            <p:cNvPr id="44" name="TextBox 43"/>
            <p:cNvSpPr txBox="1"/>
            <p:nvPr/>
          </p:nvSpPr>
          <p:spPr>
            <a:xfrm>
              <a:off x="1439021" y="3525264"/>
              <a:ext cx="8322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 smtClean="0"/>
                <a:t>Size:  pIC50</a:t>
              </a:r>
              <a:endParaRPr lang="en-US" sz="900" b="1" dirty="0"/>
            </a:p>
          </p:txBody>
        </p:sp>
      </p:grpSp>
      <p:grpSp>
        <p:nvGrpSpPr>
          <p:cNvPr id="10" name="Group 78"/>
          <p:cNvGrpSpPr/>
          <p:nvPr/>
        </p:nvGrpSpPr>
        <p:grpSpPr>
          <a:xfrm>
            <a:off x="4503539" y="3077904"/>
            <a:ext cx="4389529" cy="2229642"/>
            <a:chOff x="4503539" y="3147576"/>
            <a:chExt cx="4389529" cy="2229642"/>
          </a:xfrm>
        </p:grpSpPr>
        <p:grpSp>
          <p:nvGrpSpPr>
            <p:cNvPr id="11" name="Group 71"/>
            <p:cNvGrpSpPr/>
            <p:nvPr/>
          </p:nvGrpSpPr>
          <p:grpSpPr>
            <a:xfrm>
              <a:off x="4752590" y="3413001"/>
              <a:ext cx="3085718" cy="1658121"/>
              <a:chOff x="4565257" y="1230590"/>
              <a:chExt cx="3085718" cy="1658121"/>
            </a:xfrm>
          </p:grpSpPr>
          <p:pic>
            <p:nvPicPr>
              <p:cNvPr id="74" name="Picture 73" descr="image002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565257" y="1230590"/>
                <a:ext cx="641743" cy="1657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5" name="Picture 4" descr="image002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l="16625" b="13683"/>
              <a:stretch>
                <a:fillRect/>
              </a:stretch>
            </p:blipFill>
            <p:spPr bwMode="auto">
              <a:xfrm flipH="1">
                <a:off x="5080493" y="1230827"/>
                <a:ext cx="2570482" cy="1657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" name="TextBox 14"/>
            <p:cNvSpPr txBox="1"/>
            <p:nvPr/>
          </p:nvSpPr>
          <p:spPr>
            <a:xfrm>
              <a:off x="4719638" y="3147576"/>
              <a:ext cx="354060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u="sng" dirty="0" smtClean="0">
                  <a:solidFill>
                    <a:srgbClr val="000000"/>
                  </a:solidFill>
                </a:rPr>
                <a:t>Assay Drill-Down:</a:t>
              </a:r>
            </a:p>
          </p:txBody>
        </p:sp>
        <p:grpSp>
          <p:nvGrpSpPr>
            <p:cNvPr id="12" name="Group 36"/>
            <p:cNvGrpSpPr/>
            <p:nvPr/>
          </p:nvGrpSpPr>
          <p:grpSpPr>
            <a:xfrm>
              <a:off x="7884574" y="3697871"/>
              <a:ext cx="1008494" cy="1064266"/>
              <a:chOff x="7960268" y="2244543"/>
              <a:chExt cx="859605" cy="907144"/>
            </a:xfrm>
          </p:grpSpPr>
          <p:pic>
            <p:nvPicPr>
              <p:cNvPr id="38" name="Picture 7"/>
              <p:cNvPicPr>
                <a:picLocks noChangeAspect="1" noChangeArrowheads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7960268" y="2244543"/>
                <a:ext cx="202462" cy="907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8081773" y="2260575"/>
                <a:ext cx="620593" cy="18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Mechanistic</a:t>
                </a:r>
                <a:endParaRPr lang="en-US" sz="8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8081773" y="2408213"/>
                <a:ext cx="727169" cy="18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Full-length WT</a:t>
                </a:r>
                <a:endParaRPr lang="en-US" sz="800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081773" y="2565378"/>
                <a:ext cx="738100" cy="18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 Truncated WT</a:t>
                </a:r>
                <a:endParaRPr lang="en-US" sz="8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8081773" y="2720161"/>
                <a:ext cx="307700" cy="18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Cell</a:t>
                </a:r>
                <a:endParaRPr lang="en-US" sz="8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081773" y="2872561"/>
                <a:ext cx="426573" cy="18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 smtClean="0"/>
                  <a:t>Mutant</a:t>
                </a:r>
                <a:endParaRPr lang="en-US" sz="800" dirty="0"/>
              </a:p>
            </p:txBody>
          </p:sp>
        </p:grpSp>
        <p:sp>
          <p:nvSpPr>
            <p:cNvPr id="60" name="Rectangle 59"/>
            <p:cNvSpPr/>
            <p:nvPr/>
          </p:nvSpPr>
          <p:spPr>
            <a:xfrm rot="16200000">
              <a:off x="4355532" y="3989105"/>
              <a:ext cx="620992" cy="3249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</a:rPr>
                <a:t> pIC</a:t>
              </a:r>
              <a:r>
                <a:rPr lang="en-US" sz="1200" b="1" baseline="-25000" dirty="0" smtClean="0">
                  <a:solidFill>
                    <a:srgbClr val="000000"/>
                  </a:solidFill>
                </a:rPr>
                <a:t>50</a:t>
              </a:r>
              <a:endParaRPr lang="en-US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18902" y="5052241"/>
              <a:ext cx="1591410" cy="3249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 smtClean="0">
                  <a:solidFill>
                    <a:srgbClr val="000000"/>
                  </a:solidFill>
                </a:rPr>
                <a:t>GSK Compound ID</a:t>
              </a:r>
              <a:endParaRPr lang="en-US" sz="1200" dirty="0"/>
            </a:p>
          </p:txBody>
        </p:sp>
      </p:grpSp>
      <p:grpSp>
        <p:nvGrpSpPr>
          <p:cNvPr id="13" name="Group 77"/>
          <p:cNvGrpSpPr/>
          <p:nvPr/>
        </p:nvGrpSpPr>
        <p:grpSpPr>
          <a:xfrm>
            <a:off x="5212248" y="3398858"/>
            <a:ext cx="2568694" cy="1563881"/>
            <a:chOff x="5248164" y="3458188"/>
            <a:chExt cx="2568694" cy="1563881"/>
          </a:xfrm>
        </p:grpSpPr>
        <p:sp>
          <p:nvSpPr>
            <p:cNvPr id="64" name="Rectangle 63"/>
            <p:cNvSpPr/>
            <p:nvPr/>
          </p:nvSpPr>
          <p:spPr>
            <a:xfrm>
              <a:off x="6194789" y="3458188"/>
              <a:ext cx="1622069" cy="1563881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78129" y="3471249"/>
              <a:ext cx="715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2012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48164" y="3458188"/>
              <a:ext cx="912994" cy="1563881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255191" y="3471249"/>
              <a:ext cx="71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2014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7015271" y="19050"/>
            <a:ext cx="1161288" cy="1005840"/>
            <a:chOff x="7701071" y="4133077"/>
            <a:chExt cx="1161288" cy="1005840"/>
          </a:xfrm>
        </p:grpSpPr>
        <p:pic>
          <p:nvPicPr>
            <p:cNvPr id="54" name="Picture 8" descr="C:\Users\db484575\AppData\Local\Microsoft\Windows\Temporary Internet Files\Content.IE5\JK3RAAQZ\jigsawpuzzle[1].jpg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7722250" y="4359246"/>
              <a:ext cx="1115568" cy="552033"/>
            </a:xfrm>
            <a:prstGeom prst="rect">
              <a:avLst/>
            </a:prstGeom>
            <a:noFill/>
          </p:spPr>
        </p:pic>
        <p:sp>
          <p:nvSpPr>
            <p:cNvPr id="56" name="TextBox 55"/>
            <p:cNvSpPr txBox="1"/>
            <p:nvPr/>
          </p:nvSpPr>
          <p:spPr>
            <a:xfrm>
              <a:off x="7701071" y="4133077"/>
              <a:ext cx="1161288" cy="100584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Dataset</a:t>
              </a:r>
            </a:p>
            <a:p>
              <a:pPr marL="171450" indent="-171450" algn="ctr">
                <a:buClr>
                  <a:schemeClr val="tx1"/>
                </a:buClr>
              </a:pPr>
              <a:endParaRPr lang="en-US" sz="3600" b="1" dirty="0" smtClean="0">
                <a:solidFill>
                  <a:srgbClr val="C84104"/>
                </a:solidFill>
              </a:endParaRP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Integration</a:t>
              </a:r>
            </a:p>
          </p:txBody>
        </p:sp>
      </p:grpSp>
      <p:pic>
        <p:nvPicPr>
          <p:cNvPr id="57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19000308">
            <a:off x="1080414" y="4007257"/>
            <a:ext cx="316023" cy="302398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38788" y="1104900"/>
            <a:ext cx="25622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29063" y="5251450"/>
            <a:ext cx="4960937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47" grpId="0"/>
      <p:bldP spid="66" grpId="0"/>
      <p:bldP spid="69" grpId="0"/>
      <p:bldP spid="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rrowheads="1"/>
          </p:cNvPicPr>
          <p:nvPr/>
        </p:nvPicPr>
        <p:blipFill>
          <a:blip r:embed="rId3" cstate="print"/>
          <a:srcRect l="-255"/>
          <a:stretch>
            <a:fillRect/>
          </a:stretch>
        </p:blipFill>
        <p:spPr bwMode="auto">
          <a:xfrm>
            <a:off x="4286250" y="2438401"/>
            <a:ext cx="3740276" cy="349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811313" cy="677108"/>
          </a:xfrm>
        </p:spPr>
        <p:txBody>
          <a:bodyPr/>
          <a:lstStyle/>
          <a:p>
            <a:r>
              <a:rPr lang="en-US" dirty="0" smtClean="0"/>
              <a:t>Identify and Test Unmeasured Compounds </a:t>
            </a:r>
            <a:br>
              <a:rPr lang="en-US" dirty="0" smtClean="0"/>
            </a:br>
            <a:r>
              <a:rPr lang="en-US" dirty="0" smtClean="0"/>
              <a:t>Based on Overlap with Actives Across Datasets</a:t>
            </a:r>
            <a:endParaRPr lang="en-US" dirty="0"/>
          </a:p>
        </p:txBody>
      </p:sp>
      <p:pic>
        <p:nvPicPr>
          <p:cNvPr id="174095" name="Picture 1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7675" y="2428875"/>
            <a:ext cx="3870579" cy="3319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5728" y="1189281"/>
            <a:ext cx="724395" cy="118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0818" y="1222940"/>
            <a:ext cx="1377538" cy="103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4" name="Group 23"/>
          <p:cNvGrpSpPr/>
          <p:nvPr/>
        </p:nvGrpSpPr>
        <p:grpSpPr>
          <a:xfrm>
            <a:off x="22652" y="3868017"/>
            <a:ext cx="7387412" cy="2395855"/>
            <a:chOff x="60752" y="3991842"/>
            <a:chExt cx="7387412" cy="2395855"/>
          </a:xfrm>
        </p:grpSpPr>
        <p:grpSp>
          <p:nvGrpSpPr>
            <p:cNvPr id="12" name="Group 11"/>
            <p:cNvGrpSpPr/>
            <p:nvPr/>
          </p:nvGrpSpPr>
          <p:grpSpPr>
            <a:xfrm>
              <a:off x="60752" y="3991842"/>
              <a:ext cx="6144972" cy="2395855"/>
              <a:chOff x="336977" y="4239492"/>
              <a:chExt cx="6144972" cy="239585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410691" y="6327570"/>
                <a:ext cx="558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sz="1400" b="1" dirty="0" smtClean="0"/>
                  <a:t>PFI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923808" y="6327570"/>
                <a:ext cx="558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sz="1400" b="1" dirty="0" smtClean="0"/>
                  <a:t>PFI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977" y="4239492"/>
                <a:ext cx="558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sz="1400" b="1" dirty="0" smtClean="0"/>
                  <a:t>MW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762962" y="5221174"/>
              <a:ext cx="7338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err="1" smtClean="0">
                  <a:solidFill>
                    <a:srgbClr val="00B050"/>
                  </a:solidFill>
                </a:rPr>
                <a:t>Ligand</a:t>
              </a:r>
              <a:r>
                <a:rPr lang="en-US" sz="1200" dirty="0" smtClean="0">
                  <a:solidFill>
                    <a:srgbClr val="00B050"/>
                  </a:solidFill>
                </a:rPr>
                <a:t>-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rgbClr val="00B050"/>
                  </a:solidFill>
                </a:rPr>
                <a:t>efficient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rgbClr val="00B050"/>
                  </a:solidFill>
                </a:rPr>
                <a:t>HTS hit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13131" y="5200571"/>
              <a:ext cx="12350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err="1" smtClean="0">
                  <a:solidFill>
                    <a:srgbClr val="00B050"/>
                  </a:solidFill>
                </a:rPr>
                <a:t>Ligand</a:t>
              </a:r>
              <a:r>
                <a:rPr lang="en-US" sz="1200" dirty="0" smtClean="0">
                  <a:solidFill>
                    <a:srgbClr val="00B050"/>
                  </a:solidFill>
                </a:rPr>
                <a:t>-efficient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rgbClr val="00B050"/>
                  </a:solidFill>
                </a:rPr>
                <a:t>HTS and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rgbClr val="00B050"/>
                  </a:solidFill>
                </a:rPr>
                <a:t>fragment hits</a:t>
              </a: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7" name="Right Arrow 36"/>
          <p:cNvSpPr/>
          <p:nvPr/>
        </p:nvSpPr>
        <p:spPr bwMode="auto">
          <a:xfrm rot="948579">
            <a:off x="5766854" y="1547300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Oval 37"/>
          <p:cNvSpPr/>
          <p:nvPr/>
        </p:nvSpPr>
        <p:spPr bwMode="auto">
          <a:xfrm rot="1753722">
            <a:off x="3516374" y="1343046"/>
            <a:ext cx="1181100" cy="539828"/>
          </a:xfrm>
          <a:prstGeom prst="ellipse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173600" y="1543050"/>
            <a:ext cx="760350" cy="501750"/>
          </a:xfrm>
          <a:prstGeom prst="ellipse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7015271" y="19050"/>
            <a:ext cx="1161288" cy="1005840"/>
            <a:chOff x="7701071" y="4133077"/>
            <a:chExt cx="1161288" cy="1005840"/>
          </a:xfrm>
        </p:grpSpPr>
        <p:pic>
          <p:nvPicPr>
            <p:cNvPr id="44" name="Picture 8" descr="C:\Users\db484575\AppData\Local\Microsoft\Windows\Temporary Internet Files\Content.IE5\JK3RAAQZ\jigsawpuzzle[1]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722250" y="4359246"/>
              <a:ext cx="1115568" cy="552033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7701071" y="4133077"/>
              <a:ext cx="1161288" cy="100584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Dataset</a:t>
              </a:r>
            </a:p>
            <a:p>
              <a:pPr marL="171450" indent="-171450" algn="ctr">
                <a:buClr>
                  <a:schemeClr val="tx1"/>
                </a:buClr>
              </a:pPr>
              <a:endParaRPr lang="en-US" sz="3600" b="1" dirty="0" smtClean="0">
                <a:solidFill>
                  <a:srgbClr val="C84104"/>
                </a:solidFill>
              </a:endParaRP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Integration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029075" y="205740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endParaRPr lang="en-US" sz="1200" dirty="0" err="1" smtClean="0"/>
          </a:p>
        </p:txBody>
      </p:sp>
      <p:sp>
        <p:nvSpPr>
          <p:cNvPr id="34" name="TextBox 33"/>
          <p:cNvSpPr txBox="1"/>
          <p:nvPr/>
        </p:nvSpPr>
        <p:spPr>
          <a:xfrm>
            <a:off x="3448050" y="2028825"/>
            <a:ext cx="2356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chemeClr val="bg2"/>
                </a:solidFill>
              </a:rPr>
              <a:t>Weak active for Kinase “X” </a:t>
            </a:r>
          </a:p>
        </p:txBody>
      </p:sp>
      <p:sp>
        <p:nvSpPr>
          <p:cNvPr id="40" name="Right Arrow 39"/>
          <p:cNvSpPr/>
          <p:nvPr/>
        </p:nvSpPr>
        <p:spPr bwMode="auto">
          <a:xfrm rot="20651421" flipH="1">
            <a:off x="2966504" y="1537775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1" name="Group 26"/>
          <p:cNvGrpSpPr/>
          <p:nvPr/>
        </p:nvGrpSpPr>
        <p:grpSpPr>
          <a:xfrm>
            <a:off x="7963274" y="2740305"/>
            <a:ext cx="1180726" cy="2529613"/>
            <a:chOff x="8041945" y="688390"/>
            <a:chExt cx="824912" cy="1798338"/>
          </a:xfrm>
          <a:solidFill>
            <a:schemeClr val="bg1"/>
          </a:solidFill>
        </p:grpSpPr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115300" y="1218278"/>
              <a:ext cx="751556" cy="50334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46" name="TextBox 45"/>
            <p:cNvSpPr txBox="1"/>
            <p:nvPr/>
          </p:nvSpPr>
          <p:spPr>
            <a:xfrm>
              <a:off x="8041945" y="688390"/>
              <a:ext cx="824912" cy="5907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buClr>
                  <a:srgbClr val="635A54"/>
                </a:buClr>
              </a:pPr>
              <a:r>
                <a:rPr lang="en-US" sz="1200" b="1" u="sng" dirty="0" smtClean="0">
                  <a:solidFill>
                    <a:srgbClr val="635A54"/>
                  </a:solidFill>
                </a:rPr>
                <a:t>Trellis by Scaffold</a:t>
              </a:r>
            </a:p>
            <a:p>
              <a:pPr marL="171450" indent="-171450">
                <a:buClr>
                  <a:srgbClr val="635A54"/>
                </a:buClr>
              </a:pPr>
              <a:endParaRPr lang="en-US" sz="1200" b="1" u="sng" dirty="0" smtClean="0">
                <a:solidFill>
                  <a:srgbClr val="635A54"/>
                </a:solidFill>
              </a:endParaRPr>
            </a:p>
            <a:p>
              <a:pPr marL="171450" indent="-171450">
                <a:buClr>
                  <a:srgbClr val="635A54"/>
                </a:buClr>
              </a:pPr>
              <a:r>
                <a:rPr lang="en-US" sz="1200" b="1" u="sng" dirty="0" smtClean="0">
                  <a:solidFill>
                    <a:srgbClr val="635A54"/>
                  </a:solidFill>
                </a:rPr>
                <a:t>Color </a:t>
              </a:r>
              <a:r>
                <a:rPr lang="en-US" sz="1200" b="1" u="sng" dirty="0">
                  <a:solidFill>
                    <a:srgbClr val="635A54"/>
                  </a:solidFill>
                </a:rPr>
                <a:t>by LE</a:t>
              </a:r>
            </a:p>
          </p:txBody>
        </p:sp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8115300" y="1949909"/>
              <a:ext cx="751556" cy="53681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48" name="TextBox 47"/>
            <p:cNvSpPr txBox="1"/>
            <p:nvPr/>
          </p:nvSpPr>
          <p:spPr>
            <a:xfrm>
              <a:off x="8041945" y="1733976"/>
              <a:ext cx="824912" cy="1969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rgbClr val="635A54"/>
                </a:buClr>
              </a:pPr>
              <a:r>
                <a:rPr lang="en-US" sz="1200" b="1" u="sng" dirty="0">
                  <a:solidFill>
                    <a:srgbClr val="635A54"/>
                  </a:solidFill>
                </a:rPr>
                <a:t>Shape by:</a:t>
              </a:r>
            </a:p>
          </p:txBody>
        </p:sp>
      </p:grp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6872" y="5703647"/>
            <a:ext cx="3527150" cy="23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083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38550" y="1090613"/>
            <a:ext cx="1903413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5-Point Star 30"/>
          <p:cNvSpPr/>
          <p:nvPr/>
        </p:nvSpPr>
        <p:spPr bwMode="auto">
          <a:xfrm>
            <a:off x="3083170" y="41616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5-Point Star 49"/>
          <p:cNvSpPr/>
          <p:nvPr/>
        </p:nvSpPr>
        <p:spPr bwMode="auto">
          <a:xfrm>
            <a:off x="6576647" y="41616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5-Point Star 51"/>
          <p:cNvSpPr/>
          <p:nvPr/>
        </p:nvSpPr>
        <p:spPr bwMode="auto">
          <a:xfrm>
            <a:off x="3212124" y="20280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1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13562795">
            <a:off x="432715" y="5569355"/>
            <a:ext cx="316023" cy="302398"/>
          </a:xfrm>
          <a:prstGeom prst="rect">
            <a:avLst/>
          </a:prstGeom>
          <a:noFill/>
        </p:spPr>
      </p:pic>
      <p:sp>
        <p:nvSpPr>
          <p:cNvPr id="35" name="Rectangle 34"/>
          <p:cNvSpPr/>
          <p:nvPr/>
        </p:nvSpPr>
        <p:spPr bwMode="auto">
          <a:xfrm>
            <a:off x="4288536" y="2324100"/>
            <a:ext cx="3678936" cy="390525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76724" y="2438400"/>
            <a:ext cx="3730752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088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7545" y="2415158"/>
            <a:ext cx="3839902" cy="3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811313" cy="677108"/>
          </a:xfrm>
        </p:spPr>
        <p:txBody>
          <a:bodyPr/>
          <a:lstStyle/>
          <a:p>
            <a:r>
              <a:rPr lang="en-US" dirty="0" smtClean="0"/>
              <a:t>Identify and Test Unmeasured Compounds </a:t>
            </a:r>
            <a:br>
              <a:rPr lang="en-US" dirty="0" smtClean="0"/>
            </a:br>
            <a:r>
              <a:rPr lang="en-US" dirty="0" smtClean="0"/>
              <a:t>Based on Overlap with Actives Across Datasets</a:t>
            </a:r>
            <a:endParaRPr lang="en-US" dirty="0"/>
          </a:p>
        </p:txBody>
      </p:sp>
      <p:pic>
        <p:nvPicPr>
          <p:cNvPr id="17920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5728" y="1189281"/>
            <a:ext cx="724395" cy="1189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70818" y="1222940"/>
            <a:ext cx="1377538" cy="103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3"/>
          <p:cNvGrpSpPr/>
          <p:nvPr/>
        </p:nvGrpSpPr>
        <p:grpSpPr>
          <a:xfrm>
            <a:off x="22652" y="3216472"/>
            <a:ext cx="7387412" cy="3047400"/>
            <a:chOff x="60752" y="3340297"/>
            <a:chExt cx="7387412" cy="3047400"/>
          </a:xfrm>
        </p:grpSpPr>
        <p:grpSp>
          <p:nvGrpSpPr>
            <p:cNvPr id="4" name="Group 11"/>
            <p:cNvGrpSpPr/>
            <p:nvPr/>
          </p:nvGrpSpPr>
          <p:grpSpPr>
            <a:xfrm>
              <a:off x="60752" y="3991842"/>
              <a:ext cx="6144972" cy="2395855"/>
              <a:chOff x="336977" y="4239492"/>
              <a:chExt cx="6144972" cy="239585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410691" y="6327570"/>
                <a:ext cx="558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sz="1400" b="1" dirty="0" smtClean="0"/>
                  <a:t>PFI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923808" y="6327570"/>
                <a:ext cx="558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sz="1400" b="1" dirty="0" smtClean="0"/>
                  <a:t>PFI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36977" y="4239492"/>
                <a:ext cx="558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tx1"/>
                  </a:buClr>
                </a:pPr>
                <a:r>
                  <a:rPr lang="en-US" sz="1400" b="1" dirty="0" smtClean="0"/>
                  <a:t>MW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762962" y="5221174"/>
              <a:ext cx="7338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err="1" smtClean="0">
                  <a:solidFill>
                    <a:srgbClr val="00B050"/>
                  </a:solidFill>
                </a:rPr>
                <a:t>Ligand</a:t>
              </a:r>
              <a:r>
                <a:rPr lang="en-US" sz="1200" dirty="0" smtClean="0">
                  <a:solidFill>
                    <a:srgbClr val="00B050"/>
                  </a:solidFill>
                </a:rPr>
                <a:t>-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rgbClr val="00B050"/>
                  </a:solidFill>
                </a:rPr>
                <a:t>efficient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rgbClr val="00B050"/>
                  </a:solidFill>
                </a:rPr>
                <a:t>HTS hit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85471" y="5050917"/>
              <a:ext cx="10945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chemeClr val="accent1"/>
                  </a:solidFill>
                </a:rPr>
                <a:t>Low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chemeClr val="accent1"/>
                  </a:solidFill>
                </a:rPr>
                <a:t>MW/PFI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chemeClr val="accent1"/>
                  </a:solidFill>
                </a:rPr>
                <a:t>untested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chemeClr val="accent1"/>
                  </a:solidFill>
                </a:rPr>
                <a:t>fragment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3554" y="3677711"/>
              <a:ext cx="1094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chemeClr val="accent1"/>
                  </a:solidFill>
                </a:rPr>
                <a:t>Low MW/PFI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chemeClr val="accent1"/>
                  </a:solidFill>
                </a:rPr>
                <a:t>ELT feature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chemeClr val="accent1"/>
                  </a:solidFill>
                </a:rPr>
                <a:t>to synthesize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13131" y="5200571"/>
              <a:ext cx="12350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err="1" smtClean="0">
                  <a:solidFill>
                    <a:srgbClr val="00B050"/>
                  </a:solidFill>
                </a:rPr>
                <a:t>Ligand</a:t>
              </a:r>
              <a:r>
                <a:rPr lang="en-US" sz="1200" dirty="0" smtClean="0">
                  <a:solidFill>
                    <a:srgbClr val="00B050"/>
                  </a:solidFill>
                </a:rPr>
                <a:t>-efficient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rgbClr val="00B050"/>
                  </a:solidFill>
                </a:rPr>
                <a:t>HTS and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rgbClr val="00B050"/>
                  </a:solidFill>
                </a:rPr>
                <a:t>fragment hits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37548" y="4603930"/>
              <a:ext cx="940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chemeClr val="accent1"/>
                  </a:solidFill>
                </a:rPr>
                <a:t>Low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chemeClr val="accent1"/>
                  </a:solidFill>
                </a:rPr>
                <a:t>MW/PFI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chemeClr val="accent1"/>
                  </a:solidFill>
                </a:rPr>
                <a:t>untested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chemeClr val="accent1"/>
                  </a:solidFill>
                </a:rPr>
                <a:t>fragment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54305" y="3340297"/>
              <a:ext cx="10945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chemeClr val="accent1"/>
                  </a:solidFill>
                </a:rPr>
                <a:t>Low MW/PFI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chemeClr val="accent1"/>
                  </a:solidFill>
                </a:rPr>
                <a:t>ELT feature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>
                  <a:solidFill>
                    <a:schemeClr val="accent1"/>
                  </a:solidFill>
                </a:rPr>
                <a:t>to synthesize</a:t>
              </a:r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7" name="Right Arrow 36"/>
          <p:cNvSpPr/>
          <p:nvPr/>
        </p:nvSpPr>
        <p:spPr bwMode="auto">
          <a:xfrm rot="948579">
            <a:off x="5766854" y="1547300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Oval 37"/>
          <p:cNvSpPr/>
          <p:nvPr/>
        </p:nvSpPr>
        <p:spPr bwMode="auto">
          <a:xfrm rot="1753722">
            <a:off x="3516374" y="1343046"/>
            <a:ext cx="1181100" cy="539828"/>
          </a:xfrm>
          <a:prstGeom prst="ellipse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4173600" y="1543050"/>
            <a:ext cx="760350" cy="501750"/>
          </a:xfrm>
          <a:prstGeom prst="ellipse">
            <a:avLst/>
          </a:prstGeom>
          <a:noFill/>
          <a:ln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" name="Group 42"/>
          <p:cNvGrpSpPr/>
          <p:nvPr/>
        </p:nvGrpSpPr>
        <p:grpSpPr>
          <a:xfrm>
            <a:off x="7015271" y="19050"/>
            <a:ext cx="1161288" cy="1005840"/>
            <a:chOff x="7701071" y="4133077"/>
            <a:chExt cx="1161288" cy="1005840"/>
          </a:xfrm>
        </p:grpSpPr>
        <p:pic>
          <p:nvPicPr>
            <p:cNvPr id="44" name="Picture 8" descr="C:\Users\db484575\AppData\Local\Microsoft\Windows\Temporary Internet Files\Content.IE5\JK3RAAQZ\jigsawpuzzle[1]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722250" y="4359246"/>
              <a:ext cx="1115568" cy="552033"/>
            </a:xfrm>
            <a:prstGeom prst="rect">
              <a:avLst/>
            </a:prstGeom>
            <a:noFill/>
          </p:spPr>
        </p:pic>
        <p:sp>
          <p:nvSpPr>
            <p:cNvPr id="45" name="TextBox 44"/>
            <p:cNvSpPr txBox="1"/>
            <p:nvPr/>
          </p:nvSpPr>
          <p:spPr>
            <a:xfrm>
              <a:off x="7701071" y="4133077"/>
              <a:ext cx="1161288" cy="100584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Dataset</a:t>
              </a:r>
            </a:p>
            <a:p>
              <a:pPr marL="171450" indent="-171450" algn="ctr">
                <a:buClr>
                  <a:schemeClr val="tx1"/>
                </a:buClr>
              </a:pPr>
              <a:endParaRPr lang="en-US" sz="3600" b="1" dirty="0" smtClean="0">
                <a:solidFill>
                  <a:srgbClr val="C84104"/>
                </a:solidFill>
              </a:endParaRP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Integration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029075" y="2057400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  <a:buFont typeface="Arial" pitchFamily="34" charset="0"/>
              <a:buChar char="–"/>
            </a:pPr>
            <a:endParaRPr lang="en-US" sz="1200" dirty="0" err="1" smtClean="0"/>
          </a:p>
        </p:txBody>
      </p:sp>
      <p:sp>
        <p:nvSpPr>
          <p:cNvPr id="34" name="TextBox 33"/>
          <p:cNvSpPr txBox="1"/>
          <p:nvPr/>
        </p:nvSpPr>
        <p:spPr>
          <a:xfrm>
            <a:off x="3448050" y="2028825"/>
            <a:ext cx="2356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chemeClr val="bg2"/>
                </a:solidFill>
              </a:rPr>
              <a:t>Weak active for Kinase “X” </a:t>
            </a:r>
          </a:p>
        </p:txBody>
      </p:sp>
      <p:sp>
        <p:nvSpPr>
          <p:cNvPr id="40" name="Right Arrow 39"/>
          <p:cNvSpPr/>
          <p:nvPr/>
        </p:nvSpPr>
        <p:spPr bwMode="auto">
          <a:xfrm rot="20651421" flipH="1">
            <a:off x="2966504" y="1537775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6872" y="5703647"/>
            <a:ext cx="3527150" cy="23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38550" y="1090613"/>
            <a:ext cx="1903413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5-Point Star 41"/>
          <p:cNvSpPr/>
          <p:nvPr/>
        </p:nvSpPr>
        <p:spPr bwMode="auto">
          <a:xfrm>
            <a:off x="3083170" y="41616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5-Point Star 45"/>
          <p:cNvSpPr/>
          <p:nvPr/>
        </p:nvSpPr>
        <p:spPr bwMode="auto">
          <a:xfrm>
            <a:off x="6576647" y="41616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5-Point Star 46"/>
          <p:cNvSpPr/>
          <p:nvPr/>
        </p:nvSpPr>
        <p:spPr bwMode="auto">
          <a:xfrm>
            <a:off x="3212124" y="2028092"/>
            <a:ext cx="234461" cy="234462"/>
          </a:xfrm>
          <a:prstGeom prst="star5">
            <a:avLst/>
          </a:prstGeom>
          <a:solidFill>
            <a:schemeClr val="bg2"/>
          </a:solidFill>
          <a:ln w="12700">
            <a:solidFill>
              <a:srgbClr val="FFFF0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8" name="Group 26"/>
          <p:cNvGrpSpPr/>
          <p:nvPr/>
        </p:nvGrpSpPr>
        <p:grpSpPr>
          <a:xfrm>
            <a:off x="7963274" y="2740305"/>
            <a:ext cx="1180726" cy="2529613"/>
            <a:chOff x="8041945" y="688390"/>
            <a:chExt cx="824912" cy="1798338"/>
          </a:xfrm>
          <a:solidFill>
            <a:schemeClr val="bg1"/>
          </a:solidFill>
        </p:grpSpPr>
        <p:pic>
          <p:nvPicPr>
            <p:cNvPr id="52" name="Picture 3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8115300" y="1218278"/>
              <a:ext cx="751556" cy="50334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53" name="TextBox 52"/>
            <p:cNvSpPr txBox="1"/>
            <p:nvPr/>
          </p:nvSpPr>
          <p:spPr>
            <a:xfrm>
              <a:off x="8041945" y="688390"/>
              <a:ext cx="824912" cy="5907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buClr>
                  <a:srgbClr val="635A54"/>
                </a:buClr>
              </a:pPr>
              <a:r>
                <a:rPr lang="en-US" sz="1200" b="1" u="sng" dirty="0" smtClean="0">
                  <a:solidFill>
                    <a:srgbClr val="635A54"/>
                  </a:solidFill>
                </a:rPr>
                <a:t>Trellis by Scaffold</a:t>
              </a:r>
            </a:p>
            <a:p>
              <a:pPr marL="171450" indent="-171450">
                <a:buClr>
                  <a:srgbClr val="635A54"/>
                </a:buClr>
              </a:pPr>
              <a:endParaRPr lang="en-US" sz="1200" b="1" u="sng" dirty="0" smtClean="0">
                <a:solidFill>
                  <a:srgbClr val="635A54"/>
                </a:solidFill>
              </a:endParaRPr>
            </a:p>
            <a:p>
              <a:pPr marL="171450" indent="-171450">
                <a:buClr>
                  <a:srgbClr val="635A54"/>
                </a:buClr>
              </a:pPr>
              <a:r>
                <a:rPr lang="en-US" sz="1200" b="1" u="sng" dirty="0" smtClean="0">
                  <a:solidFill>
                    <a:srgbClr val="635A54"/>
                  </a:solidFill>
                </a:rPr>
                <a:t>Color </a:t>
              </a:r>
              <a:r>
                <a:rPr lang="en-US" sz="1200" b="1" u="sng" dirty="0">
                  <a:solidFill>
                    <a:srgbClr val="635A54"/>
                  </a:solidFill>
                </a:rPr>
                <a:t>by LE</a:t>
              </a:r>
            </a:p>
          </p:txBody>
        </p:sp>
        <p:pic>
          <p:nvPicPr>
            <p:cNvPr id="54" name="Picture 3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8115300" y="1949909"/>
              <a:ext cx="751556" cy="53681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54"/>
            <p:cNvSpPr txBox="1"/>
            <p:nvPr/>
          </p:nvSpPr>
          <p:spPr>
            <a:xfrm>
              <a:off x="8041945" y="1733976"/>
              <a:ext cx="824912" cy="1969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rgbClr val="635A54"/>
                </a:buClr>
              </a:pPr>
              <a:r>
                <a:rPr lang="en-US" sz="1200" b="1" u="sng" dirty="0">
                  <a:solidFill>
                    <a:srgbClr val="635A54"/>
                  </a:solidFill>
                </a:rPr>
                <a:t>Shape by:</a:t>
              </a:r>
            </a:p>
          </p:txBody>
        </p:sp>
      </p:grpSp>
      <p:pic>
        <p:nvPicPr>
          <p:cNvPr id="56" name="Picture 3" descr="http://images.sodahead.com/polls/003962351/5331458487_normal_ian_symbol_north_arrow_2_answer_1_xlarge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rot="13562795">
            <a:off x="432715" y="5569355"/>
            <a:ext cx="316023" cy="30239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Future Directions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181100"/>
            <a:ext cx="9144000" cy="5200649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538163" lvl="1" indent="-270000">
              <a:spcAft>
                <a:spcPts val="600"/>
              </a:spcAft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Merging datasets using scaffolds enables</a:t>
            </a:r>
            <a:r>
              <a:rPr lang="en-US" sz="2400" dirty="0" smtClean="0"/>
              <a:t> a cohesive visualization of chemical series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suggests opportunities for hybridization</a:t>
            </a:r>
          </a:p>
          <a:p>
            <a:pPr marL="538163" lvl="1" indent="-2700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Automated scaffold and R-group generation is a powerful way to prioritize hits and replace scaffolds in large and diverse datasets</a:t>
            </a:r>
          </a:p>
          <a:p>
            <a:pPr marL="995363" lvl="2" indent="-2700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200" dirty="0" smtClean="0"/>
              <a:t>Partitioning into clusters is ambiguous, incomplete for SAR navigation. </a:t>
            </a:r>
            <a:endParaRPr lang="en-US" sz="2400" dirty="0" smtClean="0"/>
          </a:p>
          <a:p>
            <a:pPr marL="538163" lvl="1" indent="-2700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Scaffold-Generation Methods (Frameworks, Scaffold Networks, NCATS R-Group Tool) have their differences, </a:t>
            </a:r>
            <a:r>
              <a:rPr lang="en-US" sz="2400" dirty="0" smtClean="0">
                <a:solidFill>
                  <a:srgbClr val="FF0066"/>
                </a:solidFill>
              </a:rPr>
              <a:t>pros</a:t>
            </a:r>
            <a:r>
              <a:rPr lang="en-US" sz="2400" dirty="0" smtClean="0"/>
              <a:t> and </a:t>
            </a:r>
            <a:r>
              <a:rPr lang="en-US" sz="2200" dirty="0" smtClean="0">
                <a:solidFill>
                  <a:srgbClr val="4F81BD"/>
                </a:solidFill>
              </a:rPr>
              <a:t>cons</a:t>
            </a:r>
            <a:endParaRPr lang="en-US" sz="2400" dirty="0" smtClean="0"/>
          </a:p>
          <a:p>
            <a:pPr marL="995363" lvl="2" indent="-270000">
              <a:spcAft>
                <a:spcPts val="600"/>
              </a:spcAft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methods revealed similar insights from the TCAMS dataset  </a:t>
            </a:r>
            <a:endParaRPr lang="en-US" sz="2200" dirty="0" smtClean="0">
              <a:solidFill>
                <a:srgbClr val="4F81BD"/>
              </a:solidFill>
            </a:endParaRPr>
          </a:p>
          <a:p>
            <a:pPr marL="538163" lvl="1" indent="-270000">
              <a:spcBef>
                <a:spcPts val="12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/>
              <a:t>Future improvements:</a:t>
            </a:r>
          </a:p>
          <a:p>
            <a:pPr marL="995363" lvl="2" indent="-2700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/>
              <a:t>Scalability to larger and ever-changing datasets</a:t>
            </a:r>
          </a:p>
          <a:p>
            <a:pPr marL="995363" lvl="2" indent="-270000">
              <a:spcAft>
                <a:spcPts val="600"/>
              </a:spcAft>
              <a:buFont typeface="Arial" pitchFamily="34" charset="0"/>
              <a:buChar char="•"/>
            </a:pPr>
            <a:r>
              <a:rPr lang="en-US" sz="2200" dirty="0" smtClean="0"/>
              <a:t>Automated selection of informative overlapping scaffolds</a:t>
            </a:r>
          </a:p>
          <a:p>
            <a:pPr marL="995363" lvl="2" indent="-270000">
              <a:spcAft>
                <a:spcPts val="600"/>
              </a:spcAft>
              <a:buFont typeface="Arial" pitchFamily="34" charset="0"/>
              <a:buChar char="•"/>
            </a:pP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Combining </a:t>
            </a:r>
            <a:r>
              <a:rPr lang="en-US" sz="2200" dirty="0" smtClean="0"/>
              <a:t>multiple scaffold-generation 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&amp; Questions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and 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lvl="0">
              <a:defRPr/>
            </a:pPr>
            <a:r>
              <a:rPr lang="en-US" sz="2600" dirty="0" smtClean="0"/>
              <a:t>Scaffold Generation Methods: </a:t>
            </a:r>
          </a:p>
          <a:p>
            <a:pPr lvl="1">
              <a:defRPr/>
            </a:pPr>
            <a:r>
              <a:rPr lang="en-US" sz="2200" dirty="0" smtClean="0"/>
              <a:t>NCATS R-group analysis (</a:t>
            </a:r>
            <a:r>
              <a:rPr lang="en-US" sz="2200" dirty="0" smtClean="0">
                <a:hlinkClick r:id="rId2"/>
              </a:rPr>
              <a:t>http://tripod.nih.gov/?p=46</a:t>
            </a:r>
            <a:r>
              <a:rPr lang="en-US" sz="2200" dirty="0" smtClean="0"/>
              <a:t> )</a:t>
            </a:r>
          </a:p>
          <a:p>
            <a:pPr lvl="1">
              <a:defRPr/>
            </a:pPr>
            <a:r>
              <a:rPr lang="en-US" sz="2200" dirty="0" smtClean="0"/>
              <a:t>Frameworks (Data-Driven Clustering, GSK/ChemAxon)</a:t>
            </a:r>
          </a:p>
          <a:p>
            <a:pPr lvl="1">
              <a:defRPr/>
            </a:pPr>
            <a:r>
              <a:rPr lang="en-US" sz="2200" dirty="0" smtClean="0"/>
              <a:t>Scaffold Network Generator (</a:t>
            </a:r>
            <a:r>
              <a:rPr lang="en-US" sz="2200" dirty="0" smtClean="0">
                <a:hlinkClick r:id="rId3"/>
              </a:rPr>
              <a:t>http://swami.wustl.edu/sng</a:t>
            </a:r>
            <a:r>
              <a:rPr lang="en-US" sz="2200" dirty="0" smtClean="0"/>
              <a:t>) </a:t>
            </a:r>
          </a:p>
          <a:p>
            <a:pPr lvl="1">
              <a:defRPr/>
            </a:pPr>
            <a:r>
              <a:rPr lang="en-US" sz="2200" dirty="0" smtClean="0"/>
              <a:t>Agglomerative Clustering (Complete Linkage, GSK/ChemAxon)</a:t>
            </a:r>
          </a:p>
          <a:p>
            <a:pPr lvl="1">
              <a:defRPr/>
            </a:pPr>
            <a:endParaRPr lang="en-US" sz="2200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44137" y="5263716"/>
            <a:ext cx="341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Times" pitchFamily="18" charset="0"/>
              </a:rPr>
              <a:t>G. Harper, G. S. Bravi, S. D. Pickett, J. Hussain, and D. V. S. Green. </a:t>
            </a:r>
            <a:r>
              <a:rPr lang="en-GB" sz="1000" i="1" dirty="0" smtClean="0">
                <a:latin typeface="Times" pitchFamily="18" charset="0"/>
              </a:rPr>
              <a:t>J. Chem. Inf. </a:t>
            </a:r>
            <a:r>
              <a:rPr lang="en-GB" sz="1000" i="1" dirty="0" err="1" smtClean="0">
                <a:latin typeface="Times" pitchFamily="18" charset="0"/>
              </a:rPr>
              <a:t>Comput</a:t>
            </a:r>
            <a:r>
              <a:rPr lang="en-GB" sz="1000" i="1" dirty="0" smtClean="0">
                <a:latin typeface="Times" pitchFamily="18" charset="0"/>
              </a:rPr>
              <a:t>. Sci.,</a:t>
            </a:r>
            <a:r>
              <a:rPr lang="en-GB" sz="1000" dirty="0" smtClean="0">
                <a:latin typeface="Times" pitchFamily="18" charset="0"/>
              </a:rPr>
              <a:t>  </a:t>
            </a:r>
            <a:r>
              <a:rPr lang="en-GB" sz="1000" b="1" dirty="0" smtClean="0">
                <a:latin typeface="Times" pitchFamily="18" charset="0"/>
              </a:rPr>
              <a:t>44(6),</a:t>
            </a:r>
            <a:r>
              <a:rPr lang="en-GB" sz="1000" dirty="0" smtClean="0">
                <a:latin typeface="Times" pitchFamily="18" charset="0"/>
              </a:rPr>
              <a:t>  2145-2156 (2004)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58114" y="5231634"/>
            <a:ext cx="2019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NCATS R–group tool @ </a:t>
            </a:r>
            <a:r>
              <a:rPr lang="en-US" sz="1000" dirty="0" smtClean="0">
                <a:hlinkClick r:id="rId4"/>
              </a:rPr>
              <a:t>http://tripod.nih.gov</a:t>
            </a:r>
            <a:r>
              <a:rPr lang="en-US" sz="1000" dirty="0" smtClean="0"/>
              <a:t> 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491430" y="5252700"/>
            <a:ext cx="3419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>
                <a:latin typeface="Times" pitchFamily="18" charset="0"/>
              </a:rPr>
              <a:t>M. K. Matlock, J.M. </a:t>
            </a:r>
            <a:r>
              <a:rPr lang="en-GB" sz="1000" dirty="0" err="1" smtClean="0">
                <a:latin typeface="Times" pitchFamily="18" charset="0"/>
              </a:rPr>
              <a:t>Zaretzki</a:t>
            </a:r>
            <a:r>
              <a:rPr lang="en-GB" sz="1000" dirty="0" smtClean="0">
                <a:latin typeface="Times" pitchFamily="18" charset="0"/>
              </a:rPr>
              <a:t>, and S. J. Swamidass. </a:t>
            </a:r>
            <a:r>
              <a:rPr lang="en-US" sz="1000" i="1" dirty="0" smtClean="0">
                <a:latin typeface="Times" pitchFamily="18" charset="0"/>
              </a:rPr>
              <a:t>Bioinformatics. </a:t>
            </a:r>
            <a:r>
              <a:rPr lang="en-US" sz="1000" b="1" dirty="0" smtClean="0">
                <a:latin typeface="Times" pitchFamily="18" charset="0"/>
              </a:rPr>
              <a:t>29(20), </a:t>
            </a:r>
            <a:r>
              <a:rPr lang="en-US" sz="1000" dirty="0" smtClean="0">
                <a:latin typeface="Times" pitchFamily="18" charset="0"/>
              </a:rPr>
              <a:t>2655-2656 (2013).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 smtClean="0">
                <a:sym typeface="Wingdings" pitchFamily="2" charset="2"/>
              </a:rPr>
              <a:t>Hit Prioritization via Clustering: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Exploration within Pre-determined Groups Only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8175" y="1133843"/>
            <a:ext cx="8414246" cy="46657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0000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000" dirty="0" smtClean="0">
                <a:sym typeface="Wingdings" pitchFamily="2" charset="2"/>
              </a:rPr>
              <a:t>~2000 complete linkage clusters in TCAMS set</a:t>
            </a:r>
          </a:p>
          <a:p>
            <a:pPr marL="270000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000" dirty="0" smtClean="0">
                <a:sym typeface="Wingdings" pitchFamily="2" charset="2"/>
              </a:rPr>
              <a:t>Initial clustering limits neighbors you can discover   </a:t>
            </a:r>
          </a:p>
          <a:p>
            <a:pPr marL="270000" indent="-270000">
              <a:spcAft>
                <a:spcPts val="600"/>
              </a:spcAft>
              <a:buClr>
                <a:schemeClr val="tx1"/>
              </a:buClr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2609850" y="3201208"/>
            <a:ext cx="1247775" cy="259622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349956" y="2472266"/>
            <a:ext cx="8432800" cy="3826933"/>
          </a:xfrm>
          <a:prstGeom prst="roundRect">
            <a:avLst>
              <a:gd name="adj" fmla="val 8925"/>
            </a:avLst>
          </a:prstGeom>
          <a:noFill/>
          <a:ln w="28575">
            <a:solidFill>
              <a:srgbClr val="00B0F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3298" name="Picture 2" descr="https://footsoldiers4christ.files.wordpress.com/2012/05/4976494944_29f8defb4a_b1.jpg"/>
          <p:cNvPicPr>
            <a:picLocks noChangeAspect="1" noChangeArrowheads="1"/>
          </p:cNvPicPr>
          <p:nvPr/>
        </p:nvPicPr>
        <p:blipFill>
          <a:blip r:embed="rId3" cstate="print"/>
          <a:srcRect b="19796"/>
          <a:stretch>
            <a:fillRect/>
          </a:stretch>
        </p:blipFill>
        <p:spPr bwMode="auto">
          <a:xfrm>
            <a:off x="6415834" y="1117185"/>
            <a:ext cx="2106593" cy="1315213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482542" y="5997737"/>
            <a:ext cx="2603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50" dirty="0" smtClean="0"/>
              <a:t>Percent </a:t>
            </a:r>
            <a:r>
              <a:rPr lang="en-US" sz="1050" dirty="0" err="1" smtClean="0"/>
              <a:t>inh</a:t>
            </a:r>
            <a:r>
              <a:rPr lang="en-US" sz="1050" dirty="0" smtClean="0"/>
              <a:t>. in  DD2 (PF resistant strain)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285330" y="4292915"/>
            <a:ext cx="428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 smtClean="0"/>
              <a:t>IFI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6443" y="2452410"/>
            <a:ext cx="22686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>
                <a:solidFill>
                  <a:schemeClr val="accent1"/>
                </a:solidFill>
              </a:rPr>
              <a:t>Query molecules (scatter plot)</a:t>
            </a:r>
          </a:p>
        </p:txBody>
      </p:sp>
      <p:pic>
        <p:nvPicPr>
          <p:cNvPr id="183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88182" y="2496932"/>
            <a:ext cx="4233332" cy="173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82536" y="4233325"/>
            <a:ext cx="4233332" cy="168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0582" y="5892785"/>
            <a:ext cx="4233332" cy="19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5000979" y="6062133"/>
            <a:ext cx="22846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 smtClean="0"/>
              <a:t>pXC50 in 3D7 (PF susceptible strain)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3558973" y="4363155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 smtClean="0"/>
              <a:t># aromatic rings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60769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5325" y="2701637"/>
            <a:ext cx="1743075" cy="33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Oval 32"/>
          <p:cNvSpPr/>
          <p:nvPr/>
        </p:nvSpPr>
        <p:spPr bwMode="auto">
          <a:xfrm>
            <a:off x="813929" y="2815768"/>
            <a:ext cx="282784" cy="282784"/>
          </a:xfrm>
          <a:prstGeom prst="ellipse">
            <a:avLst/>
          </a:prstGeom>
          <a:noFill/>
          <a:ln w="19050">
            <a:solidFill>
              <a:srgbClr val="00B0F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94879" y="4482643"/>
            <a:ext cx="282784" cy="282784"/>
          </a:xfrm>
          <a:prstGeom prst="ellipse">
            <a:avLst/>
          </a:prstGeom>
          <a:noFill/>
          <a:ln w="19050">
            <a:solidFill>
              <a:srgbClr val="00B0F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Right Arrow 36"/>
          <p:cNvSpPr/>
          <p:nvPr/>
        </p:nvSpPr>
        <p:spPr bwMode="auto">
          <a:xfrm>
            <a:off x="2657475" y="4772833"/>
            <a:ext cx="1209675" cy="259622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6782305" y="28575"/>
            <a:ext cx="1279517" cy="1005840"/>
            <a:chOff x="7186234" y="1178022"/>
            <a:chExt cx="1279517" cy="1000732"/>
          </a:xfrm>
        </p:grpSpPr>
        <p:pic>
          <p:nvPicPr>
            <p:cNvPr id="40" name="Picture 5" descr="http://www.coetail.com/jeffreyg/files/2014/02/find-needle-haystack-22905126.jp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213600" y="1178022"/>
              <a:ext cx="1162756" cy="10007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sp>
          <p:nvSpPr>
            <p:cNvPr id="41" name="TextBox 40"/>
            <p:cNvSpPr txBox="1"/>
            <p:nvPr/>
          </p:nvSpPr>
          <p:spPr>
            <a:xfrm>
              <a:off x="7186234" y="1260340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Hit </a:t>
              </a: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Prioritization</a:t>
              </a:r>
            </a:p>
          </p:txBody>
        </p:sp>
      </p:grpSp>
      <p:cxnSp>
        <p:nvCxnSpPr>
          <p:cNvPr id="42" name="Straight Arrow Connector 41"/>
          <p:cNvCxnSpPr>
            <a:endCxn id="37" idx="0"/>
          </p:cNvCxnSpPr>
          <p:nvPr/>
        </p:nvCxnSpPr>
        <p:spPr>
          <a:xfrm>
            <a:off x="2652246" y="3455123"/>
            <a:ext cx="1085093" cy="1317710"/>
          </a:xfrm>
          <a:prstGeom prst="straightConnector1">
            <a:avLst/>
          </a:prstGeom>
          <a:ln w="762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&quot;No&quot; Symbol 42"/>
          <p:cNvSpPr/>
          <p:nvPr/>
        </p:nvSpPr>
        <p:spPr bwMode="auto">
          <a:xfrm>
            <a:off x="2819049" y="3729134"/>
            <a:ext cx="732533" cy="657336"/>
          </a:xfrm>
          <a:prstGeom prst="noSmoking">
            <a:avLst/>
          </a:prstGeom>
          <a:solidFill>
            <a:srgbClr val="FF000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>
            <a:stCxn id="12" idx="1"/>
            <a:endCxn id="18" idx="0"/>
          </p:cNvCxnSpPr>
          <p:nvPr/>
        </p:nvCxnSpPr>
        <p:spPr>
          <a:xfrm>
            <a:off x="3886536" y="4169216"/>
            <a:ext cx="987649" cy="1283256"/>
          </a:xfrm>
          <a:prstGeom prst="straightConnector1">
            <a:avLst/>
          </a:prstGeom>
          <a:ln w="762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338554"/>
          </a:xfrm>
        </p:spPr>
        <p:txBody>
          <a:bodyPr/>
          <a:lstStyle/>
          <a:p>
            <a:r>
              <a:rPr lang="en-US" dirty="0" smtClean="0"/>
              <a:t>Using GSK Frameworks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31225" y="1188927"/>
            <a:ext cx="8414246" cy="50630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0000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000" dirty="0" smtClean="0">
                <a:sym typeface="Wingdings" pitchFamily="2" charset="2"/>
              </a:rPr>
              <a:t>80k GSK frameworks, 7.5k RECAP fragments in TCAMS set</a:t>
            </a:r>
          </a:p>
          <a:p>
            <a:pPr marL="270000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000" dirty="0" smtClean="0">
                <a:sym typeface="Wingdings" pitchFamily="2" charset="2"/>
              </a:rPr>
              <a:t>Score of a framework = Average activity of molecules containing it </a:t>
            </a: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dirty="0" smtClean="0">
                <a:sym typeface="Wingdings" pitchFamily="2" charset="2"/>
              </a:rPr>
              <a:t>Low scoring frameworks can be filtered out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270000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000" dirty="0" smtClean="0">
                <a:sym typeface="Wingdings" pitchFamily="2" charset="2"/>
              </a:rPr>
              <a:t>Issues identified: </a:t>
            </a: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dirty="0" smtClean="0">
                <a:sym typeface="Wingdings" pitchFamily="2" charset="2"/>
              </a:rPr>
              <a:t>Many equivalent and redundant frameworks </a:t>
            </a: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dirty="0" smtClean="0">
                <a:sym typeface="Wingdings" pitchFamily="2" charset="2"/>
              </a:rPr>
              <a:t>Tautomers not unified by current </a:t>
            </a:r>
            <a:r>
              <a:rPr lang="en-US" dirty="0" smtClean="0">
                <a:sym typeface="Wingdings" pitchFamily="2" charset="2"/>
              </a:rPr>
              <a:t>implementation   </a:t>
            </a:r>
            <a:endParaRPr lang="en-US" dirty="0" smtClean="0">
              <a:sym typeface="Wingdings" pitchFamily="2" charset="2"/>
            </a:endParaRP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dirty="0" smtClean="0">
              <a:sym typeface="Wingdings" pitchFamily="2" charset="2"/>
            </a:endParaRP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dirty="0" smtClean="0">
              <a:sym typeface="Wingdings" pitchFamily="2" charset="2"/>
            </a:endParaRP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dirty="0" smtClean="0">
              <a:sym typeface="Wingdings" pitchFamily="2" charset="2"/>
            </a:endParaRP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dirty="0" smtClean="0">
              <a:sym typeface="Wingdings" pitchFamily="2" charset="2"/>
            </a:endParaRP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dirty="0" smtClean="0">
              <a:sym typeface="Wingdings" pitchFamily="2" charset="2"/>
            </a:endParaRP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dirty="0" smtClean="0">
              <a:sym typeface="Wingdings" pitchFamily="2" charset="2"/>
            </a:endParaRP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endParaRPr lang="en-US" dirty="0" smtClean="0">
              <a:sym typeface="Wingdings" pitchFamily="2" charset="2"/>
            </a:endParaRP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</a:pPr>
            <a:endParaRPr lang="en-US" dirty="0" smtClean="0">
              <a:sym typeface="Wingdings" pitchFamily="2" charset="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8569" y="3575757"/>
            <a:ext cx="11239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 bwMode="auto">
          <a:xfrm>
            <a:off x="3886536" y="4052297"/>
            <a:ext cx="1133143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2055" y="3733839"/>
            <a:ext cx="2505075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6180" y="5162589"/>
            <a:ext cx="2373313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ight Arrow 17"/>
          <p:cNvSpPr/>
          <p:nvPr/>
        </p:nvSpPr>
        <p:spPr bwMode="auto">
          <a:xfrm>
            <a:off x="3857961" y="5452472"/>
            <a:ext cx="1133143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9745" name="Picture 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85688" y="4976851"/>
            <a:ext cx="1276350" cy="1085850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24" name="&quot;No&quot; Symbol 23"/>
          <p:cNvSpPr/>
          <p:nvPr/>
        </p:nvSpPr>
        <p:spPr bwMode="auto">
          <a:xfrm>
            <a:off x="3987079" y="4469731"/>
            <a:ext cx="903383" cy="760164"/>
          </a:xfrm>
          <a:prstGeom prst="noSmoking">
            <a:avLst/>
          </a:prstGeom>
          <a:solidFill>
            <a:srgbClr val="FF0000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7" name="Straight Arrow Connector 26"/>
          <p:cNvCxnSpPr>
            <a:stCxn id="18" idx="1"/>
            <a:endCxn id="12" idx="2"/>
          </p:cNvCxnSpPr>
          <p:nvPr/>
        </p:nvCxnSpPr>
        <p:spPr>
          <a:xfrm flipV="1">
            <a:off x="3857961" y="4286135"/>
            <a:ext cx="1044799" cy="1283256"/>
          </a:xfrm>
          <a:prstGeom prst="straightConnector1">
            <a:avLst/>
          </a:prstGeom>
          <a:ln w="76200">
            <a:solidFill>
              <a:schemeClr val="bg2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00598" y="3588377"/>
            <a:ext cx="1123720" cy="11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10776" y="3566344"/>
            <a:ext cx="1108326" cy="112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294810"/>
            <a:ext cx="6302376" cy="677108"/>
          </a:xfrm>
        </p:spPr>
        <p:txBody>
          <a:bodyPr/>
          <a:lstStyle/>
          <a:p>
            <a:r>
              <a:rPr lang="en-US" dirty="0" smtClean="0"/>
              <a:t>Related Molecules with Framework Overlaps:</a:t>
            </a:r>
            <a:br>
              <a:rPr lang="en-US" dirty="0" smtClean="0"/>
            </a:br>
            <a:r>
              <a:rPr lang="en-US" dirty="0" smtClean="0"/>
              <a:t>Reveal Potential Scaffold Hops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1453976" y="1721926"/>
            <a:ext cx="552893" cy="53162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2580" y="2558473"/>
            <a:ext cx="18934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Shared framework,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Related </a:t>
            </a:r>
            <a:r>
              <a:rPr lang="en-US" sz="1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chemotypes</a:t>
            </a:r>
            <a:endParaRPr lang="en-US" sz="14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/>
              <a:t>Opportunity to design hybrid series</a:t>
            </a:r>
            <a:r>
              <a:rPr lang="en-US" sz="1200" dirty="0" smtClean="0"/>
              <a:t> </a:t>
            </a:r>
          </a:p>
          <a:p>
            <a:pPr marL="171450" indent="-171450">
              <a:buClr>
                <a:schemeClr val="tx1"/>
              </a:buClr>
            </a:pPr>
            <a:endParaRPr lang="en-US" sz="12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7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5175" y="1121027"/>
            <a:ext cx="4841300" cy="496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7863840" y="3840480"/>
            <a:ext cx="1053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u="sng" dirty="0" smtClean="0"/>
              <a:t>Color by:</a:t>
            </a:r>
            <a:endParaRPr lang="en-US" sz="1200" u="sng" dirty="0" smtClean="0"/>
          </a:p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Framework</a:t>
            </a:r>
          </a:p>
          <a:p>
            <a:pPr marL="171450" indent="-171450">
              <a:buClr>
                <a:schemeClr val="tx1"/>
              </a:buClr>
            </a:pPr>
            <a:endParaRPr lang="en-US" sz="1200" dirty="0" smtClean="0"/>
          </a:p>
          <a:p>
            <a:pPr marL="171450" indent="-171450">
              <a:buClr>
                <a:schemeClr val="tx1"/>
              </a:buClr>
            </a:pPr>
            <a:r>
              <a:rPr lang="en-US" sz="1200" b="1" u="sng" dirty="0" smtClean="0"/>
              <a:t>Sector size: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# molecules</a:t>
            </a:r>
          </a:p>
          <a:p>
            <a:pPr marL="171450" indent="-171450">
              <a:buClr>
                <a:schemeClr val="tx1"/>
              </a:buClr>
            </a:pPr>
            <a:endParaRPr lang="en-US" sz="1200" dirty="0" smtClean="0"/>
          </a:p>
          <a:p>
            <a:pPr marL="171450" indent="-171450">
              <a:buClr>
                <a:schemeClr val="tx1"/>
              </a:buClr>
            </a:pPr>
            <a:r>
              <a:rPr lang="en-US" sz="1200" b="1" u="sng" dirty="0" smtClean="0"/>
              <a:t>Size by: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Ligand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Efficiency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2280703" y="2035970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838949" y="0"/>
            <a:ext cx="1162051" cy="1027881"/>
            <a:chOff x="3848099" y="5454832"/>
            <a:chExt cx="1162051" cy="1027881"/>
          </a:xfrm>
        </p:grpSpPr>
        <p:sp>
          <p:nvSpPr>
            <p:cNvPr id="25" name="TextBox 24"/>
            <p:cNvSpPr txBox="1"/>
            <p:nvPr/>
          </p:nvSpPr>
          <p:spPr>
            <a:xfrm>
              <a:off x="3948229" y="5454832"/>
              <a:ext cx="979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Scaffold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Hopping</a:t>
              </a:r>
            </a:p>
          </p:txBody>
        </p:sp>
        <p:pic>
          <p:nvPicPr>
            <p:cNvPr id="26" name="Picture 25"/>
            <p:cNvPicPr>
              <a:picLocks noChangeAspect="1" noChangeArrowheads="1"/>
            </p:cNvPicPr>
            <p:nvPr/>
          </p:nvPicPr>
          <p:blipFill>
            <a:blip r:embed="rId4" cstate="print"/>
            <a:srcRect r="35900"/>
            <a:stretch>
              <a:fillRect/>
            </a:stretch>
          </p:blipFill>
          <p:spPr bwMode="auto">
            <a:xfrm>
              <a:off x="3875132" y="5895975"/>
              <a:ext cx="696867" cy="506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7" name="Straight Arrow Connector 26"/>
            <p:cNvCxnSpPr/>
            <p:nvPr/>
          </p:nvCxnSpPr>
          <p:spPr>
            <a:xfrm>
              <a:off x="4324350" y="6238875"/>
              <a:ext cx="428625" cy="95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695825" y="6038850"/>
              <a:ext cx="314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000" b="1" dirty="0" smtClean="0">
                  <a:solidFill>
                    <a:schemeClr val="bg2"/>
                  </a:solidFill>
                </a:rPr>
                <a:t>?</a:t>
              </a:r>
              <a:endParaRPr lang="en-US" sz="2000" b="1" dirty="0" err="1" smtClean="0">
                <a:solidFill>
                  <a:schemeClr val="bg2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3848099" y="5476873"/>
              <a:ext cx="1161288" cy="100584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1291220" y="3120239"/>
            <a:ext cx="367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Percent inhibition in DD2 (PF resistant strain)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334229" y="6033558"/>
            <a:ext cx="2709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pXC50 in 3D7 (PF susceptible strain)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70392" y="4942419"/>
            <a:ext cx="1320799" cy="1084410"/>
            <a:chOff x="7100712" y="1365956"/>
            <a:chExt cx="1580444" cy="1347204"/>
          </a:xfrm>
        </p:grpSpPr>
        <p:sp>
          <p:nvSpPr>
            <p:cNvPr id="33" name="TextBox 32"/>
            <p:cNvSpPr txBox="1"/>
            <p:nvPr/>
          </p:nvSpPr>
          <p:spPr>
            <a:xfrm>
              <a:off x="7502673" y="1365956"/>
              <a:ext cx="854290" cy="30589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000" dirty="0" smtClean="0">
                  <a:solidFill>
                    <a:schemeClr val="tx1">
                      <a:lumMod val="50000"/>
                    </a:schemeClr>
                  </a:solidFill>
                </a:rPr>
                <a:t>Molecule</a:t>
              </a:r>
            </a:p>
          </p:txBody>
        </p:sp>
        <p:cxnSp>
          <p:nvCxnSpPr>
            <p:cNvPr id="34" name="Straight Arrow Connector 33"/>
            <p:cNvCxnSpPr>
              <a:stCxn id="33" idx="2"/>
              <a:endCxn id="35" idx="0"/>
            </p:cNvCxnSpPr>
            <p:nvPr/>
          </p:nvCxnSpPr>
          <p:spPr>
            <a:xfrm flipH="1">
              <a:off x="7924801" y="1671846"/>
              <a:ext cx="5016" cy="2190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394223" y="1890890"/>
              <a:ext cx="1061156" cy="30589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000" dirty="0" smtClean="0">
                  <a:solidFill>
                    <a:schemeClr val="bg1"/>
                  </a:solidFill>
                </a:rPr>
                <a:t>Scaffold(s)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7910085" y="2145309"/>
              <a:ext cx="1" cy="2648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100712" y="2407270"/>
              <a:ext cx="1580444" cy="30589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000" dirty="0" smtClean="0">
                  <a:solidFill>
                    <a:schemeClr val="bg1"/>
                  </a:solidFill>
                </a:rPr>
                <a:t>Related Molecules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</p:grp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6388" y="1741209"/>
            <a:ext cx="19208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TextBox 37"/>
          <p:cNvSpPr txBox="1"/>
          <p:nvPr/>
        </p:nvSpPr>
        <p:spPr>
          <a:xfrm>
            <a:off x="297706" y="1084519"/>
            <a:ext cx="309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smtClean="0"/>
              <a:t>Each </a:t>
            </a:r>
            <a:r>
              <a:rPr lang="en-US" sz="1400" u="sng" dirty="0" smtClean="0"/>
              <a:t>pie</a:t>
            </a:r>
            <a:r>
              <a:rPr lang="en-US" sz="1400" dirty="0" smtClean="0"/>
              <a:t> is one </a:t>
            </a:r>
            <a:r>
              <a:rPr lang="en-US" sz="1400" i="1" dirty="0" smtClean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/>
              <a:t>Each </a:t>
            </a:r>
            <a:r>
              <a:rPr lang="en-US" sz="1400" u="sng" dirty="0" smtClean="0"/>
              <a:t>sector/color</a:t>
            </a:r>
            <a:r>
              <a:rPr lang="en-US" sz="1400" dirty="0" smtClean="0"/>
              <a:t> is one </a:t>
            </a:r>
            <a:r>
              <a:rPr lang="en-US" sz="1400" i="1" dirty="0" smtClean="0"/>
              <a:t>framework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816851" cy="677108"/>
          </a:xfrm>
        </p:spPr>
        <p:txBody>
          <a:bodyPr/>
          <a:lstStyle/>
          <a:p>
            <a:r>
              <a:rPr lang="en-US" dirty="0" smtClean="0"/>
              <a:t>Hit Prioritization via Scaffold Networks:</a:t>
            </a:r>
            <a:br>
              <a:rPr lang="en-US" dirty="0" smtClean="0"/>
            </a:br>
            <a:r>
              <a:rPr lang="en-US" dirty="0" smtClean="0"/>
              <a:t>Navigate to Related Scaffolds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3436" y="1183085"/>
            <a:ext cx="5450251" cy="822481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tabLst/>
              <a:defRPr/>
            </a:pPr>
            <a:r>
              <a:rPr lang="en-US" dirty="0" smtClean="0"/>
              <a:t>13.5k compounds map to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/>
              <a:t>7715 top-level scaffolds (28.5k total)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49655" y="1260403"/>
            <a:ext cx="2336061" cy="103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5564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1681" y="2386399"/>
            <a:ext cx="7714020" cy="2661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9029" y="5054080"/>
            <a:ext cx="7835132" cy="177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78351" y="2526973"/>
            <a:ext cx="2180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u="sng" dirty="0" smtClean="0"/>
              <a:t>Color by:</a:t>
            </a:r>
            <a:endParaRPr lang="en-US" sz="1200" u="sng" dirty="0" smtClean="0"/>
          </a:p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Top-Level Scaffold</a:t>
            </a:r>
          </a:p>
          <a:p>
            <a:pPr marL="171450" indent="-171450">
              <a:buClr>
                <a:schemeClr val="tx1"/>
              </a:buClr>
            </a:pPr>
            <a:endParaRPr lang="en-US" sz="1200" dirty="0" smtClean="0"/>
          </a:p>
          <a:p>
            <a:pPr marL="171450" indent="-171450">
              <a:buClr>
                <a:schemeClr val="tx1"/>
              </a:buClr>
            </a:pPr>
            <a:r>
              <a:rPr lang="en-US" sz="1200" b="1" u="sng" dirty="0" smtClean="0"/>
              <a:t>Size by: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Ligand Efficiency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0467" y="2526973"/>
            <a:ext cx="956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u="sng" dirty="0" smtClean="0"/>
              <a:t>Trellis by:</a:t>
            </a:r>
            <a:endParaRPr lang="en-US" sz="1200" u="sng" dirty="0" smtClean="0"/>
          </a:p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Number 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of rings in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scaffold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91694" y="2432443"/>
            <a:ext cx="3689933" cy="1049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61434" y="3770730"/>
            <a:ext cx="701746" cy="856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653385" y="3791996"/>
            <a:ext cx="808970" cy="843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42454" y="3895766"/>
            <a:ext cx="297566" cy="79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Oval 19"/>
          <p:cNvSpPr/>
          <p:nvPr/>
        </p:nvSpPr>
        <p:spPr bwMode="auto">
          <a:xfrm rot="20639697">
            <a:off x="7479540" y="1283631"/>
            <a:ext cx="1133059" cy="529831"/>
          </a:xfrm>
          <a:prstGeom prst="ellipse">
            <a:avLst/>
          </a:prstGeom>
          <a:noFill/>
          <a:ln w="19050">
            <a:solidFill>
              <a:srgbClr val="3399FF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Oval 20"/>
          <p:cNvSpPr/>
          <p:nvPr/>
        </p:nvSpPr>
        <p:spPr bwMode="auto">
          <a:xfrm rot="20790299">
            <a:off x="8204579" y="1241481"/>
            <a:ext cx="761273" cy="415678"/>
          </a:xfrm>
          <a:prstGeom prst="ellipse">
            <a:avLst/>
          </a:prstGeom>
          <a:noFill/>
          <a:ln w="19050">
            <a:solidFill>
              <a:srgbClr val="009999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5652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40705" y="2478596"/>
            <a:ext cx="1114426" cy="1109194"/>
          </a:xfrm>
          <a:prstGeom prst="rect">
            <a:avLst/>
          </a:prstGeom>
          <a:noFill/>
          <a:ln w="28575">
            <a:solidFill>
              <a:srgbClr val="3399FF"/>
            </a:solidFill>
            <a:miter lim="800000"/>
            <a:headEnd/>
            <a:tailEnd/>
          </a:ln>
        </p:spPr>
      </p:pic>
      <p:pic>
        <p:nvPicPr>
          <p:cNvPr id="156673" name="Picture 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74006" y="3832658"/>
            <a:ext cx="1466850" cy="1039612"/>
          </a:xfrm>
          <a:prstGeom prst="rect">
            <a:avLst/>
          </a:prstGeom>
          <a:noFill/>
          <a:ln w="28575">
            <a:solidFill>
              <a:srgbClr val="009999"/>
            </a:solidFill>
            <a:miter lim="800000"/>
            <a:headEnd/>
            <a:tailEnd/>
          </a:ln>
        </p:spPr>
      </p:pic>
      <p:grpSp>
        <p:nvGrpSpPr>
          <p:cNvPr id="22" name="Group 21"/>
          <p:cNvGrpSpPr/>
          <p:nvPr/>
        </p:nvGrpSpPr>
        <p:grpSpPr>
          <a:xfrm>
            <a:off x="6782305" y="28575"/>
            <a:ext cx="1279517" cy="1005840"/>
            <a:chOff x="7186234" y="1178022"/>
            <a:chExt cx="1279517" cy="1000732"/>
          </a:xfrm>
        </p:grpSpPr>
        <p:pic>
          <p:nvPicPr>
            <p:cNvPr id="23" name="Picture 5" descr="http://www.coetail.com/jeffreyg/files/2014/02/find-needle-haystack-22905126.jpg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7213600" y="1178022"/>
              <a:ext cx="1162756" cy="10007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7186234" y="1260340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Hit </a:t>
              </a: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Prioritization</a:t>
              </a:r>
            </a:p>
          </p:txBody>
        </p:sp>
      </p:grpSp>
      <p:sp>
        <p:nvSpPr>
          <p:cNvPr id="26" name="Right Arrow 25"/>
          <p:cNvSpPr/>
          <p:nvPr/>
        </p:nvSpPr>
        <p:spPr bwMode="auto">
          <a:xfrm rot="5400000">
            <a:off x="7490878" y="1994974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45878" y="5262221"/>
            <a:ext cx="367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Percent inhibition in DD2 (PF resistant strain)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866420" y="3871383"/>
            <a:ext cx="2709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/>
              <a:t>pXC50 in 3D7 (PF susceptible strain)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73026" y="2597305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 smtClean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73026" y="376856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 smtClean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73026" y="5542617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 smtClean="0">
                <a:solidFill>
                  <a:srgbClr val="7030A0"/>
                </a:solidFill>
              </a:rPr>
              <a:t>4+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45400" y="2155494"/>
            <a:ext cx="70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u="sng" dirty="0" smtClean="0">
                <a:solidFill>
                  <a:srgbClr val="7030A0"/>
                </a:solidFill>
              </a:rPr>
              <a:t>Rings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21992" y="5634057"/>
            <a:ext cx="5394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 smtClean="0">
                <a:solidFill>
                  <a:srgbClr val="7030A0"/>
                </a:solidFill>
              </a:rPr>
              <a:t>… possibly more layers with higher # rings …</a:t>
            </a: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04240" y="3921190"/>
            <a:ext cx="808074" cy="79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6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6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2400" dirty="0" smtClean="0"/>
              <a:t>Small </a:t>
            </a:r>
            <a:r>
              <a:rPr lang="en-US" sz="2400" dirty="0"/>
              <a:t>Molecule Lead Discovery </a:t>
            </a:r>
            <a:r>
              <a:rPr lang="en-US" sz="2400" dirty="0" smtClean="0"/>
              <a:t>at GSK</a:t>
            </a:r>
            <a:endParaRPr lang="en-US" sz="24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3364" y="1071563"/>
            <a:ext cx="3227062" cy="50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16" tIns="45708" rIns="91416" bIns="45708">
            <a:spAutoFit/>
          </a:bodyPr>
          <a:lstStyle/>
          <a:p>
            <a:pPr algn="l" eaLnBrk="1" hangingPunct="1"/>
            <a:r>
              <a:rPr lang="en-US" sz="1400" b="1" i="1" dirty="0" smtClean="0">
                <a:solidFill>
                  <a:schemeClr val="tx1"/>
                </a:solidFill>
              </a:rPr>
              <a:t>High Throughput Screening</a:t>
            </a:r>
            <a:endParaRPr lang="en-US" sz="1400" b="1" i="1" dirty="0">
              <a:solidFill>
                <a:schemeClr val="tx1"/>
              </a:solidFill>
            </a:endParaRPr>
          </a:p>
          <a:p>
            <a:pPr marL="114270" indent="-114270" eaLnBrk="1" hangingPunct="1">
              <a:buFontTx/>
              <a:buChar char="-"/>
            </a:pPr>
            <a:r>
              <a:rPr lang="en-US" sz="1300" i="1" dirty="0" smtClean="0">
                <a:solidFill>
                  <a:schemeClr val="tx1"/>
                </a:solidFill>
              </a:rPr>
              <a:t>Maximize chemical diversity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452220" y="4014201"/>
            <a:ext cx="2079305" cy="1107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16" tIns="45708" rIns="91416" bIns="45708">
            <a:spAutoFit/>
          </a:bodyPr>
          <a:lstStyle/>
          <a:p>
            <a:pPr algn="l" eaLnBrk="1" hangingPunct="1"/>
            <a:r>
              <a:rPr lang="en-US" sz="1400" b="1" i="1" dirty="0" smtClean="0">
                <a:solidFill>
                  <a:schemeClr val="tx1"/>
                </a:solidFill>
              </a:rPr>
              <a:t>Focused Screening</a:t>
            </a:r>
            <a:endParaRPr lang="en-US" sz="1400" b="1" i="1" dirty="0">
              <a:solidFill>
                <a:schemeClr val="tx1"/>
              </a:solidFill>
            </a:endParaRPr>
          </a:p>
          <a:p>
            <a:pPr marL="114270" indent="-114270" eaLnBrk="1" hangingPunct="1">
              <a:buFontTx/>
              <a:buChar char="-"/>
            </a:pPr>
            <a:r>
              <a:rPr lang="en-US" sz="1300" i="1" dirty="0" smtClean="0">
                <a:solidFill>
                  <a:schemeClr val="tx1"/>
                </a:solidFill>
              </a:rPr>
              <a:t>Compound sets tailored to target families</a:t>
            </a:r>
          </a:p>
          <a:p>
            <a:pPr marL="114270" indent="-114270" eaLnBrk="1" hangingPunct="1"/>
            <a:endParaRPr lang="en-US" sz="1300" i="1" dirty="0" smtClean="0">
              <a:solidFill>
                <a:schemeClr val="tx1"/>
              </a:solidFill>
            </a:endParaRPr>
          </a:p>
          <a:p>
            <a:pPr marL="114270" indent="-114270" eaLnBrk="1" hangingPunct="1">
              <a:buFontTx/>
              <a:buChar char="-"/>
            </a:pPr>
            <a:r>
              <a:rPr lang="en-US" sz="1300" i="1" dirty="0" smtClean="0">
                <a:solidFill>
                  <a:schemeClr val="tx1"/>
                </a:solidFill>
              </a:rPr>
              <a:t>Small scale process</a:t>
            </a:r>
          </a:p>
        </p:txBody>
      </p:sp>
      <p:pic>
        <p:nvPicPr>
          <p:cNvPr id="11" name="Picture 9" descr="kinome_STKE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>
          <a:xfrm>
            <a:off x="6492096" y="4669520"/>
            <a:ext cx="2055153" cy="1637955"/>
          </a:xfrm>
          <a:prstGeom prst="rect">
            <a:avLst/>
          </a:prstGeom>
          <a:noFill/>
          <a:ln/>
        </p:spPr>
      </p:pic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597944" y="1081088"/>
            <a:ext cx="2268812" cy="70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16" tIns="45708" rIns="91416" bIns="45708">
            <a:spAutoFit/>
          </a:bodyPr>
          <a:lstStyle/>
          <a:p>
            <a:pPr algn="l" eaLnBrk="1" hangingPunct="1"/>
            <a:r>
              <a:rPr lang="en-US" sz="1400" b="1" i="1" dirty="0">
                <a:solidFill>
                  <a:schemeClr val="tx1"/>
                </a:solidFill>
              </a:rPr>
              <a:t>Fragment </a:t>
            </a:r>
            <a:r>
              <a:rPr lang="en-US" sz="1400" b="1" i="1" dirty="0" smtClean="0">
                <a:solidFill>
                  <a:schemeClr val="tx1"/>
                </a:solidFill>
              </a:rPr>
              <a:t>Hit ID</a:t>
            </a:r>
            <a:endParaRPr lang="en-US" sz="1400" b="1" i="1" dirty="0">
              <a:solidFill>
                <a:schemeClr val="tx1"/>
              </a:solidFill>
            </a:endParaRPr>
          </a:p>
          <a:p>
            <a:pPr marL="114270" indent="-114270" eaLnBrk="1" hangingPunct="1">
              <a:buFontTx/>
              <a:buChar char="-"/>
            </a:pPr>
            <a:r>
              <a:rPr lang="en-US" sz="1300" i="1" dirty="0" smtClean="0">
                <a:solidFill>
                  <a:schemeClr val="tx1"/>
                </a:solidFill>
              </a:rPr>
              <a:t>Low mol </a:t>
            </a:r>
            <a:r>
              <a:rPr lang="en-US" sz="1300" i="1" dirty="0" smtClean="0"/>
              <a:t>weight</a:t>
            </a:r>
            <a:r>
              <a:rPr lang="en-US" sz="1300" i="1" dirty="0" smtClean="0">
                <a:solidFill>
                  <a:schemeClr val="tx1"/>
                </a:solidFill>
              </a:rPr>
              <a:t>, </a:t>
            </a:r>
            <a:r>
              <a:rPr lang="en-US" sz="1300" i="1" dirty="0" smtClean="0"/>
              <a:t>l</a:t>
            </a:r>
            <a:r>
              <a:rPr lang="en-US" sz="1300" i="1" dirty="0" smtClean="0">
                <a:solidFill>
                  <a:schemeClr val="tx1"/>
                </a:solidFill>
              </a:rPr>
              <a:t>igand efficient starting points</a:t>
            </a:r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3272522" y="2033588"/>
          <a:ext cx="2623194" cy="1648874"/>
        </p:xfrm>
        <a:graphic>
          <a:graphicData uri="http://schemas.openxmlformats.org/presentationml/2006/ole">
            <p:oleObj spid="_x0000_s84994" name="Image" r:id="rId5" imgW="13638095" imgH="7568254" progId="">
              <p:embed/>
            </p:oleObj>
          </a:graphicData>
        </a:graphic>
      </p:graphicFrame>
      <p:sp>
        <p:nvSpPr>
          <p:cNvPr id="17" name="Title 15"/>
          <p:cNvSpPr txBox="1">
            <a:spLocks/>
          </p:cNvSpPr>
          <p:nvPr/>
        </p:nvSpPr>
        <p:spPr>
          <a:xfrm>
            <a:off x="539750" y="0"/>
            <a:ext cx="8604250" cy="1052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13665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9985" algn="l"/>
              </a:tabLst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64195" name="Picture 3" descr="C:\Users\kzl12136\Documents\ELT_SciComp\frontend\windows\SCCommonControls\SC.Message\Resources\ELT.bmp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358545" y="4777507"/>
            <a:ext cx="1942909" cy="1457181"/>
          </a:xfrm>
          <a:prstGeom prst="rect">
            <a:avLst/>
          </a:prstGeom>
          <a:noFill/>
        </p:spPr>
      </p:pic>
      <p:pic>
        <p:nvPicPr>
          <p:cNvPr id="18" name="Picture 2" descr="http://www.bio-itworld.com/images/1103_horz_GSK-facility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3718" y="2052638"/>
            <a:ext cx="2348531" cy="1538288"/>
          </a:xfrm>
          <a:prstGeom prst="rect">
            <a:avLst/>
          </a:prstGeom>
          <a:noFill/>
        </p:spPr>
      </p:pic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6324600" y="1081088"/>
            <a:ext cx="2638425" cy="92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16" tIns="45708" rIns="91416" bIns="45708">
            <a:spAutoFit/>
          </a:bodyPr>
          <a:lstStyle/>
          <a:p>
            <a:pPr algn="l" eaLnBrk="1" hangingPunct="1"/>
            <a:r>
              <a:rPr lang="en-US" sz="1400" b="1" i="1" dirty="0" smtClean="0">
                <a:solidFill>
                  <a:schemeClr val="tx1"/>
                </a:solidFill>
              </a:rPr>
              <a:t>High-Content / Phenotypic Screen</a:t>
            </a:r>
            <a:endParaRPr lang="en-US" sz="1400" b="1" i="1" dirty="0">
              <a:solidFill>
                <a:schemeClr val="tx1"/>
              </a:solidFill>
            </a:endParaRPr>
          </a:p>
          <a:p>
            <a:pPr marL="114270" indent="-114270" eaLnBrk="1" hangingPunct="1">
              <a:buFontTx/>
              <a:buChar char="-"/>
            </a:pPr>
            <a:r>
              <a:rPr lang="en-US" sz="1300" i="1" dirty="0" smtClean="0">
                <a:solidFill>
                  <a:schemeClr val="tx1"/>
                </a:solidFill>
              </a:rPr>
              <a:t>Disease-relevant </a:t>
            </a:r>
            <a:r>
              <a:rPr lang="en-US" sz="1300" i="1" dirty="0" smtClean="0"/>
              <a:t>a</a:t>
            </a:r>
            <a:r>
              <a:rPr lang="en-US" sz="1300" i="1" dirty="0" smtClean="0">
                <a:solidFill>
                  <a:schemeClr val="tx1"/>
                </a:solidFill>
              </a:rPr>
              <a:t>ssays</a:t>
            </a:r>
          </a:p>
          <a:p>
            <a:pPr marL="114270" indent="-114270" eaLnBrk="1" hangingPunct="1">
              <a:buFontTx/>
              <a:buChar char="-"/>
            </a:pPr>
            <a:r>
              <a:rPr lang="en-US" sz="1300" i="1" dirty="0" smtClean="0">
                <a:solidFill>
                  <a:schemeClr val="tx1"/>
                </a:solidFill>
              </a:rPr>
              <a:t>Target agnostic</a:t>
            </a:r>
            <a:endParaRPr lang="en-US" sz="1300" i="1" dirty="0">
              <a:solidFill>
                <a:schemeClr val="tx1"/>
              </a:solidFill>
            </a:endParaRPr>
          </a:p>
        </p:txBody>
      </p:sp>
      <p:pic>
        <p:nvPicPr>
          <p:cNvPr id="21" name="Picture 4" descr="http://www.mcponline.org/content/4/1/44/F6.large.jpg"/>
          <p:cNvPicPr>
            <a:picLocks noChangeAspect="1" noChangeArrowheads="1"/>
          </p:cNvPicPr>
          <p:nvPr/>
        </p:nvPicPr>
        <p:blipFill>
          <a:blip r:embed="rId8" cstate="screen"/>
          <a:srcRect l="5007" t="1875"/>
          <a:stretch>
            <a:fillRect/>
          </a:stretch>
        </p:blipFill>
        <p:spPr bwMode="auto">
          <a:xfrm>
            <a:off x="6477000" y="2219325"/>
            <a:ext cx="1498600" cy="1495426"/>
          </a:xfrm>
          <a:prstGeom prst="rect">
            <a:avLst/>
          </a:prstGeom>
          <a:noFill/>
        </p:spPr>
      </p:pic>
      <p:sp>
        <p:nvSpPr>
          <p:cNvPr id="23" name="24-Point Star 22"/>
          <p:cNvSpPr/>
          <p:nvPr/>
        </p:nvSpPr>
        <p:spPr bwMode="auto">
          <a:xfrm>
            <a:off x="3457575" y="4295775"/>
            <a:ext cx="2505075" cy="2000250"/>
          </a:xfrm>
          <a:prstGeom prst="star24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200" b="1" kern="0" dirty="0" smtClean="0">
                <a:solidFill>
                  <a:schemeClr val="bg1"/>
                </a:solidFill>
                <a:latin typeface="Arial"/>
              </a:rPr>
              <a:t>Screening output: large, diverse, and difficult to navigate </a:t>
            </a:r>
          </a:p>
        </p:txBody>
      </p:sp>
      <p:sp>
        <p:nvSpPr>
          <p:cNvPr id="25" name="Notched Right Arrow 24"/>
          <p:cNvSpPr/>
          <p:nvPr/>
        </p:nvSpPr>
        <p:spPr bwMode="auto">
          <a:xfrm>
            <a:off x="2781299" y="5019675"/>
            <a:ext cx="638175" cy="304800"/>
          </a:xfrm>
          <a:prstGeom prst="notched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Notched Right Arrow 25"/>
          <p:cNvSpPr/>
          <p:nvPr/>
        </p:nvSpPr>
        <p:spPr bwMode="auto">
          <a:xfrm rot="2928841">
            <a:off x="3094756" y="4034113"/>
            <a:ext cx="685800" cy="361476"/>
          </a:xfrm>
          <a:prstGeom prst="notched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Notched Right Arrow 27"/>
          <p:cNvSpPr/>
          <p:nvPr/>
        </p:nvSpPr>
        <p:spPr bwMode="auto">
          <a:xfrm rot="5400000">
            <a:off x="4483894" y="3793335"/>
            <a:ext cx="547685" cy="333375"/>
          </a:xfrm>
          <a:prstGeom prst="notched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Notched Right Arrow 28"/>
          <p:cNvSpPr/>
          <p:nvPr/>
        </p:nvSpPr>
        <p:spPr bwMode="auto">
          <a:xfrm flipH="1">
            <a:off x="5972171" y="5067301"/>
            <a:ext cx="628653" cy="304800"/>
          </a:xfrm>
          <a:prstGeom prst="notched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Notched Right Arrow 29"/>
          <p:cNvSpPr/>
          <p:nvPr/>
        </p:nvSpPr>
        <p:spPr bwMode="auto">
          <a:xfrm rot="8751426">
            <a:off x="5637396" y="3919813"/>
            <a:ext cx="685800" cy="361476"/>
          </a:xfrm>
          <a:prstGeom prst="notched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81150" y="3133725"/>
            <a:ext cx="9620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b="1" dirty="0" smtClean="0"/>
              <a:t>GSK, </a:t>
            </a:r>
          </a:p>
          <a:p>
            <a:pPr marL="171450" indent="-171450">
              <a:buClr>
                <a:schemeClr val="tx1"/>
              </a:buClr>
            </a:pPr>
            <a:r>
              <a:rPr lang="en-US" sz="1000" b="1" dirty="0" err="1" smtClean="0"/>
              <a:t>Tres</a:t>
            </a:r>
            <a:r>
              <a:rPr lang="en-US" sz="1000" b="1" dirty="0" smtClean="0"/>
              <a:t> Cantos, </a:t>
            </a:r>
          </a:p>
          <a:p>
            <a:pPr marL="171450" indent="-171450">
              <a:buClr>
                <a:schemeClr val="tx1"/>
              </a:buClr>
            </a:pPr>
            <a:r>
              <a:rPr lang="en-US" sz="1000" b="1" dirty="0" smtClean="0"/>
              <a:t>Spain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25765" y="3928476"/>
            <a:ext cx="2722236" cy="92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16" tIns="45708" rIns="91416" bIns="45708">
            <a:spAutoFit/>
          </a:bodyPr>
          <a:lstStyle/>
          <a:p>
            <a:pPr algn="l" eaLnBrk="1" hangingPunct="1"/>
            <a:r>
              <a:rPr lang="en-US" sz="1400" b="1" i="1" dirty="0" smtClean="0">
                <a:solidFill>
                  <a:schemeClr val="tx1"/>
                </a:solidFill>
              </a:rPr>
              <a:t>DNA Encoded Library Technology (ELT)</a:t>
            </a:r>
            <a:endParaRPr lang="en-US" sz="1400" b="1" i="1" dirty="0">
              <a:solidFill>
                <a:schemeClr val="tx1"/>
              </a:solidFill>
            </a:endParaRPr>
          </a:p>
          <a:p>
            <a:pPr marL="114270" indent="-114270" eaLnBrk="1" hangingPunct="1">
              <a:buFontTx/>
              <a:buChar char="-"/>
            </a:pPr>
            <a:r>
              <a:rPr lang="en-US" sz="1300" i="1" dirty="0" smtClean="0"/>
              <a:t>Massive combinatorial libraries</a:t>
            </a:r>
            <a:endParaRPr lang="en-US" sz="1300" i="1" dirty="0" smtClean="0">
              <a:solidFill>
                <a:schemeClr val="tx1"/>
              </a:solidFill>
            </a:endParaRPr>
          </a:p>
          <a:p>
            <a:pPr marL="114270" indent="-114270" eaLnBrk="1" hangingPunct="1">
              <a:buFontTx/>
              <a:buChar char="-"/>
            </a:pPr>
            <a:r>
              <a:rPr lang="en-US" sz="1300" i="1" dirty="0" smtClean="0">
                <a:solidFill>
                  <a:schemeClr val="tx1"/>
                </a:solidFill>
              </a:rPr>
              <a:t>Binders found by Next-Gen Seq.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577139" cy="677108"/>
          </a:xfrm>
        </p:spPr>
        <p:txBody>
          <a:bodyPr/>
          <a:lstStyle/>
          <a:p>
            <a:r>
              <a:rPr lang="en-US" dirty="0" smtClean="0"/>
              <a:t>Related Molecules from NCATS R-Group Tool: </a:t>
            </a:r>
            <a:br>
              <a:rPr lang="en-US" dirty="0" smtClean="0"/>
            </a:br>
            <a:r>
              <a:rPr lang="en-US" dirty="0" smtClean="0"/>
              <a:t>Visualizing Scaffold Overlap and Activity</a:t>
            </a:r>
            <a:endParaRPr lang="en-US" dirty="0"/>
          </a:p>
        </p:txBody>
      </p:sp>
      <p:pic>
        <p:nvPicPr>
          <p:cNvPr id="171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" y="1531088"/>
            <a:ext cx="8124825" cy="446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0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76041" y="1563014"/>
            <a:ext cx="1318439" cy="3115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0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73208" y="2115925"/>
            <a:ext cx="1286538" cy="317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612912" y="1116419"/>
            <a:ext cx="13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>
                <a:solidFill>
                  <a:srgbClr val="0070C0"/>
                </a:solidFill>
              </a:rPr>
              <a:t>Co-</a:t>
            </a:r>
            <a:r>
              <a:rPr lang="en-US" sz="12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occurring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 smtClean="0">
                <a:solidFill>
                  <a:srgbClr val="00B050"/>
                </a:solidFill>
              </a:rPr>
              <a:t>active scaffolds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9916" y="1651591"/>
            <a:ext cx="13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>
                <a:solidFill>
                  <a:srgbClr val="0070C0"/>
                </a:solidFill>
              </a:rPr>
              <a:t>Scaffold 4719</a:t>
            </a:r>
            <a:endParaRPr lang="en-US" sz="12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200" dirty="0" smtClean="0">
                <a:solidFill>
                  <a:srgbClr val="00B050"/>
                </a:solidFill>
              </a:rPr>
              <a:t>active by itself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36288" y="1102243"/>
            <a:ext cx="159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Scaffold 978 alone 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 smtClean="0">
                <a:solidFill>
                  <a:schemeClr val="bg2"/>
                </a:solidFill>
              </a:rPr>
              <a:t>not highly active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0779" y="1623854"/>
            <a:ext cx="2215314" cy="9835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1966378" y="2355174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Oval 13"/>
          <p:cNvSpPr/>
          <p:nvPr/>
        </p:nvSpPr>
        <p:spPr bwMode="auto">
          <a:xfrm rot="20240795">
            <a:off x="1945879" y="1851532"/>
            <a:ext cx="483510" cy="362685"/>
          </a:xfrm>
          <a:prstGeom prst="ellipse">
            <a:avLst/>
          </a:prstGeom>
          <a:noFill/>
          <a:ln w="19050"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600326" y="1597742"/>
            <a:ext cx="800100" cy="418304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C000"/>
              </a:solidFill>
              <a:latin typeface="Arial"/>
            </a:endParaRPr>
          </a:p>
        </p:txBody>
      </p:sp>
      <p:sp>
        <p:nvSpPr>
          <p:cNvPr id="16" name="Oval 15"/>
          <p:cNvSpPr/>
          <p:nvPr/>
        </p:nvSpPr>
        <p:spPr bwMode="auto">
          <a:xfrm rot="15203297">
            <a:off x="2264476" y="1352354"/>
            <a:ext cx="466560" cy="1128572"/>
          </a:xfrm>
          <a:prstGeom prst="ellipse">
            <a:avLst/>
          </a:prstGeom>
          <a:noFill/>
          <a:ln w="19050">
            <a:solidFill>
              <a:srgbClr val="FF006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762875" y="4486656"/>
            <a:ext cx="1247775" cy="12096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14725" y="5962650"/>
            <a:ext cx="3219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 smtClean="0"/>
              <a:t>pXC50 in 3D7 (PF susceptible strain)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354614" y="3516912"/>
            <a:ext cx="471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b="1" dirty="0" smtClean="0"/>
              <a:t>IFI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82305" y="28575"/>
            <a:ext cx="1279517" cy="1005840"/>
            <a:chOff x="7186234" y="1178022"/>
            <a:chExt cx="1279517" cy="1000732"/>
          </a:xfrm>
        </p:grpSpPr>
        <p:pic>
          <p:nvPicPr>
            <p:cNvPr id="23" name="Picture 5" descr="http://www.coetail.com/jeffreyg/files/2014/02/find-needle-haystack-22905126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213600" y="1178022"/>
              <a:ext cx="1162756" cy="10007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7186234" y="1260340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Hit </a:t>
              </a: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Prioritization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97706" y="1084519"/>
            <a:ext cx="309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 smtClean="0"/>
              <a:t>Each </a:t>
            </a:r>
            <a:r>
              <a:rPr lang="en-US" sz="1400" u="sng" dirty="0" smtClean="0"/>
              <a:t>pie</a:t>
            </a:r>
            <a:r>
              <a:rPr lang="en-US" sz="1400" dirty="0" smtClean="0"/>
              <a:t> is one </a:t>
            </a:r>
            <a:r>
              <a:rPr lang="en-US" sz="1400" i="1" dirty="0" smtClean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 smtClean="0"/>
              <a:t>Each </a:t>
            </a:r>
            <a:r>
              <a:rPr lang="en-US" sz="1400" u="sng" dirty="0" smtClean="0"/>
              <a:t>sector/color</a:t>
            </a:r>
            <a:r>
              <a:rPr lang="en-US" sz="1400" dirty="0" smtClean="0"/>
              <a:t> is one </a:t>
            </a:r>
            <a:r>
              <a:rPr lang="en-US" sz="1400" i="1" dirty="0" smtClean="0"/>
              <a:t>scaffold</a:t>
            </a:r>
            <a:endParaRPr lang="en-US" sz="1400" dirty="0" smtClean="0"/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519104" y="1226834"/>
            <a:ext cx="1158404" cy="212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14" grpId="2" animBg="1"/>
      <p:bldP spid="15" grpId="0" animBg="1"/>
      <p:bldP spid="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3"/>
          <p:cNvGrpSpPr/>
          <p:nvPr/>
        </p:nvGrpSpPr>
        <p:grpSpPr>
          <a:xfrm>
            <a:off x="5915025" y="1276350"/>
            <a:ext cx="2838450" cy="1790700"/>
            <a:chOff x="2600939" y="952500"/>
            <a:chExt cx="3608232" cy="2291423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00939" y="983608"/>
              <a:ext cx="3434101" cy="2260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Rectangle 5"/>
            <p:cNvSpPr/>
            <p:nvPr/>
          </p:nvSpPr>
          <p:spPr>
            <a:xfrm>
              <a:off x="5957711" y="952500"/>
              <a:ext cx="251460" cy="350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34766" y="1311362"/>
              <a:ext cx="179993" cy="179993"/>
            </a:xfrm>
            <a:prstGeom prst="rect">
              <a:avLst/>
            </a:prstGeom>
            <a:noFill/>
            <a:ln w="12700">
              <a:solidFill>
                <a:srgbClr val="00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515100" y="3061156"/>
            <a:ext cx="17091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b="1" dirty="0" smtClean="0"/>
              <a:t>Primary bioassay (pIC50)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4948819" y="1962093"/>
            <a:ext cx="1733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b="1" dirty="0" smtClean="0"/>
              <a:t>Orthogonal assay (pIC50)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71416" y="3344883"/>
            <a:ext cx="1949908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</a:rPr>
              <a:t>Manual Data Surfing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Hit Triage - on Individual Compounds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188927"/>
            <a:ext cx="4042284" cy="500232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Criteria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Activity Data</a:t>
            </a:r>
          </a:p>
          <a:p>
            <a:pPr lvl="1"/>
            <a:r>
              <a:rPr lang="en-US" sz="1800" dirty="0" smtClean="0"/>
              <a:t>Potency in a suite of assays</a:t>
            </a:r>
          </a:p>
          <a:p>
            <a:pPr lvl="1"/>
            <a:r>
              <a:rPr lang="en-US" sz="1800" dirty="0" smtClean="0"/>
              <a:t>Selectivity against off-targets</a:t>
            </a:r>
          </a:p>
          <a:p>
            <a:pPr lvl="1"/>
            <a:r>
              <a:rPr lang="en-US" sz="1800" dirty="0" smtClean="0"/>
              <a:t>Inhibition Frequency Index (IFI)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dirty="0" smtClean="0"/>
          </a:p>
          <a:p>
            <a:pPr lvl="1">
              <a:buNone/>
            </a:pPr>
            <a:endParaRPr lang="en-US" sz="300" dirty="0" smtClean="0"/>
          </a:p>
          <a:p>
            <a:r>
              <a:rPr lang="en-US" sz="2000" dirty="0" smtClean="0"/>
              <a:t>Physical/Chemical Properties</a:t>
            </a:r>
          </a:p>
          <a:p>
            <a:pPr lvl="1"/>
            <a:r>
              <a:rPr lang="en-US" sz="1800" dirty="0" smtClean="0"/>
              <a:t>MW, solubility, permeability,…</a:t>
            </a:r>
          </a:p>
          <a:p>
            <a:pPr lvl="1"/>
            <a:r>
              <a:rPr lang="en-US" sz="1600" dirty="0" smtClean="0"/>
              <a:t>Property Forecast Index (PFI)</a:t>
            </a:r>
          </a:p>
          <a:p>
            <a:pPr marL="171450" lvl="0" indent="-171450">
              <a:spcAft>
                <a:spcPts val="0"/>
              </a:spcAft>
              <a:buClr>
                <a:srgbClr val="635A54"/>
              </a:buCl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100" dirty="0" smtClean="0">
              <a:solidFill>
                <a:srgbClr val="635A54"/>
              </a:solidFill>
            </a:endParaRPr>
          </a:p>
          <a:p>
            <a:pPr>
              <a:buNone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34" name="TextBox 33"/>
          <p:cNvSpPr txBox="1"/>
          <p:nvPr/>
        </p:nvSpPr>
        <p:spPr>
          <a:xfrm>
            <a:off x="341415" y="663905"/>
            <a:ext cx="6764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dirty="0" smtClean="0">
                <a:solidFill>
                  <a:schemeClr val="tx2"/>
                </a:solidFill>
              </a:rPr>
              <a:t>Use case:  isolate good chemical starting points and weed out bad ones </a:t>
            </a:r>
          </a:p>
        </p:txBody>
      </p:sp>
      <p:grpSp>
        <p:nvGrpSpPr>
          <p:cNvPr id="25" name="Group 35"/>
          <p:cNvGrpSpPr/>
          <p:nvPr/>
        </p:nvGrpSpPr>
        <p:grpSpPr>
          <a:xfrm>
            <a:off x="6429375" y="3782947"/>
            <a:ext cx="1706499" cy="2474977"/>
            <a:chOff x="3666493" y="1315973"/>
            <a:chExt cx="1524632" cy="2331566"/>
          </a:xfrm>
        </p:grpSpPr>
        <p:pic>
          <p:nvPicPr>
            <p:cNvPr id="8601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66493" y="1315973"/>
              <a:ext cx="1524632" cy="19670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TextBox 32"/>
            <p:cNvSpPr txBox="1"/>
            <p:nvPr/>
          </p:nvSpPr>
          <p:spPr>
            <a:xfrm>
              <a:off x="3671465" y="3308985"/>
              <a:ext cx="885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600" dirty="0" smtClean="0">
                  <a:solidFill>
                    <a:schemeClr val="accent1"/>
                  </a:solidFill>
                </a:rPr>
                <a:t>Filters</a:t>
              </a:r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3626" y="3027807"/>
            <a:ext cx="3958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dirty="0" smtClean="0">
                <a:solidFill>
                  <a:schemeClr val="accent1"/>
                </a:solidFill>
              </a:rPr>
              <a:t>IFI (%) = </a:t>
            </a:r>
            <a:r>
              <a:rPr lang="en-US" u="sng" dirty="0" smtClean="0">
                <a:solidFill>
                  <a:schemeClr val="accent1"/>
                </a:solidFill>
              </a:rPr>
              <a:t># HTS assays Hit      </a:t>
            </a:r>
            <a:r>
              <a:rPr lang="en-US" dirty="0" smtClean="0">
                <a:solidFill>
                  <a:schemeClr val="accent1"/>
                </a:solidFill>
              </a:rPr>
              <a:t>*100</a:t>
            </a:r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accent1"/>
                </a:solidFill>
              </a:rPr>
              <a:t>               # HTS assays Tested </a:t>
            </a:r>
            <a:r>
              <a:rPr lang="en-US" sz="1100" dirty="0" smtClean="0"/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94766" y="5075682"/>
            <a:ext cx="51219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dirty="0" smtClean="0">
                <a:solidFill>
                  <a:schemeClr val="accent1"/>
                </a:solidFill>
              </a:rPr>
              <a:t>PFI = </a:t>
            </a:r>
            <a:r>
              <a:rPr lang="en-US" dirty="0" err="1" smtClean="0">
                <a:solidFill>
                  <a:schemeClr val="accent1"/>
                </a:solidFill>
              </a:rPr>
              <a:t>Chromatophic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LogD</a:t>
            </a:r>
            <a:r>
              <a:rPr lang="en-US" dirty="0" smtClean="0">
                <a:solidFill>
                  <a:schemeClr val="accent1"/>
                </a:solidFill>
              </a:rPr>
              <a:t> + # of aromatic rings </a:t>
            </a:r>
            <a:r>
              <a:rPr lang="en-US" sz="1100" dirty="0" smtClean="0"/>
              <a:t> </a:t>
            </a:r>
          </a:p>
          <a:p>
            <a:pPr>
              <a:buClr>
                <a:schemeClr val="tx1"/>
              </a:buClr>
            </a:pPr>
            <a:r>
              <a:rPr lang="en-US" sz="1600" dirty="0" smtClean="0"/>
              <a:t>Lower PFI improves chances of positive outcome  </a:t>
            </a:r>
            <a:br>
              <a:rPr lang="en-US" sz="1600" dirty="0" smtClean="0"/>
            </a:br>
            <a:r>
              <a:rPr lang="en-US" sz="1600" dirty="0" smtClean="0"/>
              <a:t>in phys/</a:t>
            </a:r>
            <a:r>
              <a:rPr lang="en-US" sz="1600" dirty="0" err="1" smtClean="0"/>
              <a:t>chem</a:t>
            </a:r>
            <a:r>
              <a:rPr lang="en-US" sz="1600" dirty="0" smtClean="0"/>
              <a:t> assays correlated with </a:t>
            </a:r>
            <a:r>
              <a:rPr lang="en-US" sz="1600" dirty="0" err="1" smtClean="0"/>
              <a:t>developability</a:t>
            </a:r>
            <a:endParaRPr lang="en-US" sz="1600" dirty="0" smtClean="0"/>
          </a:p>
        </p:txBody>
      </p:sp>
      <p:grpSp>
        <p:nvGrpSpPr>
          <p:cNvPr id="42" name="Group 41"/>
          <p:cNvGrpSpPr/>
          <p:nvPr/>
        </p:nvGrpSpPr>
        <p:grpSpPr>
          <a:xfrm>
            <a:off x="7032892" y="1638646"/>
            <a:ext cx="818004" cy="520546"/>
            <a:chOff x="1447800" y="3429919"/>
            <a:chExt cx="818004" cy="520546"/>
          </a:xfrm>
        </p:grpSpPr>
        <p:sp>
          <p:nvSpPr>
            <p:cNvPr id="43" name="5-Point Star 42"/>
            <p:cNvSpPr/>
            <p:nvPr/>
          </p:nvSpPr>
          <p:spPr bwMode="auto">
            <a:xfrm>
              <a:off x="1752600" y="3429919"/>
              <a:ext cx="228600" cy="228600"/>
            </a:xfrm>
            <a:prstGeom prst="star5">
              <a:avLst/>
            </a:prstGeom>
            <a:solidFill>
              <a:srgbClr val="FFFF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" name="5-Point Star 43"/>
            <p:cNvSpPr/>
            <p:nvPr/>
          </p:nvSpPr>
          <p:spPr bwMode="auto">
            <a:xfrm>
              <a:off x="2037204" y="3516217"/>
              <a:ext cx="228600" cy="228600"/>
            </a:xfrm>
            <a:prstGeom prst="star5">
              <a:avLst/>
            </a:prstGeom>
            <a:solidFill>
              <a:srgbClr val="FFFF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" name="5-Point Star 44"/>
            <p:cNvSpPr/>
            <p:nvPr/>
          </p:nvSpPr>
          <p:spPr bwMode="auto">
            <a:xfrm>
              <a:off x="1447800" y="3657600"/>
              <a:ext cx="228600" cy="228600"/>
            </a:xfrm>
            <a:prstGeom prst="star5">
              <a:avLst/>
            </a:prstGeom>
            <a:solidFill>
              <a:srgbClr val="FFFF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" name="5-Point Star 45"/>
            <p:cNvSpPr/>
            <p:nvPr/>
          </p:nvSpPr>
          <p:spPr bwMode="auto">
            <a:xfrm>
              <a:off x="1699352" y="3721865"/>
              <a:ext cx="228600" cy="228600"/>
            </a:xfrm>
            <a:prstGeom prst="star5">
              <a:avLst/>
            </a:prstGeom>
            <a:solidFill>
              <a:srgbClr val="FFFF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864655" y="1573462"/>
            <a:ext cx="903383" cy="849216"/>
            <a:chOff x="2362200" y="3265584"/>
            <a:chExt cx="903383" cy="849216"/>
          </a:xfrm>
        </p:grpSpPr>
        <p:sp>
          <p:nvSpPr>
            <p:cNvPr id="48" name="&quot;No&quot; Symbol 47"/>
            <p:cNvSpPr/>
            <p:nvPr/>
          </p:nvSpPr>
          <p:spPr bwMode="auto">
            <a:xfrm>
              <a:off x="2362200" y="3657600"/>
              <a:ext cx="228600" cy="228600"/>
            </a:xfrm>
            <a:prstGeom prst="noSmoking">
              <a:avLst/>
            </a:prstGeom>
            <a:solidFill>
              <a:srgbClr val="FF00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" name="&quot;No&quot; Symbol 48"/>
            <p:cNvSpPr/>
            <p:nvPr/>
          </p:nvSpPr>
          <p:spPr bwMode="auto">
            <a:xfrm>
              <a:off x="3036983" y="3699831"/>
              <a:ext cx="228600" cy="228600"/>
            </a:xfrm>
            <a:prstGeom prst="noSmoking">
              <a:avLst/>
            </a:prstGeom>
            <a:solidFill>
              <a:srgbClr val="FF00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" name="&quot;No&quot; Symbol 49"/>
            <p:cNvSpPr/>
            <p:nvPr/>
          </p:nvSpPr>
          <p:spPr bwMode="auto">
            <a:xfrm>
              <a:off x="2574274" y="3265584"/>
              <a:ext cx="228600" cy="228600"/>
            </a:xfrm>
            <a:prstGeom prst="noSmoking">
              <a:avLst/>
            </a:prstGeom>
            <a:solidFill>
              <a:srgbClr val="FF00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" name="&quot;No&quot; Symbol 50"/>
            <p:cNvSpPr/>
            <p:nvPr/>
          </p:nvSpPr>
          <p:spPr bwMode="auto">
            <a:xfrm>
              <a:off x="2514600" y="3886200"/>
              <a:ext cx="228600" cy="228600"/>
            </a:xfrm>
            <a:prstGeom prst="noSmoking">
              <a:avLst/>
            </a:prstGeom>
            <a:solidFill>
              <a:srgbClr val="FF0000"/>
            </a:solidFill>
            <a:ln>
              <a:noFill/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27047" y="6343561"/>
            <a:ext cx="293221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u="sng" dirty="0" smtClean="0">
                <a:solidFill>
                  <a:srgbClr val="635A54"/>
                </a:solidFill>
              </a:rPr>
              <a:t>IFI:</a:t>
            </a:r>
            <a:r>
              <a:rPr lang="en-US" sz="1100" dirty="0" smtClean="0">
                <a:solidFill>
                  <a:srgbClr val="635A54"/>
                </a:solidFill>
              </a:rPr>
              <a:t> S. Chakravorty, ACS New Orleans 2013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790950" y="6343561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rgbClr val="635A54"/>
              </a:buClr>
            </a:pPr>
            <a:r>
              <a:rPr lang="en-US" sz="1100" u="sng" dirty="0" smtClean="0">
                <a:solidFill>
                  <a:srgbClr val="635A54"/>
                </a:solidFill>
              </a:rPr>
              <a:t>PFI</a:t>
            </a:r>
            <a:r>
              <a:rPr lang="en-US" sz="1100" dirty="0" smtClean="0">
                <a:solidFill>
                  <a:srgbClr val="635A54"/>
                </a:solidFill>
              </a:rPr>
              <a:t>: R. Young, D.V.S. Green, C. Luscombe, A. Hill. Drug Discovery Today. Volume 16, Numbers 17/18 September 2011 R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294810"/>
            <a:ext cx="7864476" cy="338554"/>
          </a:xfrm>
        </p:spPr>
        <p:txBody>
          <a:bodyPr/>
          <a:lstStyle/>
          <a:p>
            <a:r>
              <a:rPr lang="en-US" dirty="0" smtClean="0"/>
              <a:t>Datasets Used in this Presentation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5124" y="1155060"/>
            <a:ext cx="8414246" cy="500867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0000" marR="0" lvl="0" indent="-2700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Tres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Cantos Anti-Malarial Set (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TCAMS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727200" lvl="1" indent="-2700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200" dirty="0" smtClean="0"/>
              <a:t>1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3.5k public compounds from GSK HTS </a:t>
            </a:r>
          </a:p>
          <a:p>
            <a:pPr marL="727200" lvl="1" indent="-2700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200" noProof="0" dirty="0" smtClean="0"/>
              <a:t>pI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C50 against Plasmodium </a:t>
            </a:r>
            <a:r>
              <a:rPr kumimoji="0" lang="en-US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falciparum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(PF) </a:t>
            </a:r>
            <a:b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“susceptible” 3D7 strain</a:t>
            </a:r>
          </a:p>
          <a:p>
            <a:pPr marL="727200" lvl="1" indent="-2700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Percent inhibition against “resistant” DD2 strain</a:t>
            </a:r>
          </a:p>
          <a:p>
            <a:pPr marL="727200" lvl="1" indent="-270000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200" dirty="0" smtClean="0"/>
              <a:t>Other properties including 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IFI</a:t>
            </a:r>
          </a:p>
          <a:p>
            <a:pPr marL="727200" lvl="1" indent="-270000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–"/>
            </a:pPr>
            <a:endParaRPr kumimoji="0" lang="en-US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27200" lvl="1" indent="-270000">
              <a:lnSpc>
                <a:spcPct val="110000"/>
              </a:lnSpc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–"/>
            </a:pPr>
            <a:endParaRPr kumimoji="0" lang="en-US" sz="2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In-house data on Kinase “X”</a:t>
            </a:r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</a:pPr>
            <a:r>
              <a:rPr lang="en-US" sz="2200" dirty="0" smtClean="0"/>
              <a:t>HTS, FBDD, ELT data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649080" y="1450489"/>
            <a:ext cx="1279517" cy="1005840"/>
            <a:chOff x="7186234" y="1178022"/>
            <a:chExt cx="1279517" cy="1000732"/>
          </a:xfrm>
        </p:grpSpPr>
        <p:pic>
          <p:nvPicPr>
            <p:cNvPr id="185349" name="Picture 5" descr="http://www.coetail.com/jeffreyg/files/2014/02/find-needle-haystack-22905126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13600" y="1178022"/>
              <a:ext cx="1162756" cy="10007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7186234" y="1260340"/>
              <a:ext cx="12795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Hit </a:t>
              </a: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Prioritization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82021" y="4656952"/>
            <a:ext cx="1161288" cy="1005840"/>
            <a:chOff x="7701071" y="4114027"/>
            <a:chExt cx="1161288" cy="1005840"/>
          </a:xfrm>
        </p:grpSpPr>
        <p:pic>
          <p:nvPicPr>
            <p:cNvPr id="185352" name="Picture 8" descr="C:\Users\db484575\AppData\Local\Microsoft\Windows\Temporary Internet Files\Content.IE5\JK3RAAQZ\jigsawpuzzle[1]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722250" y="4359246"/>
              <a:ext cx="1115568" cy="55203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7701071" y="4114027"/>
              <a:ext cx="1161288" cy="1005840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Dataset</a:t>
              </a:r>
            </a:p>
            <a:p>
              <a:pPr marL="171450" indent="-171450" algn="ctr">
                <a:buClr>
                  <a:schemeClr val="tx1"/>
                </a:buClr>
              </a:pPr>
              <a:endParaRPr lang="en-US" sz="3600" b="1" dirty="0" smtClean="0">
                <a:solidFill>
                  <a:srgbClr val="C84104"/>
                </a:solidFill>
              </a:endParaRP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Integration</a:t>
              </a: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7677149" y="2654482"/>
            <a:ext cx="1162051" cy="1027881"/>
            <a:chOff x="3848099" y="5454832"/>
            <a:chExt cx="1162051" cy="1027881"/>
          </a:xfrm>
        </p:grpSpPr>
        <p:sp>
          <p:nvSpPr>
            <p:cNvPr id="12" name="TextBox 11"/>
            <p:cNvSpPr txBox="1"/>
            <p:nvPr/>
          </p:nvSpPr>
          <p:spPr>
            <a:xfrm>
              <a:off x="3948229" y="5454832"/>
              <a:ext cx="979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Scaffold </a:t>
              </a:r>
            </a:p>
            <a:p>
              <a:pPr marL="171450" indent="-171450">
                <a:buClr>
                  <a:schemeClr val="tx1"/>
                </a:buClr>
              </a:pPr>
              <a:r>
                <a:rPr lang="en-US" sz="1400" b="1" dirty="0" smtClean="0">
                  <a:solidFill>
                    <a:srgbClr val="C84104"/>
                  </a:solidFill>
                </a:rPr>
                <a:t>Hopping</a:t>
              </a:r>
            </a:p>
          </p:txBody>
        </p:sp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6" cstate="print"/>
            <a:srcRect r="35900"/>
            <a:stretch>
              <a:fillRect/>
            </a:stretch>
          </p:blipFill>
          <p:spPr bwMode="auto">
            <a:xfrm>
              <a:off x="3875132" y="5895975"/>
              <a:ext cx="696867" cy="506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20" name="Straight Arrow Connector 19"/>
            <p:cNvCxnSpPr/>
            <p:nvPr/>
          </p:nvCxnSpPr>
          <p:spPr>
            <a:xfrm>
              <a:off x="4324350" y="6238875"/>
              <a:ext cx="428625" cy="952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695825" y="6038850"/>
              <a:ext cx="314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000" b="1" dirty="0" smtClean="0">
                  <a:solidFill>
                    <a:schemeClr val="bg2"/>
                  </a:solidFill>
                </a:rPr>
                <a:t>?</a:t>
              </a:r>
              <a:endParaRPr lang="en-US" sz="2000" b="1" dirty="0" err="1" smtClean="0">
                <a:solidFill>
                  <a:schemeClr val="bg2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848099" y="5476873"/>
              <a:ext cx="1161288" cy="100584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895475"/>
            <a:ext cx="8414246" cy="434007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Intro: analyzing and merging screening output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 smtClean="0">
                <a:solidFill>
                  <a:srgbClr val="0070C0"/>
                </a:solidFill>
              </a:rPr>
              <a:t>Methods for Scaffold-Based Analytics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Examples – Linking series across datasets 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Hit Prioritization &amp; Scaffold Hopping (TCAMS)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Dataset Integration &amp; Scaffold Progression (Kinase “X”)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sz="2800" dirty="0" smtClean="0"/>
              <a:t>Conclusion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is Necessary for Screening Hit Triage…</a:t>
            </a:r>
            <a:endParaRPr lang="en-US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393699" y="1160362"/>
            <a:ext cx="8414246" cy="11542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/>
              <a:t>M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anual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selection and scaffold/R-group based SAR do not scale </a:t>
            </a:r>
            <a:endParaRPr lang="en-US" sz="2000" noProof="0" dirty="0" smtClean="0"/>
          </a:p>
          <a:p>
            <a:pPr marL="727200" lvl="1" indent="-270000"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5-50k molecules, 1000’s of </a:t>
            </a:r>
            <a:r>
              <a:rPr lang="en-US" dirty="0" err="1" smtClean="0"/>
              <a:t>chemotypes</a:t>
            </a:r>
            <a:r>
              <a:rPr lang="en-US" dirty="0" smtClean="0"/>
              <a:t>!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Traditional methods: </a:t>
            </a:r>
            <a:r>
              <a:rPr kumimoji="0" lang="en-US" sz="2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substructure/similarity search</a:t>
            </a:r>
            <a:r>
              <a:rPr lang="en-US" sz="2000" dirty="0" smtClean="0"/>
              <a:t>, …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03" name="Group 102"/>
          <p:cNvGrpSpPr/>
          <p:nvPr/>
        </p:nvGrpSpPr>
        <p:grpSpPr>
          <a:xfrm>
            <a:off x="6178550" y="2631430"/>
            <a:ext cx="2924775" cy="3238792"/>
            <a:chOff x="6178550" y="2631430"/>
            <a:chExt cx="2924775" cy="3238792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91390" y="3098860"/>
              <a:ext cx="2393771" cy="2018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" name="Oval 55"/>
            <p:cNvSpPr/>
            <p:nvPr/>
          </p:nvSpPr>
          <p:spPr>
            <a:xfrm rot="8776396">
              <a:off x="7320801" y="3288359"/>
              <a:ext cx="1782524" cy="727337"/>
            </a:xfrm>
            <a:prstGeom prst="ellipse">
              <a:avLst/>
            </a:prstGeom>
            <a:solidFill>
              <a:srgbClr val="9BBB59">
                <a:lumMod val="40000"/>
                <a:lumOff val="60000"/>
                <a:alpha val="40000"/>
              </a:srgbClr>
            </a:solidFill>
            <a:ln w="25400" cap="flat" cmpd="sng" algn="ctr">
              <a:solidFill>
                <a:srgbClr val="808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 rot="19132988">
              <a:off x="6620614" y="4008085"/>
              <a:ext cx="1492515" cy="628921"/>
            </a:xfrm>
            <a:prstGeom prst="ellipse">
              <a:avLst/>
            </a:prstGeom>
            <a:solidFill>
              <a:srgbClr val="F79646">
                <a:lumMod val="40000"/>
                <a:lumOff val="60000"/>
                <a:alpha val="40000"/>
              </a:srgbClr>
            </a:solidFill>
            <a:ln w="25400" cap="flat" cmpd="sng" algn="ctr">
              <a:solidFill>
                <a:srgbClr val="FF0066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75601" y="5076525"/>
              <a:ext cx="795698" cy="31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9966FF"/>
                  </a:solidFill>
                  <a:effectLst/>
                  <a:uLnTx/>
                  <a:uFillTx/>
                </a:rPr>
                <a:t>SSS2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169368" y="5074605"/>
              <a:ext cx="795698" cy="31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808000"/>
                  </a:solidFill>
                  <a:effectLst/>
                  <a:uLnTx/>
                  <a:uFillTx/>
                </a:rPr>
                <a:t>SSS3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754591" y="5105859"/>
              <a:ext cx="795698" cy="31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</a:rPr>
                <a:t>SSS1</a:t>
              </a:r>
            </a:p>
          </p:txBody>
        </p:sp>
        <p:cxnSp>
          <p:nvCxnSpPr>
            <p:cNvPr id="61" name="Straight Arrow Connector 60"/>
            <p:cNvCxnSpPr>
              <a:stCxn id="66" idx="6"/>
              <a:endCxn id="58" idx="0"/>
            </p:cNvCxnSpPr>
            <p:nvPr/>
          </p:nvCxnSpPr>
          <p:spPr>
            <a:xfrm flipH="1">
              <a:off x="7873450" y="4416341"/>
              <a:ext cx="14631" cy="660184"/>
            </a:xfrm>
            <a:prstGeom prst="straightConnector1">
              <a:avLst/>
            </a:prstGeom>
            <a:noFill/>
            <a:ln w="28575" cap="flat" cmpd="sng" algn="ctr">
              <a:solidFill>
                <a:srgbClr val="9966FF"/>
              </a:solidFill>
              <a:prstDash val="solid"/>
              <a:tailEnd type="arrow"/>
            </a:ln>
            <a:effectLst/>
          </p:spPr>
        </p:cxnSp>
        <p:cxnSp>
          <p:nvCxnSpPr>
            <p:cNvPr id="62" name="Straight Arrow Connector 61"/>
            <p:cNvCxnSpPr>
              <a:endCxn id="59" idx="0"/>
            </p:cNvCxnSpPr>
            <p:nvPr/>
          </p:nvCxnSpPr>
          <p:spPr>
            <a:xfrm>
              <a:off x="8308260" y="4047350"/>
              <a:ext cx="258956" cy="1027255"/>
            </a:xfrm>
            <a:prstGeom prst="straightConnector1">
              <a:avLst/>
            </a:prstGeom>
            <a:noFill/>
            <a:ln w="28575" cap="flat" cmpd="sng" algn="ctr">
              <a:solidFill>
                <a:srgbClr val="808000"/>
              </a:solidFill>
              <a:prstDash val="solid"/>
              <a:tailEnd type="arrow"/>
            </a:ln>
            <a:effectLst/>
          </p:spPr>
        </p:cxnSp>
        <p:cxnSp>
          <p:nvCxnSpPr>
            <p:cNvPr id="63" name="Straight Arrow Connector 62"/>
            <p:cNvCxnSpPr>
              <a:endCxn id="60" idx="0"/>
            </p:cNvCxnSpPr>
            <p:nvPr/>
          </p:nvCxnSpPr>
          <p:spPr>
            <a:xfrm flipH="1">
              <a:off x="7152440" y="4762500"/>
              <a:ext cx="172285" cy="343359"/>
            </a:xfrm>
            <a:prstGeom prst="straightConnector1">
              <a:avLst/>
            </a:prstGeom>
            <a:noFill/>
            <a:ln w="28575" cap="flat" cmpd="sng" algn="ctr">
              <a:solidFill>
                <a:srgbClr val="FF0066"/>
              </a:solidFill>
              <a:prstDash val="solid"/>
              <a:tailEnd type="arrow"/>
            </a:ln>
            <a:effectLst/>
          </p:spPr>
        </p:cxnSp>
        <p:sp>
          <p:nvSpPr>
            <p:cNvPr id="64" name="Left Brace 63"/>
            <p:cNvSpPr/>
            <p:nvPr/>
          </p:nvSpPr>
          <p:spPr>
            <a:xfrm rot="16200000">
              <a:off x="7688452" y="4440647"/>
              <a:ext cx="292497" cy="1999194"/>
            </a:xfrm>
            <a:prstGeom prst="leftBrace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712611" y="5558870"/>
              <a:ext cx="2265838" cy="31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Manually Merge Results</a:t>
              </a:r>
            </a:p>
          </p:txBody>
        </p:sp>
        <p:sp>
          <p:nvSpPr>
            <p:cNvPr id="66" name="Oval 65"/>
            <p:cNvSpPr/>
            <p:nvPr/>
          </p:nvSpPr>
          <p:spPr>
            <a:xfrm rot="4604780">
              <a:off x="7326445" y="3573977"/>
              <a:ext cx="913778" cy="795289"/>
            </a:xfrm>
            <a:prstGeom prst="ellipse">
              <a:avLst/>
            </a:prstGeom>
            <a:solidFill>
              <a:srgbClr val="4F81BD">
                <a:lumMod val="40000"/>
                <a:lumOff val="60000"/>
                <a:alpha val="40000"/>
              </a:srgbClr>
            </a:solidFill>
            <a:ln w="25400" cap="flat" cmpd="sng" algn="ctr">
              <a:solidFill>
                <a:srgbClr val="9966FF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78550" y="2631430"/>
              <a:ext cx="2832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</a:rPr>
                <a:t>Multiple Substructure Searches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983676" y="2631430"/>
            <a:ext cx="1988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Hierarchical Clustering</a:t>
            </a:r>
          </a:p>
        </p:txBody>
      </p:sp>
      <p:pic>
        <p:nvPicPr>
          <p:cNvPr id="35" name="Picture 2" descr="figscaffol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7673" y="3413184"/>
            <a:ext cx="3003493" cy="2720916"/>
          </a:xfrm>
          <a:prstGeom prst="rect">
            <a:avLst/>
          </a:prstGeom>
          <a:noFill/>
        </p:spPr>
      </p:pic>
      <p:cxnSp>
        <p:nvCxnSpPr>
          <p:cNvPr id="36" name="Straight Connector 35"/>
          <p:cNvCxnSpPr/>
          <p:nvPr/>
        </p:nvCxnSpPr>
        <p:spPr>
          <a:xfrm flipH="1" flipV="1">
            <a:off x="5000024" y="4636143"/>
            <a:ext cx="238431" cy="511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 bwMode="auto">
          <a:xfrm>
            <a:off x="3351761" y="3413179"/>
            <a:ext cx="1058127" cy="445167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" name="Picture 2" descr="figscaffol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93976" y="3181764"/>
            <a:ext cx="676258" cy="866361"/>
          </a:xfrm>
          <a:prstGeom prst="rect">
            <a:avLst/>
          </a:prstGeom>
          <a:noFill/>
        </p:spPr>
      </p:pic>
      <p:cxnSp>
        <p:nvCxnSpPr>
          <p:cNvPr id="39" name="Straight Connector 38"/>
          <p:cNvCxnSpPr/>
          <p:nvPr/>
        </p:nvCxnSpPr>
        <p:spPr>
          <a:xfrm flipH="1" flipV="1">
            <a:off x="4648200" y="3848100"/>
            <a:ext cx="189144" cy="390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igscaffold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90985" y="3138840"/>
            <a:ext cx="1388627" cy="565297"/>
          </a:xfrm>
          <a:prstGeom prst="rect">
            <a:avLst/>
          </a:prstGeom>
          <a:noFill/>
        </p:spPr>
      </p:pic>
      <p:sp>
        <p:nvSpPr>
          <p:cNvPr id="44" name="Down Arrow 43"/>
          <p:cNvSpPr/>
          <p:nvPr/>
        </p:nvSpPr>
        <p:spPr bwMode="auto">
          <a:xfrm rot="16200000">
            <a:off x="4087841" y="3228770"/>
            <a:ext cx="217255" cy="446263"/>
          </a:xfrm>
          <a:prstGeom prst="down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620539" y="3729428"/>
            <a:ext cx="1359073" cy="1351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 smtClean="0">
                <a:solidFill>
                  <a:schemeClr val="accent1"/>
                </a:solidFill>
              </a:rPr>
              <a:t>Scaffold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 smtClean="0">
                <a:solidFill>
                  <a:schemeClr val="accent1"/>
                </a:solidFill>
              </a:rPr>
              <a:t>Network</a:t>
            </a:r>
          </a:p>
          <a:p>
            <a:pPr marL="171450" indent="-171450">
              <a:buClr>
                <a:schemeClr val="tx1"/>
              </a:buClr>
            </a:pPr>
            <a:r>
              <a:rPr lang="en-US" sz="1000" dirty="0" smtClean="0"/>
              <a:t>(adapted </a:t>
            </a:r>
          </a:p>
          <a:p>
            <a:pPr marL="171450" indent="-171450">
              <a:buClr>
                <a:schemeClr val="tx1"/>
              </a:buClr>
            </a:pPr>
            <a:r>
              <a:rPr lang="en-US" sz="1000" dirty="0" smtClean="0"/>
              <a:t>from J. </a:t>
            </a:r>
          </a:p>
          <a:p>
            <a:pPr marL="171450" indent="-171450">
              <a:buClr>
                <a:schemeClr val="tx1"/>
              </a:buClr>
            </a:pPr>
            <a:r>
              <a:rPr lang="en-US" sz="1000" dirty="0" smtClean="0"/>
              <a:t>Swamidass,</a:t>
            </a:r>
          </a:p>
          <a:p>
            <a:pPr marL="171450" indent="-171450">
              <a:buClr>
                <a:schemeClr val="tx1"/>
              </a:buClr>
            </a:pPr>
            <a:r>
              <a:rPr lang="en-US" sz="1000" dirty="0" smtClean="0"/>
              <a:t>swami.wustl.edu)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20287" y="2631430"/>
            <a:ext cx="21133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>
                <a:solidFill>
                  <a:schemeClr val="accent1"/>
                </a:solidFill>
              </a:rPr>
              <a:t>Agglomerative Clustering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323849" y="2649311"/>
            <a:ext cx="1895475" cy="1617890"/>
          </a:xfrm>
          <a:prstGeom prst="rect">
            <a:avLst/>
          </a:prstGeom>
          <a:noFill/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3984" y="4394423"/>
            <a:ext cx="214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</a:rPr>
              <a:t>Similarity Search</a:t>
            </a:r>
          </a:p>
        </p:txBody>
      </p:sp>
      <p:pic>
        <p:nvPicPr>
          <p:cNvPr id="54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2889" y="4648200"/>
            <a:ext cx="994723" cy="646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2901" y="5374168"/>
            <a:ext cx="1009650" cy="588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9" name="Straight Arrow Connector 68"/>
          <p:cNvCxnSpPr/>
          <p:nvPr/>
        </p:nvCxnSpPr>
        <p:spPr>
          <a:xfrm flipH="1">
            <a:off x="1076325" y="4886325"/>
            <a:ext cx="19050" cy="466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028699" y="5057775"/>
            <a:ext cx="447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 smtClean="0"/>
              <a:t>0.9</a:t>
            </a:r>
            <a:endParaRPr lang="en-US" sz="800" dirty="0" smtClean="0"/>
          </a:p>
        </p:txBody>
      </p:sp>
      <p:sp>
        <p:nvSpPr>
          <p:cNvPr id="71" name="TextBox 70"/>
          <p:cNvSpPr txBox="1"/>
          <p:nvPr/>
        </p:nvSpPr>
        <p:spPr>
          <a:xfrm>
            <a:off x="1657350" y="4933950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000" dirty="0" smtClean="0"/>
              <a:t>0.75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323850" y="4440011"/>
            <a:ext cx="1885950" cy="1551214"/>
          </a:xfrm>
          <a:prstGeom prst="rect">
            <a:avLst/>
          </a:prstGeom>
          <a:noFill/>
          <a:ln w="1270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 smtClean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5826" name="Picture 2" descr="http://structurepictureservice.gsk.com/SPS/smi2img?bg=FFFFFF&amp;w=300&amp;h=225&amp;smiles=Nc1ccc2ncnc(NCc3ccccc3)c2c1"/>
          <p:cNvPicPr>
            <a:picLocks noChangeAspect="1" noChangeArrowheads="1"/>
          </p:cNvPicPr>
          <p:nvPr/>
        </p:nvPicPr>
        <p:blipFill>
          <a:blip r:embed="rId9" cstate="print"/>
          <a:srcRect l="20222" t="5333" r="24111" b="8889"/>
          <a:stretch>
            <a:fillRect/>
          </a:stretch>
        </p:blipFill>
        <p:spPr bwMode="auto">
          <a:xfrm>
            <a:off x="1504951" y="5218730"/>
            <a:ext cx="657224" cy="759547"/>
          </a:xfrm>
          <a:prstGeom prst="rect">
            <a:avLst/>
          </a:prstGeom>
          <a:noFill/>
        </p:spPr>
      </p:pic>
      <p:cxnSp>
        <p:nvCxnSpPr>
          <p:cNvPr id="68" name="Straight Arrow Connector 67"/>
          <p:cNvCxnSpPr>
            <a:endCxn id="205826" idx="0"/>
          </p:cNvCxnSpPr>
          <p:nvPr/>
        </p:nvCxnSpPr>
        <p:spPr>
          <a:xfrm>
            <a:off x="1409700" y="4876800"/>
            <a:ext cx="423863" cy="341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27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3850" y="2921589"/>
            <a:ext cx="1885950" cy="135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But Clustering Is Not Sufficient for SAR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242" y="1143499"/>
            <a:ext cx="8414246" cy="5121834"/>
          </a:xfrm>
        </p:spPr>
        <p:txBody>
          <a:bodyPr/>
          <a:lstStyle/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en-US" sz="1050" dirty="0" smtClean="0"/>
          </a:p>
          <a:p>
            <a:r>
              <a:rPr lang="en-US" sz="1800" dirty="0" smtClean="0"/>
              <a:t>Agglomerative Clustering: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sz="1800" dirty="0" smtClean="0"/>
              <a:t>Hierarchical Clustering:  </a:t>
            </a:r>
          </a:p>
          <a:p>
            <a:pPr lvl="1"/>
            <a:r>
              <a:rPr lang="en-US" sz="1600" dirty="0" smtClean="0"/>
              <a:t>Same underlying issues, adds complexity (level of hierarchy, e.g. # rings)  </a:t>
            </a:r>
          </a:p>
        </p:txBody>
      </p:sp>
      <p:pic>
        <p:nvPicPr>
          <p:cNvPr id="2050" name="Picture 2" descr="Image result for platypus  creative commons"/>
          <p:cNvPicPr>
            <a:picLocks noChangeAspect="1" noChangeArrowheads="1"/>
          </p:cNvPicPr>
          <p:nvPr/>
        </p:nvPicPr>
        <p:blipFill>
          <a:blip r:embed="rId3" cstate="print"/>
          <a:srcRect r="11306" b="11918"/>
          <a:stretch>
            <a:fillRect/>
          </a:stretch>
        </p:blipFill>
        <p:spPr bwMode="auto">
          <a:xfrm>
            <a:off x="3553175" y="1163850"/>
            <a:ext cx="2267917" cy="1364861"/>
          </a:xfrm>
          <a:prstGeom prst="rect">
            <a:avLst/>
          </a:prstGeom>
          <a:noFill/>
        </p:spPr>
      </p:pic>
      <p:grpSp>
        <p:nvGrpSpPr>
          <p:cNvPr id="35" name="Group 34"/>
          <p:cNvGrpSpPr/>
          <p:nvPr/>
        </p:nvGrpSpPr>
        <p:grpSpPr>
          <a:xfrm>
            <a:off x="1403926" y="1004711"/>
            <a:ext cx="1384429" cy="1230489"/>
            <a:chOff x="6736240" y="2520258"/>
            <a:chExt cx="1383190" cy="1031490"/>
          </a:xfrm>
        </p:grpSpPr>
        <p:pic>
          <p:nvPicPr>
            <p:cNvPr id="2062" name="Picture 14" descr="http://www.clipartlord.com/wp-content/uploads/2015/04/seal6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904126" y="2520258"/>
              <a:ext cx="1215304" cy="1031490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6736240" y="2623862"/>
              <a:ext cx="1257759" cy="424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dirty="0" smtClean="0">
                  <a:solidFill>
                    <a:srgbClr val="3399FF"/>
                  </a:solidFill>
                </a:rPr>
                <a:t>seals</a:t>
              </a:r>
              <a:br>
                <a:rPr lang="en-US" sz="1400" dirty="0" smtClean="0">
                  <a:solidFill>
                    <a:srgbClr val="3399FF"/>
                  </a:solidFill>
                </a:rPr>
              </a:br>
              <a:r>
                <a:rPr lang="en-US" sz="1400" dirty="0" smtClean="0">
                  <a:solidFill>
                    <a:srgbClr val="3399FF"/>
                  </a:solidFill>
                </a:rPr>
                <a:t>(fur)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57867" y="2906133"/>
              <a:ext cx="429657" cy="424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?</a:t>
              </a:r>
              <a:endParaRPr lang="en-US" sz="2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955804" y="2096660"/>
            <a:ext cx="1322456" cy="1285230"/>
            <a:chOff x="8196551" y="2588964"/>
            <a:chExt cx="1068636" cy="1115410"/>
          </a:xfrm>
        </p:grpSpPr>
        <p:sp>
          <p:nvSpPr>
            <p:cNvPr id="11" name="TextBox 10"/>
            <p:cNvSpPr txBox="1"/>
            <p:nvPr/>
          </p:nvSpPr>
          <p:spPr>
            <a:xfrm>
              <a:off x="8196551" y="3437264"/>
              <a:ext cx="1068636" cy="267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400" dirty="0" smtClean="0">
                  <a:solidFill>
                    <a:srgbClr val="3399FF"/>
                  </a:solidFill>
                </a:rPr>
                <a:t>singleton</a:t>
              </a:r>
            </a:p>
          </p:txBody>
        </p:sp>
        <p:pic>
          <p:nvPicPr>
            <p:cNvPr id="2064" name="Picture 16" descr="http://www.clipartlord.com/wp-content/uploads/2014/05/platypus2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94790" y="2588964"/>
              <a:ext cx="849210" cy="980502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8548909" y="2963300"/>
              <a:ext cx="429657" cy="4540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?</a:t>
              </a:r>
              <a:endParaRPr lang="en-US" sz="2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08074" y="1169892"/>
            <a:ext cx="1857523" cy="1057900"/>
            <a:chOff x="4777904" y="474610"/>
            <a:chExt cx="1981176" cy="1186409"/>
          </a:xfrm>
        </p:grpSpPr>
        <p:pic>
          <p:nvPicPr>
            <p:cNvPr id="2060" name="Picture 12" descr="http://images.clipartpanda.com/rubber-clipart-rubberduck-m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700613" y="584428"/>
              <a:ext cx="1058467" cy="1076591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5363066" y="474610"/>
              <a:ext cx="879547" cy="595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dirty="0" smtClean="0">
                  <a:solidFill>
                    <a:srgbClr val="3399FF"/>
                  </a:solidFill>
                </a:rPr>
                <a:t>ducks</a:t>
              </a:r>
            </a:p>
            <a:p>
              <a:pPr marL="171450" indent="-171450" algn="ctr">
                <a:buClr>
                  <a:schemeClr val="tx1"/>
                </a:buClr>
              </a:pPr>
              <a:r>
                <a:rPr lang="en-US" sz="1400" dirty="0" smtClean="0">
                  <a:solidFill>
                    <a:srgbClr val="3399FF"/>
                  </a:solidFill>
                </a:rPr>
                <a:t>(bill)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07882" y="1008558"/>
              <a:ext cx="429655" cy="586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?</a:t>
              </a:r>
              <a:endParaRPr lang="en-US" sz="2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7" name="Straight Arrow Connector 26"/>
            <p:cNvCxnSpPr>
              <a:endCxn id="2060" idx="1"/>
            </p:cNvCxnSpPr>
            <p:nvPr/>
          </p:nvCxnSpPr>
          <p:spPr>
            <a:xfrm flipV="1">
              <a:off x="4777904" y="1122724"/>
              <a:ext cx="922709" cy="401587"/>
            </a:xfrm>
            <a:prstGeom prst="straightConnector1">
              <a:avLst/>
            </a:prstGeom>
            <a:ln w="28575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736919" y="2030154"/>
            <a:ext cx="2539516" cy="1279873"/>
            <a:chOff x="5509809" y="1901778"/>
            <a:chExt cx="2313191" cy="1040870"/>
          </a:xfrm>
        </p:grpSpPr>
        <p:pic>
          <p:nvPicPr>
            <p:cNvPr id="2066" name="Picture 18" descr="http://upload.wikimedia.org/wikipedia/commons/a/af/Tux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86476" y="1901778"/>
              <a:ext cx="710117" cy="84142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5509809" y="2692345"/>
              <a:ext cx="1819620" cy="250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Clr>
                  <a:schemeClr val="tx1"/>
                </a:buClr>
              </a:pPr>
              <a:r>
                <a:rPr lang="en-US" sz="1400" dirty="0" smtClean="0">
                  <a:solidFill>
                    <a:srgbClr val="3399FF"/>
                  </a:solidFill>
                </a:rPr>
                <a:t>penguins (flipper)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67565" y="2180882"/>
              <a:ext cx="429657" cy="425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28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?</a:t>
              </a:r>
              <a:endParaRPr lang="en-US" sz="28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6705600" y="2196231"/>
              <a:ext cx="1117400" cy="127870"/>
            </a:xfrm>
            <a:prstGeom prst="straightConnector1">
              <a:avLst/>
            </a:prstGeom>
            <a:ln w="28575">
              <a:solidFill>
                <a:srgbClr val="33CC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endCxn id="20" idx="0"/>
          </p:cNvCxnSpPr>
          <p:nvPr/>
        </p:nvCxnSpPr>
        <p:spPr>
          <a:xfrm flipH="1" flipV="1">
            <a:off x="2541400" y="1465030"/>
            <a:ext cx="1485656" cy="326825"/>
          </a:xfrm>
          <a:prstGeom prst="straightConnector1">
            <a:avLst/>
          </a:prstGeom>
          <a:ln w="28575">
            <a:solidFill>
              <a:srgbClr val="33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190836" y="2262909"/>
            <a:ext cx="1006764" cy="323273"/>
          </a:xfrm>
          <a:prstGeom prst="straightConnector1">
            <a:avLst/>
          </a:prstGeom>
          <a:ln w="28575">
            <a:solidFill>
              <a:srgbClr val="33CC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310979" y="3819970"/>
            <a:ext cx="4464221" cy="1609985"/>
            <a:chOff x="1016000" y="4006496"/>
            <a:chExt cx="3759200" cy="1355725"/>
          </a:xfrm>
        </p:grpSpPr>
        <p:pic>
          <p:nvPicPr>
            <p:cNvPr id="162817" name="Picture 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16000" y="4007555"/>
              <a:ext cx="3759200" cy="135466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4" name="TextBox 23"/>
            <p:cNvSpPr txBox="1"/>
            <p:nvPr/>
          </p:nvSpPr>
          <p:spPr>
            <a:xfrm>
              <a:off x="1530800" y="4276988"/>
              <a:ext cx="1320208" cy="22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Clr>
                  <a:schemeClr val="tx1"/>
                </a:buClr>
              </a:pPr>
              <a:r>
                <a:rPr lang="en-US" sz="1100" dirty="0" smtClean="0">
                  <a:solidFill>
                    <a:srgbClr val="00B050"/>
                  </a:solidFill>
                </a:rPr>
                <a:t>Cluster </a:t>
              </a:r>
              <a:r>
                <a:rPr lang="en-US" sz="1100" b="1" dirty="0" smtClean="0">
                  <a:solidFill>
                    <a:srgbClr val="00B050"/>
                  </a:solidFill>
                </a:rPr>
                <a:t>3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49320" y="4270166"/>
              <a:ext cx="1314750" cy="220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Clr>
                  <a:schemeClr val="tx1"/>
                </a:buClr>
              </a:pPr>
              <a:r>
                <a:rPr lang="en-US" sz="1100" dirty="0" smtClean="0">
                  <a:solidFill>
                    <a:srgbClr val="00B050"/>
                  </a:solidFill>
                </a:rPr>
                <a:t>Cluster </a:t>
              </a:r>
              <a:r>
                <a:rPr lang="en-US" sz="1100" b="1" dirty="0" smtClean="0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1030463" y="4011084"/>
              <a:ext cx="238125" cy="23812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2887836" y="4006496"/>
              <a:ext cx="238125" cy="23812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746756" y="3780171"/>
            <a:ext cx="3646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1"/>
                </a:solidFill>
              </a:rPr>
              <a:t>similar molecules        ≠ same cluster </a:t>
            </a: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4835282" y="3837064"/>
            <a:ext cx="4075572" cy="1787791"/>
            <a:chOff x="4835282" y="3837064"/>
            <a:chExt cx="4075572" cy="1787791"/>
          </a:xfrm>
        </p:grpSpPr>
        <p:pic>
          <p:nvPicPr>
            <p:cNvPr id="2068" name="Picture 2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059101" y="3837064"/>
              <a:ext cx="3851753" cy="1529697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</p:pic>
        <p:sp>
          <p:nvSpPr>
            <p:cNvPr id="51" name="Oval 50"/>
            <p:cNvSpPr/>
            <p:nvPr/>
          </p:nvSpPr>
          <p:spPr bwMode="auto">
            <a:xfrm>
              <a:off x="7776924" y="5006228"/>
              <a:ext cx="999606" cy="138340"/>
            </a:xfrm>
            <a:prstGeom prst="ellipse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  <a:headEnd/>
              <a:tailEnd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382122" y="3948673"/>
              <a:ext cx="212231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1600" dirty="0" smtClean="0">
                  <a:solidFill>
                    <a:schemeClr val="accent1"/>
                  </a:solidFill>
                </a:rPr>
                <a:t>Many singletons</a:t>
              </a:r>
            </a:p>
          </p:txBody>
        </p:sp>
        <p:cxnSp>
          <p:nvCxnSpPr>
            <p:cNvPr id="74" name="Straight Arrow Connector 73"/>
            <p:cNvCxnSpPr>
              <a:stCxn id="52" idx="2"/>
              <a:endCxn id="51" idx="0"/>
            </p:cNvCxnSpPr>
            <p:nvPr/>
          </p:nvCxnSpPr>
          <p:spPr>
            <a:xfrm>
              <a:off x="7443278" y="4287227"/>
              <a:ext cx="833449" cy="7190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5735783" y="5347856"/>
              <a:ext cx="19211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/>
                <a:t>Complete Link Cluster ID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rot="16200000">
              <a:off x="4454259" y="4472731"/>
              <a:ext cx="1039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tx1"/>
                </a:buClr>
              </a:pPr>
              <a:r>
                <a:rPr lang="en-US" sz="1200" dirty="0" smtClean="0"/>
                <a:t>Cluster Size</a:t>
              </a:r>
            </a:p>
          </p:txBody>
        </p:sp>
      </p:grpSp>
      <p:sp>
        <p:nvSpPr>
          <p:cNvPr id="42" name="Text Placeholder 39"/>
          <p:cNvSpPr txBox="1">
            <a:spLocks/>
          </p:cNvSpPr>
          <p:nvPr/>
        </p:nvSpPr>
        <p:spPr>
          <a:xfrm>
            <a:off x="365124" y="692554"/>
            <a:ext cx="7597776" cy="234950"/>
          </a:xfrm>
          <a:prstGeom prst="rect">
            <a:avLst/>
          </a:prstGeom>
        </p:spPr>
        <p:txBody>
          <a:bodyPr/>
          <a:lstStyle/>
          <a:p>
            <a:pPr marL="0" marR="0" lvl="1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Molecule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single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cluster, can be limiting</a:t>
            </a:r>
          </a:p>
          <a:p>
            <a:pPr marL="270000" marR="0" lvl="0" indent="-27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itchFamily="34" charset="0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0547" y="1509340"/>
            <a:ext cx="3336878" cy="148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7092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Proposed Improvement: </a:t>
            </a:r>
            <a:br>
              <a:rPr lang="en-US" dirty="0" smtClean="0"/>
            </a:br>
            <a:r>
              <a:rPr lang="en-US" dirty="0" smtClean="0"/>
              <a:t>Automatic Decomposition into All (Overlapping) Scaffolds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24325" y="1831471"/>
            <a:ext cx="552451" cy="549779"/>
          </a:xfrm>
          <a:prstGeom prst="ellipse">
            <a:avLst/>
          </a:prstGeom>
          <a:noFill/>
          <a:ln w="28575"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9736976">
            <a:off x="4072556" y="1569521"/>
            <a:ext cx="1658092" cy="754467"/>
          </a:xfrm>
          <a:prstGeom prst="ellipse">
            <a:avLst/>
          </a:prstGeom>
          <a:noFill/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 rot="4153841">
            <a:off x="4028438" y="688147"/>
            <a:ext cx="714725" cy="288067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943598" y="2280659"/>
            <a:ext cx="60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IFI</a:t>
            </a:r>
          </a:p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1.5%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43598" y="1118609"/>
            <a:ext cx="1104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808000"/>
                </a:solidFill>
              </a:rPr>
              <a:t>PF 3D7 LE</a:t>
            </a:r>
            <a:br>
              <a:rPr lang="en-US" sz="1400" b="1" dirty="0" smtClean="0">
                <a:solidFill>
                  <a:srgbClr val="808000"/>
                </a:solidFill>
              </a:rPr>
            </a:br>
            <a:r>
              <a:rPr lang="en-US" sz="1400" b="1" dirty="0" smtClean="0">
                <a:solidFill>
                  <a:srgbClr val="808000"/>
                </a:solidFill>
              </a:rPr>
              <a:t>0.34</a:t>
            </a:r>
            <a:endParaRPr lang="en-US" sz="1400" b="1" dirty="0">
              <a:solidFill>
                <a:srgbClr val="808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43200" y="1118609"/>
            <a:ext cx="1285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C0099"/>
                </a:solidFill>
              </a:rPr>
              <a:t>PF 3D7 pIC</a:t>
            </a:r>
            <a:r>
              <a:rPr lang="en-US" sz="1400" b="1" baseline="-25000" dirty="0" smtClean="0">
                <a:solidFill>
                  <a:srgbClr val="CC0099"/>
                </a:solidFill>
              </a:rPr>
              <a:t>50</a:t>
            </a:r>
            <a:r>
              <a:rPr lang="en-US" sz="1400" b="1" dirty="0" smtClean="0">
                <a:solidFill>
                  <a:srgbClr val="CC0099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rgbClr val="CC0099"/>
                </a:solidFill>
              </a:rPr>
              <a:t>8.1</a:t>
            </a:r>
            <a:endParaRPr lang="en-US" sz="1400" b="1" dirty="0">
              <a:solidFill>
                <a:srgbClr val="CC0099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95823" y="1365956"/>
            <a:ext cx="790222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dirty="0" smtClean="0">
                <a:solidFill>
                  <a:schemeClr val="tx1">
                    <a:lumMod val="50000"/>
                  </a:schemeClr>
                </a:solidFill>
              </a:rPr>
              <a:t>Molecule</a:t>
            </a:r>
          </a:p>
        </p:txBody>
      </p:sp>
      <p:cxnSp>
        <p:nvCxnSpPr>
          <p:cNvPr id="41" name="Straight Arrow Connector 40"/>
          <p:cNvCxnSpPr>
            <a:stCxn id="39" idx="2"/>
            <a:endCxn id="42" idx="0"/>
          </p:cNvCxnSpPr>
          <p:nvPr/>
        </p:nvCxnSpPr>
        <p:spPr>
          <a:xfrm>
            <a:off x="7890934" y="1642955"/>
            <a:ext cx="0" cy="236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360356" y="1879601"/>
            <a:ext cx="1061156" cy="2769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dirty="0" smtClean="0">
                <a:solidFill>
                  <a:schemeClr val="bg1"/>
                </a:solidFill>
              </a:rPr>
              <a:t>Scaffold(s)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890934" y="2145310"/>
            <a:ext cx="1" cy="264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100712" y="2393246"/>
            <a:ext cx="1580444" cy="27699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marL="171450" indent="-171450" algn="ctr">
              <a:buClr>
                <a:schemeClr val="tx1"/>
              </a:buClr>
            </a:pPr>
            <a:r>
              <a:rPr lang="en-US" sz="1200" dirty="0" smtClean="0">
                <a:solidFill>
                  <a:schemeClr val="bg1"/>
                </a:solidFill>
              </a:rPr>
              <a:t>Related Molecules</a:t>
            </a:r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838F34-1B32-4019-A24D-EF473E6901BC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90500" y="3383280"/>
            <a:ext cx="2371726" cy="1381125"/>
            <a:chOff x="190500" y="3399431"/>
            <a:chExt cx="2371726" cy="1381125"/>
          </a:xfrm>
        </p:grpSpPr>
        <p:sp>
          <p:nvSpPr>
            <p:cNvPr id="49" name="Rectangle 48"/>
            <p:cNvSpPr/>
            <p:nvPr/>
          </p:nvSpPr>
          <p:spPr bwMode="auto">
            <a:xfrm>
              <a:off x="190500" y="3399431"/>
              <a:ext cx="2371726" cy="138112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 eaLnBrk="0" fontAlgn="auto" hangingPunct="0"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buFont typeface="Arial" pitchFamily="34" charset="0"/>
                <a:buChar char="–"/>
              </a:pPr>
              <a:endParaRPr lang="en-US" sz="1200" b="1" kern="0" dirty="0" err="1" smtClean="0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66918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7650" y="3581400"/>
              <a:ext cx="225107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54" name="TextBox 53"/>
          <p:cNvSpPr txBox="1"/>
          <p:nvPr/>
        </p:nvSpPr>
        <p:spPr>
          <a:xfrm>
            <a:off x="4629149" y="5257800"/>
            <a:ext cx="101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chemeClr val="tx1"/>
              </a:buClr>
            </a:pPr>
            <a:r>
              <a:rPr lang="en-US" sz="1600" b="1" dirty="0" smtClean="0">
                <a:solidFill>
                  <a:srgbClr val="7030A0"/>
                </a:solidFill>
              </a:rPr>
              <a:t>…</a:t>
            </a:r>
          </a:p>
          <a:p>
            <a:pPr marL="171450" indent="-171450" algn="r">
              <a:buClr>
                <a:schemeClr val="tx1"/>
              </a:buClr>
            </a:pPr>
            <a:r>
              <a:rPr lang="en-US" sz="1600" b="1" dirty="0" smtClean="0">
                <a:solidFill>
                  <a:srgbClr val="7030A0"/>
                </a:solidFill>
              </a:rPr>
              <a:t>49 total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2695575" y="3383280"/>
            <a:ext cx="2952750" cy="1880483"/>
            <a:chOff x="2695575" y="3383280"/>
            <a:chExt cx="2952750" cy="1880483"/>
          </a:xfrm>
        </p:grpSpPr>
        <p:grpSp>
          <p:nvGrpSpPr>
            <p:cNvPr id="58" name="Group 57"/>
            <p:cNvGrpSpPr/>
            <p:nvPr/>
          </p:nvGrpSpPr>
          <p:grpSpPr>
            <a:xfrm>
              <a:off x="2695575" y="3383280"/>
              <a:ext cx="2952750" cy="1847849"/>
              <a:chOff x="2695575" y="3395981"/>
              <a:chExt cx="2952750" cy="1847849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2695575" y="3395981"/>
                <a:ext cx="2952750" cy="1847849"/>
              </a:xfrm>
              <a:prstGeom prst="rect">
                <a:avLst/>
              </a:prstGeom>
              <a:noFill/>
              <a:ln w="25400" cap="flat" cmpd="sng" algn="ctr">
                <a:solidFill>
                  <a:srgbClr val="7030A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indent="-180975" algn="ctr" fontAlgn="auto">
                  <a:spcBef>
                    <a:spcPts val="0"/>
                  </a:spcBef>
                  <a:spcAft>
                    <a:spcPts val="0"/>
                  </a:spcAft>
                  <a:buClr>
                    <a:schemeClr val="bg1"/>
                  </a:buClr>
                  <a:buFont typeface="Arial" pitchFamily="34" charset="0"/>
                  <a:buChar char="–"/>
                  <a:defRPr/>
                </a:pPr>
                <a:endParaRPr lang="en-US" kern="0" dirty="0" err="1" smtClean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pic>
            <p:nvPicPr>
              <p:cNvPr id="166920" name="Picture 8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740026" y="3624581"/>
                <a:ext cx="2846528" cy="15462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cxnSp>
          <p:nvCxnSpPr>
            <p:cNvPr id="67" name="Straight Connector 66"/>
            <p:cNvCxnSpPr/>
            <p:nvPr/>
          </p:nvCxnSpPr>
          <p:spPr>
            <a:xfrm>
              <a:off x="4308866" y="3393799"/>
              <a:ext cx="741" cy="18699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3" idx="1"/>
              <a:endCxn id="53" idx="3"/>
            </p:cNvCxnSpPr>
            <p:nvPr/>
          </p:nvCxnSpPr>
          <p:spPr>
            <a:xfrm>
              <a:off x="2695575" y="4307205"/>
              <a:ext cx="2952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780598" y="3383280"/>
            <a:ext cx="3236181" cy="2360488"/>
            <a:chOff x="5780598" y="3396256"/>
            <a:chExt cx="3236181" cy="2360488"/>
          </a:xfrm>
        </p:grpSpPr>
        <p:pic>
          <p:nvPicPr>
            <p:cNvPr id="166922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05488" y="3396256"/>
              <a:ext cx="3195637" cy="2357438"/>
            </a:xfrm>
            <a:prstGeom prst="rect">
              <a:avLst/>
            </a:prstGeom>
            <a:noFill/>
            <a:ln w="28575">
              <a:solidFill>
                <a:srgbClr val="4F81BD"/>
              </a:solidFill>
            </a:ln>
          </p:spPr>
        </p:pic>
        <p:cxnSp>
          <p:nvCxnSpPr>
            <p:cNvPr id="61" name="Straight Connector 60"/>
            <p:cNvCxnSpPr/>
            <p:nvPr/>
          </p:nvCxnSpPr>
          <p:spPr>
            <a:xfrm>
              <a:off x="7591429" y="3408376"/>
              <a:ext cx="2067" cy="23483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780598" y="4158532"/>
              <a:ext cx="32202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5797826" y="4993419"/>
              <a:ext cx="3218953" cy="13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7993876" y="5704399"/>
            <a:ext cx="1019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chemeClr val="tx1"/>
              </a:buClr>
            </a:pPr>
            <a:r>
              <a:rPr lang="en-US" sz="1600" b="1" dirty="0" smtClean="0">
                <a:solidFill>
                  <a:srgbClr val="4F81BD"/>
                </a:solidFill>
              </a:rPr>
              <a:t>…</a:t>
            </a:r>
          </a:p>
          <a:p>
            <a:pPr marL="171450" indent="-171450" algn="r">
              <a:buClr>
                <a:schemeClr val="tx1"/>
              </a:buClr>
            </a:pPr>
            <a:r>
              <a:rPr lang="en-US" sz="1600" b="1" dirty="0" smtClean="0">
                <a:solidFill>
                  <a:srgbClr val="4F81BD"/>
                </a:solidFill>
              </a:rPr>
              <a:t>226 total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606163" y="4829755"/>
            <a:ext cx="9583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Clr>
                <a:schemeClr val="tx1"/>
              </a:buClr>
            </a:pPr>
            <a:r>
              <a:rPr lang="en-US" sz="1600" b="1" dirty="0" smtClean="0">
                <a:solidFill>
                  <a:srgbClr val="00B050"/>
                </a:solidFill>
              </a:rPr>
              <a:t>2 total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0" animBg="1"/>
      <p:bldP spid="9" grpId="1" animBg="1"/>
      <p:bldP spid="19" grpId="0" animBg="1"/>
      <p:bldP spid="19" grpId="1" animBg="1"/>
      <p:bldP spid="42" grpId="0" animBg="1"/>
      <p:bldP spid="47" grpId="0" animBg="1"/>
      <p:bldP spid="54" grpId="0"/>
      <p:bldP spid="87" grpId="0"/>
      <p:bldP spid="88" grpId="0"/>
    </p:bldLst>
  </p:timing>
</p:sld>
</file>

<file path=ppt/theme/theme1.xml><?xml version="1.0" encoding="utf-8"?>
<a:theme xmlns:a="http://schemas.openxmlformats.org/drawingml/2006/main" name="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UIUC BACKGROUND">
  <a:themeElements>
    <a:clrScheme name="">
      <a:dk1>
        <a:srgbClr val="808080"/>
      </a:dk1>
      <a:lt1>
        <a:srgbClr val="FFFFFF"/>
      </a:lt1>
      <a:dk2>
        <a:srgbClr val="0000FF"/>
      </a:dk2>
      <a:lt2>
        <a:srgbClr val="FFFF00"/>
      </a:lt2>
      <a:accent1>
        <a:srgbClr val="FFFFFF"/>
      </a:accent1>
      <a:accent2>
        <a:srgbClr val="3333CC"/>
      </a:accent2>
      <a:accent3>
        <a:srgbClr val="AAAAFF"/>
      </a:accent3>
      <a:accent4>
        <a:srgbClr val="DADADA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UIUC BACKGROUND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Symbol" pitchFamily="18" charset="2"/>
          </a:defRPr>
        </a:defPPr>
      </a:lstStyle>
    </a:lnDef>
  </a:objectDefaults>
  <a:extraClrSchemeLst>
    <a:extraClrScheme>
      <a:clrScheme name="UIUC BACKGROUN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UC BACKGROUN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IUC BACKGROUN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UC BACKGROUN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UC BACKGROUN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UC BACKGROUN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IUC BACKGROUN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A40C.tm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SK 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1_GSK 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6.xml><?xml version="1.0" encoding="utf-8"?>
<a:theme xmlns:a="http://schemas.openxmlformats.org/drawingml/2006/main" name="1_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7.xml><?xml version="1.0" encoding="utf-8"?>
<a:theme xmlns:a="http://schemas.openxmlformats.org/drawingml/2006/main" name="2_GSK PowerPoint 4x3 Template">
  <a:themeElements>
    <a:clrScheme name="GSK Colour palette">
      <a:dk1>
        <a:srgbClr val="635A54"/>
      </a:dk1>
      <a:lt1>
        <a:srgbClr val="FFFFFF"/>
      </a:lt1>
      <a:dk2>
        <a:srgbClr val="9A8B7D"/>
      </a:dk2>
      <a:lt2>
        <a:srgbClr val="FF6600"/>
      </a:lt2>
      <a:accent1>
        <a:srgbClr val="FF6600"/>
      </a:accent1>
      <a:accent2>
        <a:srgbClr val="635A54"/>
      </a:accent2>
      <a:accent3>
        <a:srgbClr val="9A8B7D"/>
      </a:accent3>
      <a:accent4>
        <a:srgbClr val="00B6C9"/>
      </a:accent4>
      <a:accent5>
        <a:srgbClr val="BE0077"/>
      </a:accent5>
      <a:accent6>
        <a:srgbClr val="4A8322"/>
      </a:accent6>
      <a:hlink>
        <a:srgbClr val="FF6600"/>
      </a:hlink>
      <a:folHlink>
        <a:srgbClr val="9A8B7D"/>
      </a:folHlink>
    </a:clrScheme>
    <a:fontScheme name="G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>
          <a:noFill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180975" indent="-180975" eaLnBrk="0" fontAlgn="auto" hangingPunct="0">
          <a:spcBef>
            <a:spcPts val="0"/>
          </a:spcBef>
          <a:spcAft>
            <a:spcPts val="0"/>
          </a:spcAft>
          <a:buClr>
            <a:schemeClr val="bg1"/>
          </a:buClr>
          <a:buFont typeface="Arial" pitchFamily="34" charset="0"/>
          <a:buChar char="–"/>
          <a:defRPr sz="1200" b="1" kern="0" dirty="0" err="1" smtClean="0">
            <a:solidFill>
              <a:srgbClr val="FFFFFF"/>
            </a:solidFill>
            <a:latin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171450" indent="-171450">
          <a:buClr>
            <a:schemeClr val="tx1"/>
          </a:buClr>
          <a:buFont typeface="Arial" pitchFamily="34" charset="0"/>
          <a:buChar char="–"/>
          <a:defRPr sz="1200" dirty="0" err="1" smtClean="0"/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GSK template current</Template>
  <TotalTime>47782</TotalTime>
  <Words>2133</Words>
  <Application>Microsoft Office PowerPoint</Application>
  <PresentationFormat>On-screen Show (4:3)</PresentationFormat>
  <Paragraphs>623</Paragraphs>
  <Slides>30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GSK PowerPoint 4x3 Template</vt:lpstr>
      <vt:lpstr>1_UIUC BACKGROUND</vt:lpstr>
      <vt:lpstr>pptA40C.tmp</vt:lpstr>
      <vt:lpstr>GSK </vt:lpstr>
      <vt:lpstr>1_GSK </vt:lpstr>
      <vt:lpstr>1_GSK PowerPoint 4x3 Template</vt:lpstr>
      <vt:lpstr>2_GSK PowerPoint 4x3 Template</vt:lpstr>
      <vt:lpstr>Image</vt:lpstr>
      <vt:lpstr>Scaffold-Based Analytics: Enabling Hit-to-Lead Decisions by Visualizing Chemical Series Linked Across Large Datasets </vt:lpstr>
      <vt:lpstr>Outline</vt:lpstr>
      <vt:lpstr>Small Molecule Lead Discovery at GSK</vt:lpstr>
      <vt:lpstr>Historical Hit Triage - on Individual Compounds</vt:lpstr>
      <vt:lpstr>Datasets Used in this Presentation</vt:lpstr>
      <vt:lpstr>Outline</vt:lpstr>
      <vt:lpstr>Automation is Necessary for Screening Hit Triage…</vt:lpstr>
      <vt:lpstr>… But Clustering Is Not Sufficient for SAR Navigation</vt:lpstr>
      <vt:lpstr>Proposed Improvement:  Automatic Decomposition into All (Overlapping) Scaffolds</vt:lpstr>
      <vt:lpstr>Next Step: Combine with Activities and Properties</vt:lpstr>
      <vt:lpstr>Methods Used to Exhaustively Generate Overlapping Scaffolds</vt:lpstr>
      <vt:lpstr>Details: Integrating Scaffold-Based Analytics  into a Single Spotfire Visualization</vt:lpstr>
      <vt:lpstr>Outline</vt:lpstr>
      <vt:lpstr>Framework Overlaps in Related Molecules Reveal Substructures Associated with Activity</vt:lpstr>
      <vt:lpstr>Scaffold Networks Example: Identify  Related Scaffolds with a Desirable Profile</vt:lpstr>
      <vt:lpstr>NCATS R-Group Tool Connects Molecules to  Scaffolds with Aggregate Data and Drill-Down</vt:lpstr>
      <vt:lpstr>NCATS R-Group Tool Example:   Deconstruct SAR of Related Molecules</vt:lpstr>
      <vt:lpstr>NCATS R-Group Tool Example:  Iterative SAR Exploration</vt:lpstr>
      <vt:lpstr>Scaffold-Based Decision Making and Hit ID Integration</vt:lpstr>
      <vt:lpstr>Selective Lead Series Linked Across Datasets</vt:lpstr>
      <vt:lpstr>Identify and Test Unmeasured Compounds  Based on Overlap with Actives Across Datasets</vt:lpstr>
      <vt:lpstr>Identify and Test Unmeasured Compounds  Based on Overlap with Actives Across Datasets</vt:lpstr>
      <vt:lpstr>Conclusions and Future Directions</vt:lpstr>
      <vt:lpstr>Thank You &amp; Questions</vt:lpstr>
      <vt:lpstr>Backup and References</vt:lpstr>
      <vt:lpstr>Hit Prioritization via Clustering:  Exploration within Pre-determined Groups Only</vt:lpstr>
      <vt:lpstr>Using GSK Frameworks</vt:lpstr>
      <vt:lpstr>Related Molecules with Framework Overlaps: Reveal Potential Scaffold Hops</vt:lpstr>
      <vt:lpstr>Hit Prioritization via Scaffold Networks: Navigate to Related Scaffolds</vt:lpstr>
      <vt:lpstr>Related Molecules from NCATS R-Group Tool:  Visualizing Scaffold Overlap and Activity</vt:lpstr>
    </vt:vector>
  </TitlesOfParts>
  <Company>GlaxoSmithKline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Scaffold-Based Analytics: Enabling Hit-to-Lead Decisions by Visualizing Chemical Series Linked Across Large Datasets</dc:title>
  <dc:creator>db484575</dc:creator>
  <cp:lastModifiedBy>db484575</cp:lastModifiedBy>
  <cp:revision>183</cp:revision>
  <dcterms:created xsi:type="dcterms:W3CDTF">2015-06-05T20:27:44Z</dcterms:created>
  <dcterms:modified xsi:type="dcterms:W3CDTF">2015-08-26T13:29:19Z</dcterms:modified>
</cp:coreProperties>
</file>