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6F123-D858-419C-99DB-3D817C7255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F9D3-A8C7-4EE9-B600-2C137315C0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FAEE-716A-4A3B-BEA5-CE1340F815D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FFAB-F866-439B-A90E-FD4A346874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ami.wustl.edu/sng" TargetMode="External"/><Relationship Id="rId2" Type="http://schemas.openxmlformats.org/officeDocument/2006/relationships/hyperlink" Target="http://tripod.nih.gov/?p=4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ripod.nih.gov/" TargetMode="External"/><Relationship Id="rId4" Type="http://schemas.openxmlformats.org/officeDocument/2006/relationships/hyperlink" Target="http://www.slideshare.net/rguha/prioritizing-scaffolds-for-hit-selection-in-high-throughput-screening-programs-28685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nmt.edu/~rbasnet/research/ClusteringSimilarityAndItsApplications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sz="2600" dirty="0"/>
              <a:t>Scaffold Generation Methods: </a:t>
            </a:r>
          </a:p>
          <a:p>
            <a:pPr lvl="1">
              <a:defRPr/>
            </a:pPr>
            <a:r>
              <a:rPr lang="en-US" sz="2200" dirty="0"/>
              <a:t>NCATS R-group analysis (</a:t>
            </a:r>
            <a:r>
              <a:rPr lang="en-US" sz="2200" dirty="0">
                <a:hlinkClick r:id="rId2"/>
              </a:rPr>
              <a:t>http://tripod.nih.gov/?p=46</a:t>
            </a:r>
            <a:r>
              <a:rPr lang="en-US" sz="2200" dirty="0"/>
              <a:t> )</a:t>
            </a:r>
          </a:p>
          <a:p>
            <a:pPr lvl="1">
              <a:defRPr/>
            </a:pPr>
            <a:r>
              <a:rPr lang="en-US" sz="2200" dirty="0"/>
              <a:t>Frameworks (Data-Driven Clustering, GSK/ChemAxon)</a:t>
            </a:r>
          </a:p>
          <a:p>
            <a:pPr lvl="1">
              <a:defRPr/>
            </a:pPr>
            <a:r>
              <a:rPr lang="en-US" sz="2200" dirty="0"/>
              <a:t>Scaffold Network Generator (</a:t>
            </a:r>
            <a:r>
              <a:rPr lang="en-US" sz="2200" dirty="0">
                <a:hlinkClick r:id="rId3"/>
              </a:rPr>
              <a:t>http://swami.wustl.edu/sng</a:t>
            </a:r>
            <a:r>
              <a:rPr lang="en-US" sz="2200" dirty="0"/>
              <a:t>) </a:t>
            </a:r>
          </a:p>
          <a:p>
            <a:pPr lvl="1">
              <a:defRPr/>
            </a:pPr>
            <a:r>
              <a:rPr lang="en-US" sz="2200" dirty="0"/>
              <a:t>Agglomerative Clustering (Complete Linkage, GSK/</a:t>
            </a:r>
            <a:r>
              <a:rPr lang="en-US" sz="2200" dirty="0" err="1"/>
              <a:t>ChemAxon</a:t>
            </a:r>
            <a:r>
              <a:rPr lang="en-US" sz="2200" dirty="0"/>
              <a:t>)</a:t>
            </a:r>
            <a:br>
              <a:rPr lang="en-US" sz="2200" dirty="0"/>
            </a:br>
            <a:endParaRPr lang="en-US" sz="2200" dirty="0"/>
          </a:p>
          <a:p>
            <a:pPr>
              <a:defRPr/>
            </a:pPr>
            <a:r>
              <a:rPr lang="en-US" sz="2400" dirty="0"/>
              <a:t>NCATS Scaffold Prioritization work:</a:t>
            </a:r>
          </a:p>
          <a:p>
            <a:pPr marL="439613" lvl="1" indent="-171450">
              <a:buClr>
                <a:schemeClr val="tx1"/>
              </a:buClr>
            </a:pPr>
            <a:r>
              <a:rPr lang="en-US" sz="1200" dirty="0">
                <a:hlinkClick r:id="rId4"/>
              </a:rPr>
              <a:t>http://www.slideshare.net/rguha/characterization-of-chemical-libraries-using-scaffolds-and-network-models </a:t>
            </a:r>
          </a:p>
          <a:p>
            <a:pPr marL="439613" lvl="1" indent="-171450">
              <a:buClr>
                <a:schemeClr val="tx1"/>
              </a:buClr>
            </a:pPr>
            <a:r>
              <a:rPr lang="en-US" sz="1200" dirty="0">
                <a:hlinkClick r:id="rId4"/>
              </a:rPr>
              <a:t>http://www.slideshare.net/rguha/prioritizing-scaffolds-for-hit-selection-in-high-throughput-screening-programs-2868540</a:t>
            </a:r>
            <a:endParaRPr lang="en-US" sz="1200" dirty="0"/>
          </a:p>
          <a:p>
            <a:pPr marL="439613" lvl="1" indent="-171450">
              <a:buClr>
                <a:schemeClr val="tx1"/>
              </a:buClr>
            </a:pPr>
            <a:r>
              <a:rPr lang="en-US" sz="1200" dirty="0"/>
              <a:t>They have been developing a workflow for doing what we need since ~2010 (see second presentation)</a:t>
            </a:r>
          </a:p>
          <a:p>
            <a:pPr lvl="1">
              <a:defRPr/>
            </a:pPr>
            <a:endParaRPr lang="en-US" sz="22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1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4137" y="5263716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G. Harper, G. S. Bravi, S. D. Pickett, J. Hussain, and D. V. S. Green. </a:t>
            </a:r>
            <a:r>
              <a:rPr lang="en-GB" sz="1000" i="1" dirty="0">
                <a:solidFill>
                  <a:srgbClr val="635A54"/>
                </a:solidFill>
                <a:latin typeface="Times" pitchFamily="18" charset="0"/>
              </a:rPr>
              <a:t>J. Chem. Inf. </a:t>
            </a:r>
            <a:r>
              <a:rPr lang="en-GB" sz="1000" i="1" dirty="0" err="1">
                <a:solidFill>
                  <a:srgbClr val="635A54"/>
                </a:solidFill>
                <a:latin typeface="Times" pitchFamily="18" charset="0"/>
              </a:rPr>
              <a:t>Comput</a:t>
            </a:r>
            <a:r>
              <a:rPr lang="en-GB" sz="1000" i="1" dirty="0">
                <a:solidFill>
                  <a:srgbClr val="635A54"/>
                </a:solidFill>
                <a:latin typeface="Times" pitchFamily="18" charset="0"/>
              </a:rPr>
              <a:t>. Sci.,</a:t>
            </a:r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  </a:t>
            </a:r>
            <a:r>
              <a:rPr lang="en-GB" sz="1000" b="1" dirty="0">
                <a:solidFill>
                  <a:srgbClr val="635A54"/>
                </a:solidFill>
                <a:latin typeface="Times" pitchFamily="18" charset="0"/>
              </a:rPr>
              <a:t>44(6),</a:t>
            </a:r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  2145-2156 (2004)</a:t>
            </a:r>
            <a:endParaRPr lang="en-US" sz="1000" dirty="0">
              <a:solidFill>
                <a:srgbClr val="635A5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114" y="5231634"/>
            <a:ext cx="201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35A54"/>
                </a:solidFill>
              </a:rPr>
              <a:t>NCATS R–group tool @ </a:t>
            </a:r>
            <a:r>
              <a:rPr lang="en-US" sz="1000" dirty="0">
                <a:solidFill>
                  <a:srgbClr val="635A54"/>
                </a:solidFill>
                <a:hlinkClick r:id="rId5"/>
              </a:rPr>
              <a:t>http://tripod.nih.gov</a:t>
            </a:r>
            <a:r>
              <a:rPr lang="en-US" sz="1000" dirty="0">
                <a:solidFill>
                  <a:srgbClr val="635A54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1430" y="5252700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M. K. Matlock, J.M. </a:t>
            </a:r>
            <a:r>
              <a:rPr lang="en-GB" sz="1000" dirty="0" err="1">
                <a:solidFill>
                  <a:srgbClr val="635A54"/>
                </a:solidFill>
                <a:latin typeface="Times" pitchFamily="18" charset="0"/>
              </a:rPr>
              <a:t>Zaretzki</a:t>
            </a:r>
            <a:r>
              <a:rPr lang="en-GB" sz="1000" dirty="0">
                <a:solidFill>
                  <a:srgbClr val="635A54"/>
                </a:solidFill>
                <a:latin typeface="Times" pitchFamily="18" charset="0"/>
              </a:rPr>
              <a:t>, and S. J. Swamidass. </a:t>
            </a:r>
            <a:r>
              <a:rPr lang="en-US" sz="1000" i="1" dirty="0">
                <a:solidFill>
                  <a:srgbClr val="635A54"/>
                </a:solidFill>
                <a:latin typeface="Times" pitchFamily="18" charset="0"/>
              </a:rPr>
              <a:t>Bioinformatics. </a:t>
            </a:r>
            <a:r>
              <a:rPr lang="en-US" sz="1000" b="1" dirty="0">
                <a:solidFill>
                  <a:srgbClr val="635A54"/>
                </a:solidFill>
                <a:latin typeface="Times" pitchFamily="18" charset="0"/>
              </a:rPr>
              <a:t>29(20), </a:t>
            </a:r>
            <a:r>
              <a:rPr lang="en-US" sz="1000" dirty="0">
                <a:solidFill>
                  <a:srgbClr val="635A54"/>
                </a:solidFill>
                <a:latin typeface="Times" pitchFamily="18" charset="0"/>
              </a:rPr>
              <a:t>2655-2656 (2013).</a:t>
            </a:r>
            <a:endParaRPr lang="en-US" sz="1000" dirty="0">
              <a:solidFill>
                <a:srgbClr val="635A54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Overlapping </a:t>
            </a:r>
            <a:r>
              <a:rPr lang="en-US" dirty="0" err="1"/>
              <a:t>Ontologies</a:t>
            </a:r>
            <a:r>
              <a:rPr lang="en-US" dirty="0"/>
              <a:t>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65124" y="1243651"/>
            <a:ext cx="8565120" cy="4658549"/>
          </a:xfrm>
        </p:spPr>
        <p:txBody>
          <a:bodyPr/>
          <a:lstStyle/>
          <a:p>
            <a:r>
              <a:rPr lang="en-US" sz="2000" dirty="0"/>
              <a:t>Methods: A: Data-Driven Frameworks; B: R-Group Decomposition</a:t>
            </a:r>
          </a:p>
          <a:p>
            <a:r>
              <a:rPr lang="en-US" sz="2000" dirty="0"/>
              <a:t>Statistical measures calculated for each compound, X:</a:t>
            </a:r>
          </a:p>
          <a:p>
            <a:pPr lvl="1"/>
            <a:r>
              <a:rPr lang="en-US" sz="1800" b="1" dirty="0" err="1"/>
              <a:t>Frag</a:t>
            </a:r>
            <a:r>
              <a:rPr lang="en-US" sz="1800" b="1" baseline="-25000" dirty="0" err="1"/>
              <a:t>A</a:t>
            </a:r>
            <a:r>
              <a:rPr lang="en-US" sz="1800" b="1" dirty="0"/>
              <a:t>, </a:t>
            </a:r>
            <a:r>
              <a:rPr lang="en-US" sz="1800" b="1" dirty="0" err="1"/>
              <a:t>Frag</a:t>
            </a:r>
            <a:r>
              <a:rPr lang="en-US" sz="1800" b="1" baseline="-25000" dirty="0" err="1"/>
              <a:t>B</a:t>
            </a:r>
            <a:r>
              <a:rPr lang="en-US" sz="1800" b="1" dirty="0"/>
              <a:t>:</a:t>
            </a:r>
            <a:r>
              <a:rPr lang="en-US" sz="1800" dirty="0"/>
              <a:t> # fragments from A or B that X shares with other compounds</a:t>
            </a:r>
          </a:p>
          <a:p>
            <a:pPr lvl="1"/>
            <a:r>
              <a:rPr lang="en-US" sz="1800" b="1" dirty="0"/>
              <a:t>C</a:t>
            </a:r>
            <a:r>
              <a:rPr lang="en-US" sz="1800" b="1" baseline="-25000" dirty="0"/>
              <a:t>A</a:t>
            </a:r>
            <a:r>
              <a:rPr lang="en-US" sz="1800" b="1" dirty="0"/>
              <a:t>, C</a:t>
            </a:r>
            <a:r>
              <a:rPr lang="en-US" sz="1800" b="1" baseline="-25000" dirty="0"/>
              <a:t>B</a:t>
            </a:r>
            <a:r>
              <a:rPr lang="en-US" sz="1800" b="1" dirty="0"/>
              <a:t>:</a:t>
            </a:r>
            <a:r>
              <a:rPr lang="en-US" sz="1800" dirty="0"/>
              <a:t> Set of compounds linked to X</a:t>
            </a:r>
            <a:r>
              <a:rPr lang="en-US" sz="1800" baseline="-25000" dirty="0"/>
              <a:t>  </a:t>
            </a:r>
            <a:r>
              <a:rPr lang="en-US" sz="1800" dirty="0"/>
              <a:t>by these shared fragments</a:t>
            </a:r>
          </a:p>
          <a:p>
            <a:pPr lvl="1"/>
            <a:r>
              <a:rPr lang="en-US" sz="1800" b="1" dirty="0"/>
              <a:t>Fragment Efficiency:</a:t>
            </a:r>
            <a:r>
              <a:rPr lang="en-US" sz="1800" dirty="0"/>
              <a:t> # compounds linked </a:t>
            </a:r>
            <a:r>
              <a:rPr lang="en-US" sz="1800" i="1" dirty="0"/>
              <a:t>per fragment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b="1" dirty="0">
                <a:solidFill>
                  <a:srgbClr val="0070C0"/>
                </a:solidFill>
              </a:rPr>
              <a:t>Question: Which method is less wasteful in linking compounds?</a:t>
            </a:r>
            <a:endParaRPr lang="en-US" sz="1800" dirty="0"/>
          </a:p>
          <a:p>
            <a:pPr lvl="1"/>
            <a:r>
              <a:rPr lang="en-US" sz="1800" b="1" dirty="0"/>
              <a:t>Common Proportion:</a:t>
            </a:r>
            <a:r>
              <a:rPr lang="en-US" sz="1800" dirty="0"/>
              <a:t> Ratio of size of Intersection(C</a:t>
            </a:r>
            <a:r>
              <a:rPr lang="en-US" sz="1800" baseline="-25000" dirty="0"/>
              <a:t>A</a:t>
            </a:r>
            <a:r>
              <a:rPr lang="en-US" sz="1800" dirty="0"/>
              <a:t>, C</a:t>
            </a:r>
            <a:r>
              <a:rPr lang="en-US" sz="1800" baseline="-25000" dirty="0"/>
              <a:t>B</a:t>
            </a:r>
            <a:r>
              <a:rPr lang="en-US" sz="1800" dirty="0"/>
              <a:t>) to Union(C</a:t>
            </a:r>
            <a:r>
              <a:rPr lang="en-US" sz="1800" baseline="-25000" dirty="0"/>
              <a:t>A</a:t>
            </a:r>
            <a:r>
              <a:rPr lang="en-US" sz="1800" dirty="0"/>
              <a:t>, C</a:t>
            </a:r>
            <a:r>
              <a:rPr lang="en-US" sz="1800" baseline="-25000" dirty="0"/>
              <a:t>B</a:t>
            </a:r>
            <a:r>
              <a:rPr lang="en-US" sz="1800" dirty="0"/>
              <a:t>) </a:t>
            </a:r>
          </a:p>
          <a:p>
            <a:pPr lvl="2">
              <a:buNone/>
            </a:pPr>
            <a:r>
              <a:rPr lang="en-US" sz="1800" b="1" dirty="0">
                <a:solidFill>
                  <a:srgbClr val="0070C0"/>
                </a:solidFill>
              </a:rPr>
              <a:t>Question: “How similar are methods A and B for this molecule” ?</a:t>
            </a:r>
            <a:endParaRPr lang="en-US" sz="1600" b="1" dirty="0">
              <a:solidFill>
                <a:srgbClr val="0070C0"/>
              </a:solidFill>
            </a:endParaRPr>
          </a:p>
          <a:p>
            <a:pPr lvl="1"/>
            <a:r>
              <a:rPr lang="en-US" sz="1800" b="1" dirty="0"/>
              <a:t>Proportion of Information Unique to A or B:</a:t>
            </a:r>
            <a:r>
              <a:rPr lang="en-US" sz="1800" dirty="0"/>
              <a:t> PIU(A), PIU(B) </a:t>
            </a:r>
          </a:p>
          <a:p>
            <a:pPr lvl="2"/>
            <a:r>
              <a:rPr lang="en-US" sz="1600" dirty="0"/>
              <a:t>PI(A) = Ratio of size of C</a:t>
            </a:r>
            <a:r>
              <a:rPr lang="en-US" sz="1600" baseline="-25000" dirty="0"/>
              <a:t>A</a:t>
            </a:r>
            <a:r>
              <a:rPr lang="en-US" sz="1600" dirty="0"/>
              <a:t> to Union(C</a:t>
            </a:r>
            <a:r>
              <a:rPr lang="en-US" sz="1600" baseline="-25000" dirty="0"/>
              <a:t>A</a:t>
            </a:r>
            <a:r>
              <a:rPr lang="en-US" sz="1600" dirty="0"/>
              <a:t>,C</a:t>
            </a:r>
            <a:r>
              <a:rPr lang="en-US" sz="1600" baseline="-25000" dirty="0"/>
              <a:t>B</a:t>
            </a:r>
            <a:r>
              <a:rPr lang="en-US" sz="1600" dirty="0"/>
              <a:t>); </a:t>
            </a:r>
            <a:r>
              <a:rPr lang="en-US" sz="1600" b="1" dirty="0">
                <a:solidFill>
                  <a:srgbClr val="0070C0"/>
                </a:solidFill>
              </a:rPr>
              <a:t>proportion obtainable </a:t>
            </a:r>
            <a:r>
              <a:rPr lang="en-US" sz="1600" b="1" i="1" dirty="0">
                <a:solidFill>
                  <a:srgbClr val="0070C0"/>
                </a:solidFill>
              </a:rPr>
              <a:t>from A alone</a:t>
            </a:r>
            <a:endParaRPr lang="en-US" sz="1600" b="1" dirty="0">
              <a:solidFill>
                <a:srgbClr val="0070C0"/>
              </a:solidFill>
            </a:endParaRPr>
          </a:p>
          <a:p>
            <a:pPr lvl="2"/>
            <a:r>
              <a:rPr lang="en-US" sz="1600" dirty="0"/>
              <a:t>PIU(A) = 1-PI(B);                                         </a:t>
            </a:r>
            <a:r>
              <a:rPr lang="en-US" sz="1600" b="1" dirty="0">
                <a:solidFill>
                  <a:srgbClr val="0070C0"/>
                </a:solidFill>
              </a:rPr>
              <a:t>proportion </a:t>
            </a:r>
            <a:r>
              <a:rPr lang="en-US" sz="1600" b="1" i="1" dirty="0">
                <a:solidFill>
                  <a:srgbClr val="0070C0"/>
                </a:solidFill>
              </a:rPr>
              <a:t>unique</a:t>
            </a:r>
            <a:r>
              <a:rPr lang="en-US" sz="1600" b="1" dirty="0">
                <a:solidFill>
                  <a:srgbClr val="0070C0"/>
                </a:solidFill>
              </a:rPr>
              <a:t> to A</a:t>
            </a:r>
            <a:r>
              <a:rPr lang="en-US" sz="1600" b="1" dirty="0"/>
              <a:t> </a:t>
            </a:r>
          </a:p>
          <a:p>
            <a:pPr lvl="1"/>
            <a:r>
              <a:rPr lang="en-US" sz="1800" dirty="0"/>
              <a:t>All these measures can be examined  in aggregate (average), </a:t>
            </a:r>
            <a:br>
              <a:rPr lang="en-US" sz="1800" dirty="0"/>
            </a:br>
            <a:r>
              <a:rPr lang="en-US" sz="1800" dirty="0"/>
              <a:t>5</a:t>
            </a:r>
            <a:r>
              <a:rPr lang="en-US" sz="1800" baseline="30000" dirty="0"/>
              <a:t>th</a:t>
            </a:r>
            <a:r>
              <a:rPr lang="en-US" sz="1800" dirty="0"/>
              <a:t>/95</a:t>
            </a:r>
            <a:r>
              <a:rPr lang="en-US" sz="1800" baseline="30000" dirty="0"/>
              <a:t>th</a:t>
            </a:r>
            <a:r>
              <a:rPr lang="en-US" sz="1800" dirty="0"/>
              <a:t> percentiles (outliers), or for individual compounds </a:t>
            </a:r>
            <a:r>
              <a:rPr lang="en-US" sz="1800" b="1" dirty="0"/>
              <a:t>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Statistical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2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8150" y="6419850"/>
            <a:ext cx="818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200" dirty="0">
                <a:solidFill>
                  <a:srgbClr val="635A54"/>
                </a:solidFill>
              </a:rPr>
              <a:t>D. Bandyopadhyay, J. Boyer and Z. He, building on the method of </a:t>
            </a:r>
            <a:r>
              <a:rPr lang="en-US" sz="1200" dirty="0">
                <a:solidFill>
                  <a:srgbClr val="635A54"/>
                </a:solidFill>
                <a:hlinkClick r:id="rId2"/>
              </a:rPr>
              <a:t>Torres et al. (2009) Int. J. Elect. Comp. Sys.</a:t>
            </a:r>
            <a:r>
              <a:rPr lang="en-US" sz="1200" dirty="0">
                <a:solidFill>
                  <a:srgbClr val="635A54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Frameworks(A), </a:t>
            </a:r>
            <a:r>
              <a:rPr lang="en-US" dirty="0" err="1"/>
              <a:t>RGDecomp</a:t>
            </a:r>
            <a:r>
              <a:rPr lang="en-US" dirty="0"/>
              <a:t>(B) link to different </a:t>
            </a:r>
            <a:r>
              <a:rPr lang="en-US" dirty="0" err="1"/>
              <a:t>compds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Overlap varies from none to total; on average RGD is more efficient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3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3"/>
          <p:cNvGrpSpPr/>
          <p:nvPr/>
        </p:nvGrpSpPr>
        <p:grpSpPr>
          <a:xfrm>
            <a:off x="950022" y="1092530"/>
            <a:ext cx="5913912" cy="4975761"/>
            <a:chOff x="-114300" y="552450"/>
            <a:chExt cx="6791325" cy="6110288"/>
          </a:xfrm>
        </p:grpSpPr>
        <p:pic>
          <p:nvPicPr>
            <p:cNvPr id="1740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5523" r="27541"/>
            <a:stretch>
              <a:fillRect/>
            </a:stretch>
          </p:blipFill>
          <p:spPr bwMode="auto">
            <a:xfrm>
              <a:off x="-114300" y="552450"/>
              <a:ext cx="6791325" cy="611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08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3708" t="7683" r="85052" b="90402"/>
            <a:stretch>
              <a:fillRect/>
            </a:stretch>
          </p:blipFill>
          <p:spPr bwMode="auto">
            <a:xfrm>
              <a:off x="1170551" y="692150"/>
              <a:ext cx="116162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70529" t="86008" r="28317" b="12349"/>
            <a:stretch>
              <a:fillRect/>
            </a:stretch>
          </p:blipFill>
          <p:spPr bwMode="auto">
            <a:xfrm>
              <a:off x="6496104" y="5757863"/>
              <a:ext cx="108182" cy="10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1870" t="83638" r="83496" b="9646"/>
            <a:stretch>
              <a:fillRect/>
            </a:stretch>
          </p:blipFill>
          <p:spPr bwMode="auto">
            <a:xfrm>
              <a:off x="998220" y="5604510"/>
              <a:ext cx="43434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085" name="Picture 5"/>
          <p:cNvPicPr>
            <a:picLocks noChangeAspect="1" noChangeArrowheads="1"/>
          </p:cNvPicPr>
          <p:nvPr/>
        </p:nvPicPr>
        <p:blipFill>
          <a:blip r:embed="rId4" cstate="print"/>
          <a:srcRect l="75712" t="15526" r="5386" b="52651"/>
          <a:stretch>
            <a:fillRect/>
          </a:stretch>
        </p:blipFill>
        <p:spPr bwMode="auto">
          <a:xfrm>
            <a:off x="6638506" y="1056904"/>
            <a:ext cx="2269348" cy="263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04556" y="3906981"/>
            <a:ext cx="217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7030A0"/>
                </a:solidFill>
              </a:rPr>
              <a:t>Fragment Efficiency of </a:t>
            </a:r>
            <a:r>
              <a:rPr lang="en-US" sz="1600" b="1" dirty="0" err="1">
                <a:solidFill>
                  <a:srgbClr val="7030A0"/>
                </a:solidFill>
              </a:rPr>
              <a:t>RGDecomp</a:t>
            </a:r>
            <a:r>
              <a:rPr lang="en-US" sz="1600" b="1" dirty="0">
                <a:solidFill>
                  <a:srgbClr val="7030A0"/>
                </a:solidFill>
              </a:rPr>
              <a:t> (B) much less than  Frameworks (A):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FF0000"/>
                </a:solidFill>
              </a:rPr>
              <a:t>Inclusion of benzene ring as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8118" y="1221179"/>
            <a:ext cx="2240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E26100"/>
                </a:solidFill>
              </a:rPr>
              <a:t>Fragment Efficiency of </a:t>
            </a:r>
            <a:r>
              <a:rPr lang="en-US" sz="1600" b="1" dirty="0" err="1">
                <a:solidFill>
                  <a:srgbClr val="E26100"/>
                </a:solidFill>
              </a:rPr>
              <a:t>RGDecomp</a:t>
            </a:r>
            <a:r>
              <a:rPr lang="en-US" sz="1600" b="1" dirty="0">
                <a:solidFill>
                  <a:srgbClr val="E26100"/>
                </a:solidFill>
              </a:rPr>
              <a:t> (B) much greater than  Frameworks (A):</a:t>
            </a:r>
          </a:p>
          <a:p>
            <a:pPr>
              <a:buClr>
                <a:srgbClr val="635A54"/>
              </a:buClr>
            </a:pPr>
            <a:r>
              <a:rPr lang="en-US" sz="1600" dirty="0">
                <a:solidFill>
                  <a:srgbClr val="FF0000"/>
                </a:solidFill>
              </a:rPr>
              <a:t>Minor </a:t>
            </a:r>
            <a:r>
              <a:rPr lang="en-US" sz="1600" dirty="0" err="1">
                <a:solidFill>
                  <a:srgbClr val="FF0000"/>
                </a:solidFill>
              </a:rPr>
              <a:t>tautomer</a:t>
            </a:r>
            <a:r>
              <a:rPr lang="en-US" sz="1600" dirty="0">
                <a:solidFill>
                  <a:srgbClr val="FF0000"/>
                </a:solidFill>
              </a:rPr>
              <a:t>, unified by </a:t>
            </a:r>
            <a:r>
              <a:rPr lang="en-US" sz="1600" dirty="0" err="1">
                <a:solidFill>
                  <a:srgbClr val="FF0000"/>
                </a:solidFill>
              </a:rPr>
              <a:t>RGDecomp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249" y="4275106"/>
            <a:ext cx="1555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009900"/>
                </a:solidFill>
              </a:rPr>
              <a:t>Similar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b="1" dirty="0">
                <a:solidFill>
                  <a:srgbClr val="009900"/>
                </a:solidFill>
              </a:rPr>
              <a:t>efficiency: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almost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complete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overlap in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linked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600" dirty="0">
                <a:solidFill>
                  <a:srgbClr val="635A54">
                    <a:lumMod val="50000"/>
                  </a:srgbClr>
                </a:solidFill>
              </a:rPr>
              <a:t>compounds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6D9639A4-8C46-450B-B424-7F95FF6F9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0" t="4671" r="28013"/>
          <a:stretch/>
        </p:blipFill>
        <p:spPr>
          <a:xfrm>
            <a:off x="950713" y="1300920"/>
            <a:ext cx="6173656" cy="4795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Frameworks(A), </a:t>
            </a:r>
            <a:r>
              <a:rPr lang="en-US" dirty="0" err="1"/>
              <a:t>RGDecomp</a:t>
            </a:r>
            <a:r>
              <a:rPr lang="en-US" dirty="0"/>
              <a:t>(B) link to different </a:t>
            </a:r>
            <a:r>
              <a:rPr lang="en-US" dirty="0" err="1"/>
              <a:t>compds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4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10722" r="71759" b="63639"/>
          <a:stretch/>
        </p:blipFill>
        <p:spPr bwMode="auto">
          <a:xfrm>
            <a:off x="3206795" y="1249205"/>
            <a:ext cx="925666" cy="1315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52267" y="3477611"/>
            <a:ext cx="19401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9900FF"/>
                </a:solidFill>
              </a:rPr>
              <a:t>Fragment Efficiency of </a:t>
            </a:r>
            <a:r>
              <a:rPr lang="en-US" sz="1400" b="1" dirty="0" err="1">
                <a:solidFill>
                  <a:srgbClr val="9900FF"/>
                </a:solidFill>
              </a:rPr>
              <a:t>RGDecomp</a:t>
            </a:r>
            <a:r>
              <a:rPr lang="en-US" sz="1400" b="1" dirty="0">
                <a:solidFill>
                  <a:srgbClr val="9900FF"/>
                </a:solidFill>
              </a:rPr>
              <a:t> (B) less than  Frameworks (A):</a:t>
            </a:r>
          </a:p>
          <a:p>
            <a:pPr>
              <a:buClr>
                <a:srgbClr val="635A54"/>
              </a:buClr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Inclusion of fragments attached to benzene ring as Frameworks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4710" y="1189373"/>
            <a:ext cx="2143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E26100"/>
                </a:solidFill>
              </a:rPr>
              <a:t>Fragment Efficiency of </a:t>
            </a:r>
            <a:r>
              <a:rPr lang="en-US" sz="1400" b="1" dirty="0" err="1">
                <a:solidFill>
                  <a:srgbClr val="E26100"/>
                </a:solidFill>
              </a:rPr>
              <a:t>RGDecomp</a:t>
            </a:r>
            <a:r>
              <a:rPr lang="en-US" sz="1400" b="1" dirty="0">
                <a:solidFill>
                  <a:srgbClr val="E26100"/>
                </a:solidFill>
              </a:rPr>
              <a:t> (B) greater than Frameworks (A):</a:t>
            </a:r>
          </a:p>
          <a:p>
            <a:pPr>
              <a:buClr>
                <a:srgbClr val="635A54"/>
              </a:buClr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Minor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tautomer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unified by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RGDecomp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03" y="2806678"/>
            <a:ext cx="155567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009900"/>
                </a:solidFill>
              </a:rPr>
              <a:t>Similar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009900"/>
                </a:solidFill>
              </a:rPr>
              <a:t>efficiency: </a:t>
            </a:r>
          </a:p>
          <a:p>
            <a:pPr>
              <a:buClr>
                <a:srgbClr val="635A54"/>
              </a:buClr>
            </a:pPr>
            <a:br>
              <a:rPr lang="en-US" sz="700" dirty="0">
                <a:solidFill>
                  <a:srgbClr val="635A54">
                    <a:lumMod val="50000"/>
                  </a:srgbClr>
                </a:solidFill>
              </a:rPr>
            </a:b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almost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complete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overlap in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linked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compounds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42D349C2-3236-4552-84C4-34157045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56657" r="71759" b="17710"/>
          <a:stretch/>
        </p:blipFill>
        <p:spPr bwMode="auto">
          <a:xfrm>
            <a:off x="133314" y="4629823"/>
            <a:ext cx="817399" cy="13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AF02589-4E28-4B71-AF99-FCFC02DA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273" t="59678" r="34152" b="15389"/>
          <a:stretch/>
        </p:blipFill>
        <p:spPr bwMode="auto">
          <a:xfrm>
            <a:off x="6176296" y="3522525"/>
            <a:ext cx="699822" cy="131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6"/>
            <a:ext cx="1449557" cy="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031AAC9-CF7E-436B-AA77-2077E00DB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46" t="13529" r="4063" b="45575"/>
          <a:stretch/>
        </p:blipFill>
        <p:spPr>
          <a:xfrm>
            <a:off x="6518257" y="1234583"/>
            <a:ext cx="2067388" cy="2174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670493" y="2186095"/>
            <a:ext cx="230589" cy="36894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50713" y="5304828"/>
            <a:ext cx="571263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26207" y="4835647"/>
            <a:ext cx="494795" cy="54855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680</Words>
  <Application>Microsoft Office PowerPoint</Application>
  <PresentationFormat>On-screen Show (4:3)</PresentationFormat>
  <Paragraphs>66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</vt:lpstr>
      <vt:lpstr>Office Theme</vt:lpstr>
      <vt:lpstr>GSK PowerPoint 4x3 Template</vt:lpstr>
      <vt:lpstr>Backup and References</vt:lpstr>
      <vt:lpstr>Comparing Two Overlapping Ontologies: Method</vt:lpstr>
      <vt:lpstr>Frameworks(A), RGDecomp(B) link to different compds</vt:lpstr>
      <vt:lpstr>Frameworks(A), RGDecomp(B) link to different compds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and References</dc:title>
  <dc:creator>db484575</dc:creator>
  <cp:lastModifiedBy>Bandyopadhyay, Deepak [JRDUS]</cp:lastModifiedBy>
  <cp:revision>8</cp:revision>
  <dcterms:created xsi:type="dcterms:W3CDTF">2016-10-01T11:55:56Z</dcterms:created>
  <dcterms:modified xsi:type="dcterms:W3CDTF">2018-08-04T10:44:40Z</dcterms:modified>
</cp:coreProperties>
</file>