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  <p:sldMasterId id="2147483679" r:id="rId3"/>
    <p:sldMasterId id="2147483681" r:id="rId4"/>
    <p:sldMasterId id="2147483697" r:id="rId5"/>
    <p:sldMasterId id="2147483716" r:id="rId6"/>
    <p:sldMasterId id="2147483733" r:id="rId7"/>
  </p:sldMasterIdLst>
  <p:notesMasterIdLst>
    <p:notesMasterId r:id="rId38"/>
  </p:notesMasterIdLst>
  <p:sldIdLst>
    <p:sldId id="256" r:id="rId8"/>
    <p:sldId id="292" r:id="rId9"/>
    <p:sldId id="275" r:id="rId10"/>
    <p:sldId id="298" r:id="rId11"/>
    <p:sldId id="264" r:id="rId12"/>
    <p:sldId id="303" r:id="rId13"/>
    <p:sldId id="258" r:id="rId14"/>
    <p:sldId id="259" r:id="rId15"/>
    <p:sldId id="261" r:id="rId16"/>
    <p:sldId id="262" r:id="rId17"/>
    <p:sldId id="260" r:id="rId18"/>
    <p:sldId id="265" r:id="rId19"/>
    <p:sldId id="304" r:id="rId20"/>
    <p:sldId id="289" r:id="rId21"/>
    <p:sldId id="300" r:id="rId22"/>
    <p:sldId id="270" r:id="rId23"/>
    <p:sldId id="280" r:id="rId24"/>
    <p:sldId id="281" r:id="rId25"/>
    <p:sldId id="272" r:id="rId26"/>
    <p:sldId id="273" r:id="rId27"/>
    <p:sldId id="282" r:id="rId28"/>
    <p:sldId id="295" r:id="rId29"/>
    <p:sldId id="290" r:id="rId30"/>
    <p:sldId id="291" r:id="rId31"/>
    <p:sldId id="288" r:id="rId32"/>
    <p:sldId id="267" r:id="rId33"/>
    <p:sldId id="299" r:id="rId34"/>
    <p:sldId id="285" r:id="rId35"/>
    <p:sldId id="269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nstantine Kreatsoulas" initials="CK" lastIdx="8" clrIdx="0"/>
  <p:cmAuthor id="1" name="db484575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8000"/>
    <a:srgbClr val="009900"/>
    <a:srgbClr val="E26100"/>
    <a:srgbClr val="4F81BD"/>
    <a:srgbClr val="33CC33"/>
    <a:srgbClr val="33CCCC"/>
    <a:srgbClr val="8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4317" autoAdjust="0"/>
  </p:normalViewPr>
  <p:slideViewPr>
    <p:cSldViewPr snapToGrid="0">
      <p:cViewPr varScale="1">
        <p:scale>
          <a:sx n="90" d="100"/>
          <a:sy n="90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6B4B-F7DE-4600-B751-822D6E665BC2}" type="datetimeFigureOut">
              <a:rPr lang="en-US" smtClean="0"/>
              <a:pPr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C9167-E136-4C18-8FF2-A53C2728C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Preprocessed substructure search: which substructure </a:t>
            </a:r>
            <a:r>
              <a:rPr lang="en-US"/>
              <a:t>encodes activity?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en-US" baseline="0" dirty="0"/>
              <a:t> sec. short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We used the scaffolds to merge all of this data and identify more series that bind selectively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message: prioritize ELT with no activity data,</a:t>
            </a:r>
            <a:r>
              <a:rPr lang="en-US" baseline="0" dirty="0"/>
              <a:t> just based on overlap with actives from other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can be backup.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 &amp; exploration environment (we use Spotfire). </a:t>
            </a:r>
            <a:r>
              <a:rPr lang="en-US" baseline="0" dirty="0"/>
              <a:t>PFI </a:t>
            </a:r>
            <a:r>
              <a:rPr lang="en-US" baseline="0" dirty="0" err="1"/>
              <a:t>lipo</a:t>
            </a:r>
            <a:r>
              <a:rPr lang="en-US" baseline="0" dirty="0"/>
              <a:t> akin to </a:t>
            </a:r>
            <a:r>
              <a:rPr lang="en-US" baseline="0" dirty="0" err="1"/>
              <a:t>cLogP</a:t>
            </a:r>
            <a:r>
              <a:rPr lang="en-US" baseline="0" dirty="0"/>
              <a:t>. Lower is better. 30 sec.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</a:t>
            </a:r>
            <a:r>
              <a:rPr lang="en-US" baseline="0" dirty="0"/>
              <a:t> substructure search to find part of molecule that’s active.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the </a:t>
            </a:r>
            <a:r>
              <a:rPr lang="en-US" dirty="0" err="1"/>
              <a:t>hier</a:t>
            </a:r>
            <a:r>
              <a:rPr lang="en-US" dirty="0"/>
              <a:t> does not fix the </a:t>
            </a:r>
            <a:r>
              <a:rPr lang="en-US" dirty="0" err="1"/>
              <a:t>agg</a:t>
            </a:r>
            <a:r>
              <a:rPr lang="en-US" dirty="0"/>
              <a:t> </a:t>
            </a:r>
            <a:r>
              <a:rPr lang="en-US" dirty="0" err="1"/>
              <a:t>isues</a:t>
            </a:r>
            <a:r>
              <a:rPr lang="en-US" dirty="0"/>
              <a:t>, only adds complexity</a:t>
            </a:r>
            <a:r>
              <a:rPr lang="en-US" baseline="0" dirty="0"/>
              <a:t> in navigation .  Things at different levels may not be matched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 will be describing is a method that exhaustively</a:t>
            </a:r>
            <a:r>
              <a:rPr lang="en-US" baseline="0" dirty="0"/>
              <a:t> finds all possible shared (or common or frequent) substructures – which we call scaffolds within your data set using a tool from the NIH. </a:t>
            </a:r>
          </a:p>
          <a:p>
            <a:endParaRPr lang="en-US" baseline="0" dirty="0"/>
          </a:p>
          <a:p>
            <a:r>
              <a:rPr lang="en-US" baseline="0" dirty="0"/>
              <a:t>Here is a screening hit that I will use to demonstrate this.</a:t>
            </a:r>
          </a:p>
          <a:p>
            <a:endParaRPr lang="en-US" baseline="0" dirty="0"/>
          </a:p>
          <a:p>
            <a:r>
              <a:rPr lang="en-US" dirty="0"/>
              <a:t>…</a:t>
            </a:r>
            <a:r>
              <a:rPr lang="en-US" baseline="0" dirty="0"/>
              <a:t> (don’t need to go into gory details)</a:t>
            </a:r>
          </a:p>
          <a:p>
            <a:endParaRPr lang="en-US" baseline="0" dirty="0"/>
          </a:p>
          <a:p>
            <a:r>
              <a:rPr lang="en-US" baseline="0" dirty="0" err="1"/>
              <a:t>Biaryl</a:t>
            </a:r>
            <a:r>
              <a:rPr lang="en-US" baseline="0" dirty="0"/>
              <a:t> substructure is contained in these molecules that have low similarity to the original hit molecule.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aggregate activities &amp; properties at the</a:t>
            </a:r>
            <a:r>
              <a:rPr lang="en-US" baseline="0" dirty="0"/>
              <a:t> scaffold-level and then drill-down to the underlying data for individual compounds to progress scaffolds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up top. Grey out clustering. Purple box for aggregate props.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6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no logo stra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2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no logo stra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2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-10584" y="0"/>
            <a:ext cx="577851" cy="6858000"/>
          </a:xfrm>
          <a:prstGeom prst="rect">
            <a:avLst/>
          </a:prstGeom>
          <a:gradFill rotWithShape="0">
            <a:gsLst>
              <a:gs pos="0">
                <a:srgbClr val="C14D00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pPr eaLnBrk="0" hangingPunct="0"/>
            <a:endParaRPr lang="en-US"/>
          </a:p>
        </p:txBody>
      </p:sp>
      <p:pic>
        <p:nvPicPr>
          <p:cNvPr id="1027" name="Picture 1027" descr="UILOGO"/>
          <p:cNvPicPr>
            <a:picLocks noChangeAspect="1" noChangeArrowheads="1"/>
          </p:cNvPicPr>
          <p:nvPr/>
        </p:nvPicPr>
        <p:blipFill>
          <a:blip r:embed="rId3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764383"/>
            <a:ext cx="539749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28" descr="BIL_logo"/>
          <p:cNvPicPr>
            <a:picLocks noChangeAspect="1" noChangeArrowheads="1"/>
          </p:cNvPicPr>
          <p:nvPr/>
        </p:nvPicPr>
        <p:blipFill>
          <a:blip r:embed="rId4" cstate="print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144"/>
            <a:ext cx="575733" cy="75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27430" y="6552020"/>
            <a:ext cx="402650" cy="307764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266BEA-FF7A-4465-BFE2-5D820D87A4A4}" type="slidenum">
              <a:rPr lang="en-US" sz="1400" b="1" smtClean="0">
                <a:solidFill>
                  <a:srgbClr val="00206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00" dirty="0">
              <a:solidFill>
                <a:srgbClr val="00206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2pPr>
      <a:lvl3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3pPr>
      <a:lvl4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4pPr>
      <a:lvl5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5pPr>
      <a:lvl6pPr marL="64008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6pPr>
      <a:lvl7pPr marL="128016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7pPr>
      <a:lvl8pPr marL="192024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8pPr>
      <a:lvl9pPr marL="256032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9pPr>
    </p:titleStyle>
    <p:bodyStyle>
      <a:lvl1pPr marL="342265" indent="-342265" algn="l" defTabSz="913448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4480" algn="l" defTabSz="913448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365" indent="-228918" algn="l" defTabSz="913448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918" algn="l" defTabSz="91344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803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9811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33819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97827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61835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1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4.emf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6.png"/><Relationship Id="rId7" Type="http://schemas.openxmlformats.org/officeDocument/2006/relationships/image" Target="../media/image49.emf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11" Type="http://schemas.openxmlformats.org/officeDocument/2006/relationships/image" Target="../media/image52.emf"/><Relationship Id="rId5" Type="http://schemas.openxmlformats.org/officeDocument/2006/relationships/image" Target="../media/image47.emf"/><Relationship Id="rId10" Type="http://schemas.openxmlformats.org/officeDocument/2006/relationships/image" Target="../media/image16.jpeg"/><Relationship Id="rId4" Type="http://schemas.openxmlformats.org/officeDocument/2006/relationships/image" Target="../media/image34.emf"/><Relationship Id="rId9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emf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emf"/><Relationship Id="rId10" Type="http://schemas.openxmlformats.org/officeDocument/2006/relationships/image" Target="../media/image66.png"/><Relationship Id="rId4" Type="http://schemas.openxmlformats.org/officeDocument/2006/relationships/image" Target="../media/image60.emf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72.png"/><Relationship Id="rId7" Type="http://schemas.openxmlformats.org/officeDocument/2006/relationships/image" Target="../media/image7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4.emf"/><Relationship Id="rId5" Type="http://schemas.openxmlformats.org/officeDocument/2006/relationships/image" Target="../media/image73.png"/><Relationship Id="rId10" Type="http://schemas.openxmlformats.org/officeDocument/2006/relationships/image" Target="../media/image71.png"/><Relationship Id="rId4" Type="http://schemas.openxmlformats.org/officeDocument/2006/relationships/image" Target="../media/image68.emf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13" Type="http://schemas.openxmlformats.org/officeDocument/2006/relationships/image" Target="../media/image85.emf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7.jpe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jpeg"/><Relationship Id="rId14" Type="http://schemas.openxmlformats.org/officeDocument/2006/relationships/image" Target="../media/image8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17.jpe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0.png"/><Relationship Id="rId11" Type="http://schemas.openxmlformats.org/officeDocument/2006/relationships/image" Target="../media/image94.emf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5.png"/><Relationship Id="rId7" Type="http://schemas.openxmlformats.org/officeDocument/2006/relationships/image" Target="../media/image17.jpe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0.png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image" Target="../media/image91.png"/><Relationship Id="rId4" Type="http://schemas.openxmlformats.org/officeDocument/2006/relationships/image" Target="../media/image96.png"/><Relationship Id="rId9" Type="http://schemas.openxmlformats.org/officeDocument/2006/relationships/image" Target="../media/image9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ami.wustl.edu/sng" TargetMode="External"/><Relationship Id="rId2" Type="http://schemas.openxmlformats.org/officeDocument/2006/relationships/hyperlink" Target="http://tripod.nih.gov/?p=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ipod.nih.gov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7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3.png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7.emf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6.png"/><Relationship Id="rId3" Type="http://schemas.openxmlformats.org/officeDocument/2006/relationships/image" Target="../media/image34.emf"/><Relationship Id="rId7" Type="http://schemas.openxmlformats.org/officeDocument/2006/relationships/image" Target="../media/image1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emf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chemblnt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em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924800" cy="24574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Scaffold-Based Analytics: Enabling Hit-to-Lead Decisions by Visualizing Chemical Series Linked Across Large Datasets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00" y="3843516"/>
            <a:ext cx="2721600" cy="1261884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Deepak Bandyopadhyay,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Constantine Kreatsoulas,</a:t>
            </a:r>
          </a:p>
          <a:p>
            <a:r>
              <a:rPr lang="en-US" dirty="0">
                <a:solidFill>
                  <a:srgbClr val="C00000"/>
                </a:solidFill>
              </a:rPr>
              <a:t>Pat G. Brady, Genaro Scavello,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GSK</a:t>
            </a:r>
          </a:p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</a:rPr>
              <a:t>NCATS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3900" y="466725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 (WUSTL),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C00000"/>
                </a:solidFill>
              </a:rPr>
              <a:t>Stephen Pickett, Martin Saunders, Nicola Richmond, Darren Green, Eric Manas, Todd Graybill, Rob Young, Mike Ouellette, Stan Martens,  Javier Gamo, Lourdes Rueda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24791" y="3380553"/>
            <a:ext cx="2409824" cy="1391211"/>
            <a:chOff x="224791" y="3380553"/>
            <a:chExt cx="2409824" cy="1391211"/>
          </a:xfrm>
        </p:grpSpPr>
        <p:sp>
          <p:nvSpPr>
            <p:cNvPr id="35" name="TextBox 34"/>
            <p:cNvSpPr txBox="1"/>
            <p:nvPr/>
          </p:nvSpPr>
          <p:spPr>
            <a:xfrm>
              <a:off x="2066924" y="4494765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650" y="3380553"/>
              <a:ext cx="481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0.31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4791" y="3390078"/>
              <a:ext cx="413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8.2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455368" y="1070984"/>
            <a:ext cx="4286225" cy="1833265"/>
            <a:chOff x="2455368" y="1070984"/>
            <a:chExt cx="4286225" cy="1833265"/>
          </a:xfrm>
        </p:grpSpPr>
        <p:sp>
          <p:nvSpPr>
            <p:cNvPr id="17" name="TextBox 16"/>
            <p:cNvSpPr txBox="1"/>
            <p:nvPr/>
          </p:nvSpPr>
          <p:spPr>
            <a:xfrm>
              <a:off x="5829300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5368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C0099"/>
                  </a:solidFill>
                </a:rPr>
                <a:t>Avg</a:t>
              </a:r>
              <a:r>
                <a:rPr lang="en-US" sz="1200" b="1" dirty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CC0099"/>
                  </a:solidFill>
                </a:rPr>
                <a:t>50</a:t>
              </a:r>
              <a:r>
                <a:rPr lang="en-US" sz="1200" b="1" dirty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>
                  <a:solidFill>
                    <a:srgbClr val="CC0099"/>
                  </a:solidFill>
                </a:rPr>
                <a:t>8.15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1070984"/>
              <a:ext cx="70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808000"/>
                  </a:solidFill>
                </a:rPr>
                <a:t>Avg</a:t>
              </a:r>
              <a:r>
                <a:rPr lang="en-US" sz="1200" b="1" dirty="0">
                  <a:solidFill>
                    <a:srgbClr val="808000"/>
                  </a:solidFill>
                </a:rPr>
                <a:t> LE </a:t>
              </a:r>
              <a:br>
                <a:rPr lang="en-US" sz="1200" b="1" dirty="0">
                  <a:solidFill>
                    <a:srgbClr val="808000"/>
                  </a:solidFill>
                </a:rPr>
              </a:br>
              <a:r>
                <a:rPr lang="en-US" sz="1200" b="1" dirty="0">
                  <a:solidFill>
                    <a:srgbClr val="808000"/>
                  </a:solidFill>
                </a:rPr>
                <a:t>0.32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58047" y="1070984"/>
            <a:ext cx="3004628" cy="1833265"/>
            <a:chOff x="3158047" y="1070984"/>
            <a:chExt cx="3004628" cy="1833265"/>
          </a:xfrm>
        </p:grpSpPr>
        <p:sp>
          <p:nvSpPr>
            <p:cNvPr id="72" name="TextBox 71"/>
            <p:cNvSpPr txBox="1"/>
            <p:nvPr/>
          </p:nvSpPr>
          <p:spPr>
            <a:xfrm>
              <a:off x="5250382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58047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C0099"/>
                  </a:solidFill>
                </a:rPr>
                <a:t>Avg</a:t>
              </a:r>
              <a:r>
                <a:rPr lang="en-US" sz="1200" b="1" dirty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CC0099"/>
                  </a:solidFill>
                </a:rPr>
                <a:t>50</a:t>
              </a:r>
              <a:r>
                <a:rPr lang="en-US" sz="1200" b="1" dirty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>
                  <a:solidFill>
                    <a:srgbClr val="CC0099"/>
                  </a:solidFill>
                </a:rPr>
                <a:t>7.8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0382" y="1070984"/>
              <a:ext cx="739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808000"/>
                  </a:solidFill>
                </a:rPr>
                <a:t>Avg</a:t>
              </a:r>
              <a:r>
                <a:rPr lang="en-US" sz="1200" b="1" dirty="0">
                  <a:solidFill>
                    <a:srgbClr val="808000"/>
                  </a:solidFill>
                </a:rPr>
                <a:t> LE </a:t>
              </a:r>
              <a:br>
                <a:rPr lang="en-US" sz="1200" b="1" dirty="0">
                  <a:solidFill>
                    <a:srgbClr val="808000"/>
                  </a:solidFill>
                </a:rPr>
              </a:br>
              <a:r>
                <a:rPr lang="en-US" sz="1200" b="1" dirty="0">
                  <a:solidFill>
                    <a:srgbClr val="808000"/>
                  </a:solidFill>
                </a:rPr>
                <a:t>0.45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831196" y="1070984"/>
            <a:ext cx="1707532" cy="1833265"/>
            <a:chOff x="3831196" y="1070984"/>
            <a:chExt cx="1707532" cy="1833265"/>
          </a:xfrm>
        </p:grpSpPr>
        <p:sp>
          <p:nvSpPr>
            <p:cNvPr id="102" name="TextBox 101"/>
            <p:cNvSpPr txBox="1"/>
            <p:nvPr/>
          </p:nvSpPr>
          <p:spPr>
            <a:xfrm>
              <a:off x="4714875" y="2442584"/>
              <a:ext cx="74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4.0%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31196" y="1070984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C0099"/>
                  </a:solidFill>
                </a:rPr>
                <a:t>Avg</a:t>
              </a:r>
              <a:r>
                <a:rPr lang="en-US" sz="1200" b="1" dirty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CC0099"/>
                  </a:solidFill>
                </a:rPr>
                <a:t>50</a:t>
              </a:r>
              <a:r>
                <a:rPr lang="en-US" sz="1200" b="1" dirty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>
                  <a:solidFill>
                    <a:srgbClr val="CC0099"/>
                  </a:solidFill>
                </a:rPr>
                <a:t>7.8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14875" y="1070984"/>
              <a:ext cx="82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808000"/>
                  </a:solidFill>
                </a:rPr>
                <a:t>Avg</a:t>
              </a:r>
              <a:r>
                <a:rPr lang="en-US" sz="1200" b="1" dirty="0">
                  <a:solidFill>
                    <a:srgbClr val="808000"/>
                  </a:solidFill>
                </a:rPr>
                <a:t> LE </a:t>
              </a:r>
              <a:br>
                <a:rPr lang="en-US" sz="1200" b="1" dirty="0">
                  <a:solidFill>
                    <a:srgbClr val="808000"/>
                  </a:solidFill>
                </a:rPr>
              </a:br>
              <a:r>
                <a:rPr lang="en-US" sz="1200" b="1" dirty="0">
                  <a:solidFill>
                    <a:srgbClr val="808000"/>
                  </a:solidFill>
                </a:rPr>
                <a:t>0.46</a:t>
              </a:r>
            </a:p>
          </p:txBody>
        </p:sp>
      </p:grpSp>
      <p:sp>
        <p:nvSpPr>
          <p:cNvPr id="86" name="Slide Number Placeholder 8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5" name="Title 10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dirty="0"/>
              <a:t>Next Step: Combine with Activities and Properties</a:t>
            </a:r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509340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Oval 105"/>
          <p:cNvSpPr/>
          <p:nvPr/>
        </p:nvSpPr>
        <p:spPr>
          <a:xfrm>
            <a:off x="4124325" y="1831471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9736976">
            <a:off x="4072556" y="1569521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 rot="4153841">
            <a:off x="4028438" y="688147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190500" y="3383280"/>
            <a:ext cx="2371726" cy="1381125"/>
            <a:chOff x="190500" y="3383280"/>
            <a:chExt cx="2371726" cy="1381125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90500" y="3383280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1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3555724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" name="TextBox 111"/>
          <p:cNvSpPr txBox="1"/>
          <p:nvPr/>
        </p:nvSpPr>
        <p:spPr>
          <a:xfrm>
            <a:off x="4629149" y="5257800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695575" y="3383280"/>
            <a:ext cx="2952750" cy="1880483"/>
            <a:chOff x="2695575" y="3383280"/>
            <a:chExt cx="2952750" cy="1880483"/>
          </a:xfrm>
        </p:grpSpPr>
        <p:grpSp>
          <p:nvGrpSpPr>
            <p:cNvPr id="114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  <a:defRPr/>
                </a:pPr>
                <a:endParaRPr lang="en-US" kern="0" dirty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18" name="Picture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40026" y="362585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15" name="Straight Connector 114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7" idx="1"/>
              <a:endCxn id="117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780598" y="3383280"/>
            <a:ext cx="3236181" cy="2360488"/>
            <a:chOff x="5780598" y="3396256"/>
            <a:chExt cx="3236181" cy="2360488"/>
          </a:xfrm>
        </p:grpSpPr>
        <p:pic>
          <p:nvPicPr>
            <p:cNvPr id="12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121" name="Straight Connector 12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993876" y="5704399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06163" y="4829755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00B050"/>
                </a:solidFill>
              </a:rPr>
              <a:t>2 total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668569" y="3331354"/>
            <a:ext cx="3040050" cy="1917695"/>
            <a:chOff x="2668569" y="3331354"/>
            <a:chExt cx="3040050" cy="1917695"/>
          </a:xfrm>
        </p:grpSpPr>
        <p:sp>
          <p:nvSpPr>
            <p:cNvPr id="61" name="TextBox 60"/>
            <p:cNvSpPr txBox="1"/>
            <p:nvPr/>
          </p:nvSpPr>
          <p:spPr>
            <a:xfrm>
              <a:off x="3838575" y="4029075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9050" y="4972050"/>
              <a:ext cx="537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6.4%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68569" y="4264804"/>
              <a:ext cx="437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24301" y="3331354"/>
              <a:ext cx="48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95726" y="4264804"/>
              <a:ext cx="501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0.58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8569" y="3331354"/>
              <a:ext cx="483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68769" y="4269526"/>
              <a:ext cx="465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43500" y="4972050"/>
              <a:ext cx="545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2.1%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9225" y="4269526"/>
              <a:ext cx="47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68770" y="3355126"/>
              <a:ext cx="436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7.5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43500" y="4057650"/>
              <a:ext cx="54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51419" y="3355126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0.6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752640" y="3338756"/>
            <a:ext cx="3317016" cy="2455129"/>
            <a:chOff x="5752640" y="3338756"/>
            <a:chExt cx="3317016" cy="2455129"/>
          </a:xfrm>
        </p:grpSpPr>
        <p:sp>
          <p:nvSpPr>
            <p:cNvPr id="87" name="TextBox 86"/>
            <p:cNvSpPr txBox="1"/>
            <p:nvPr/>
          </p:nvSpPr>
          <p:spPr>
            <a:xfrm>
              <a:off x="7019925" y="3926901"/>
              <a:ext cx="652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18.1%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8500" y="4754886"/>
              <a:ext cx="619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24.1%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2640" y="4115951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76854" y="3338756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0.47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07193" y="4115951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0.36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59183" y="3338756"/>
              <a:ext cx="44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58200" y="3904041"/>
              <a:ext cx="562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2.9%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505826" y="4735903"/>
              <a:ext cx="555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7279" y="4137470"/>
              <a:ext cx="43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62976" y="3348281"/>
              <a:ext cx="506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808000"/>
                  </a:solidFill>
                </a:rPr>
                <a:t>0.57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54258" y="4112394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808000"/>
                  </a:solidFill>
                </a:rPr>
                <a:t>0.56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69651" y="3354822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762165" y="4963676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7.7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550601" y="4964547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4700" y="5516886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5.0%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248525" y="4935101"/>
              <a:ext cx="42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77251" y="5497903"/>
              <a:ext cx="574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4.4%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563783" y="4922019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808000"/>
                  </a:solidFill>
                </a:rPr>
                <a:t>0.54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495823" y="1365955"/>
            <a:ext cx="790222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890934" y="164027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60356" y="1873485"/>
            <a:ext cx="1061156" cy="274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126" name="Straight Arrow Connector 125"/>
          <p:cNvCxnSpPr>
            <a:stCxn id="109" idx="2"/>
            <a:endCxn id="143" idx="0"/>
          </p:cNvCxnSpPr>
          <p:nvPr/>
        </p:nvCxnSpPr>
        <p:spPr>
          <a:xfrm>
            <a:off x="7890934" y="214780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433734" y="2381015"/>
            <a:ext cx="914400" cy="2743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Annotation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890934" y="265533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00712" y="2888545"/>
            <a:ext cx="1580444" cy="2743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Related Molecules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7" grpId="1" animBg="1"/>
      <p:bldP spid="108" grpId="0" animBg="1"/>
      <p:bldP spid="112" grpId="0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7515225" y="1114425"/>
            <a:ext cx="1409700" cy="790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94810"/>
            <a:ext cx="7611088" cy="677108"/>
          </a:xfrm>
        </p:spPr>
        <p:txBody>
          <a:bodyPr/>
          <a:lstStyle/>
          <a:p>
            <a:r>
              <a:rPr lang="en-US" dirty="0"/>
              <a:t>Methods Used to Exhaustively Generate Overlapping Scaffolds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250" y="2516995"/>
            <a:ext cx="369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SSSR scaffolds </a:t>
            </a:r>
            <a:r>
              <a:rPr lang="en-US" sz="1400" i="1" dirty="0">
                <a:solidFill>
                  <a:srgbClr val="FF0066"/>
                </a:solidFill>
              </a:rPr>
              <a:t>optimized for R-group tables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1" y="5751723"/>
            <a:ext cx="509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Frameworks (GSK)</a:t>
            </a:r>
            <a:r>
              <a:rPr lang="en-US" sz="1400" dirty="0"/>
              <a:t> Bemis-</a:t>
            </a:r>
            <a:r>
              <a:rPr lang="en-US" sz="1400" dirty="0" err="1"/>
              <a:t>Murcko</a:t>
            </a:r>
            <a:r>
              <a:rPr lang="en-US" sz="1400" dirty="0"/>
              <a:t> like &amp; RECAP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Exhaustive (</a:t>
            </a:r>
            <a:r>
              <a:rPr lang="en-US" sz="1400" i="1" dirty="0">
                <a:solidFill>
                  <a:srgbClr val="FF0066"/>
                </a:solidFill>
              </a:rPr>
              <a:t>pro: complete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i="1" dirty="0">
                <a:solidFill>
                  <a:srgbClr val="0070C0"/>
                </a:solidFill>
              </a:rPr>
              <a:t>con: redundant/too simple</a:t>
            </a:r>
            <a:r>
              <a:rPr lang="en-US" sz="1400" dirty="0"/>
              <a:t>)</a:t>
            </a: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29" y="1247859"/>
            <a:ext cx="3086100" cy="123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5472" y="1228506"/>
            <a:ext cx="2722562" cy="120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2507217" y="1919195"/>
            <a:ext cx="15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NCATS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R-Group Tool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585874" y="2440284"/>
            <a:ext cx="3354907" cy="3872850"/>
            <a:chOff x="5585874" y="2440284"/>
            <a:chExt cx="3354907" cy="3872850"/>
          </a:xfrm>
        </p:grpSpPr>
        <p:pic>
          <p:nvPicPr>
            <p:cNvPr id="16180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7882" y="2723967"/>
              <a:ext cx="1616149" cy="102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2673" y="3991692"/>
              <a:ext cx="1074811" cy="818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08601" y="5418908"/>
              <a:ext cx="680469" cy="43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85874" y="5150642"/>
              <a:ext cx="584549" cy="1162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985591" y="5085316"/>
              <a:ext cx="563516" cy="1153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3885841">
              <a:off x="6315739" y="3704613"/>
              <a:ext cx="414670" cy="126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8461162" y="28752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61162" y="404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61162" y="542708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7030A0"/>
                  </a:solidFill>
                </a:rPr>
                <a:t>2</a:t>
              </a:r>
            </a:p>
          </p:txBody>
        </p:sp>
        <p:cxnSp>
          <p:nvCxnSpPr>
            <p:cNvPr id="45" name="Straight Connector 44"/>
            <p:cNvCxnSpPr>
              <a:endCxn id="38" idx="2"/>
            </p:cNvCxnSpPr>
            <p:nvPr/>
          </p:nvCxnSpPr>
          <p:spPr>
            <a:xfrm flipH="1">
              <a:off x="7016319" y="3226149"/>
              <a:ext cx="490267" cy="7160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4" idx="0"/>
            </p:cNvCxnSpPr>
            <p:nvPr/>
          </p:nvCxnSpPr>
          <p:spPr>
            <a:xfrm>
              <a:off x="7517220" y="3215515"/>
              <a:ext cx="292859" cy="7761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1"/>
              <a:endCxn id="36" idx="0"/>
            </p:cNvCxnSpPr>
            <p:nvPr/>
          </p:nvCxnSpPr>
          <p:spPr>
            <a:xfrm flipH="1">
              <a:off x="5878149" y="4497585"/>
              <a:ext cx="774190" cy="65305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8" idx="1"/>
              <a:endCxn id="37" idx="0"/>
            </p:cNvCxnSpPr>
            <p:nvPr/>
          </p:nvCxnSpPr>
          <p:spPr>
            <a:xfrm>
              <a:off x="6652339" y="4497585"/>
              <a:ext cx="615010" cy="5877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7" idx="0"/>
            </p:cNvCxnSpPr>
            <p:nvPr/>
          </p:nvCxnSpPr>
          <p:spPr>
            <a:xfrm flipH="1">
              <a:off x="7267349" y="4533954"/>
              <a:ext cx="579479" cy="55136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836195" y="4555219"/>
              <a:ext cx="404038" cy="83997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33536" y="2440284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u="sng" dirty="0">
                  <a:solidFill>
                    <a:srgbClr val="7030A0"/>
                  </a:solidFill>
                </a:rPr>
                <a:t>Rings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42742" y="1199094"/>
            <a:ext cx="1320799" cy="1084410"/>
            <a:chOff x="7100712" y="1365956"/>
            <a:chExt cx="1580444" cy="1347204"/>
          </a:xfrm>
        </p:grpSpPr>
        <p:sp>
          <p:nvSpPr>
            <p:cNvPr id="40" name="TextBox 39"/>
            <p:cNvSpPr txBox="1"/>
            <p:nvPr/>
          </p:nvSpPr>
          <p:spPr>
            <a:xfrm>
              <a:off x="7502673" y="1365956"/>
              <a:ext cx="854290" cy="305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Molecule</a:t>
              </a:r>
            </a:p>
          </p:txBody>
        </p:sp>
        <p:cxnSp>
          <p:nvCxnSpPr>
            <p:cNvPr id="44" name="Straight Arrow Connector 43"/>
            <p:cNvCxnSpPr>
              <a:stCxn id="40" idx="2"/>
              <a:endCxn id="46" idx="0"/>
            </p:cNvCxnSpPr>
            <p:nvPr/>
          </p:nvCxnSpPr>
          <p:spPr>
            <a:xfrm flipH="1">
              <a:off x="7924801" y="1671846"/>
              <a:ext cx="5016" cy="21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94223" y="1890890"/>
              <a:ext cx="1061156" cy="30589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Scaffold(s)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910085" y="2145309"/>
              <a:ext cx="1" cy="264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00712" y="2407270"/>
              <a:ext cx="1580444" cy="30589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Related Molecules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179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5774" y="2994513"/>
            <a:ext cx="4476751" cy="275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Oval 53"/>
          <p:cNvSpPr/>
          <p:nvPr/>
        </p:nvSpPr>
        <p:spPr>
          <a:xfrm rot="4602896">
            <a:off x="5549055" y="714257"/>
            <a:ext cx="816030" cy="1651554"/>
          </a:xfrm>
          <a:prstGeom prst="ellipse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1409700" y="1247775"/>
            <a:ext cx="1095375" cy="628650"/>
          </a:xfrm>
          <a:prstGeom prst="rect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57" name="Oval 56"/>
          <p:cNvSpPr/>
          <p:nvPr/>
        </p:nvSpPr>
        <p:spPr>
          <a:xfrm>
            <a:off x="5153223" y="1495425"/>
            <a:ext cx="490745" cy="469396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 bwMode="auto">
          <a:xfrm>
            <a:off x="1409700" y="1876425"/>
            <a:ext cx="1095375" cy="628650"/>
          </a:xfrm>
          <a:prstGeom prst="rect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59" name="Oval 58"/>
          <p:cNvSpPr/>
          <p:nvPr/>
        </p:nvSpPr>
        <p:spPr>
          <a:xfrm rot="9488686">
            <a:off x="5123311" y="1310226"/>
            <a:ext cx="976499" cy="62784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495301" y="3695700"/>
            <a:ext cx="762000" cy="647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62" name="Rectangle 61"/>
          <p:cNvSpPr/>
          <p:nvPr/>
        </p:nvSpPr>
        <p:spPr bwMode="auto">
          <a:xfrm>
            <a:off x="3464053" y="5055108"/>
            <a:ext cx="762000" cy="6477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63" name="Oval 62"/>
          <p:cNvSpPr/>
          <p:nvPr/>
        </p:nvSpPr>
        <p:spPr>
          <a:xfrm rot="9488686">
            <a:off x="4359580" y="1534323"/>
            <a:ext cx="1279076" cy="627844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>
              <a:buClr>
                <a:schemeClr val="bg1"/>
              </a:buClr>
              <a:buFont typeface="Arial" pitchFamily="34" charset="0"/>
              <a:buChar char="–"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43581" y="2753758"/>
            <a:ext cx="18657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Scaffold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Network Generator</a:t>
            </a:r>
            <a:endParaRPr lang="en-US" sz="1400" dirty="0">
              <a:solidFill>
                <a:srgbClr val="635A54"/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Hierarchical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Directed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Graph of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Scaffolds.</a:t>
            </a:r>
          </a:p>
          <a:p>
            <a:pPr>
              <a:buClr>
                <a:schemeClr val="tx1"/>
              </a:buClr>
            </a:pPr>
            <a:r>
              <a:rPr lang="en-US" sz="1400" i="1" dirty="0">
                <a:solidFill>
                  <a:srgbClr val="FF0066"/>
                </a:solidFill>
              </a:rPr>
              <a:t>Scales </a:t>
            </a:r>
          </a:p>
          <a:p>
            <a:pPr>
              <a:buClr>
                <a:schemeClr val="tx1"/>
              </a:buClr>
            </a:pPr>
            <a:r>
              <a:rPr lang="en-US" sz="1400" i="1" dirty="0">
                <a:solidFill>
                  <a:srgbClr val="FF0066"/>
                </a:solidFill>
              </a:rPr>
              <a:t>to large </a:t>
            </a:r>
            <a:br>
              <a:rPr lang="en-US" sz="1400" i="1" dirty="0">
                <a:solidFill>
                  <a:srgbClr val="FF0066"/>
                </a:solidFill>
              </a:rPr>
            </a:br>
            <a:r>
              <a:rPr lang="en-US" sz="1400" i="1" dirty="0">
                <a:solidFill>
                  <a:srgbClr val="FF0066"/>
                </a:solidFill>
              </a:rPr>
              <a:t>datasets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6179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7" grpId="0" animBg="1"/>
      <p:bldP spid="59" grpId="0" animBg="1"/>
      <p:bldP spid="61" grpId="0" animBg="1"/>
      <p:bldP spid="62" grpId="0" animBg="1"/>
      <p:bldP spid="63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 bwMode="auto">
          <a:xfrm>
            <a:off x="1212118" y="2105025"/>
            <a:ext cx="1743075" cy="2705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Details: Integrating Scaffold-Based Analytics </a:t>
            </a:r>
            <a:br>
              <a:rPr lang="en-US" dirty="0"/>
            </a:br>
            <a:r>
              <a:rPr lang="en-US" dirty="0"/>
              <a:t>into a </a:t>
            </a:r>
            <a:r>
              <a:rPr lang="en-US" i="1" dirty="0"/>
              <a:t>Single</a:t>
            </a:r>
            <a:r>
              <a:rPr lang="en-US" dirty="0"/>
              <a:t> Spotfire Visualization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5877" y="1158132"/>
            <a:ext cx="3530006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300" b="1" u="sng" dirty="0"/>
              <a:t>Main Data Table: </a:t>
            </a:r>
            <a:r>
              <a:rPr lang="en-US" sz="1300" u="sng" dirty="0" err="1"/>
              <a:t>ChemBLNTD_TCAMS</a:t>
            </a:r>
            <a:endParaRPr lang="en-US" sz="1300" u="sng" dirty="0"/>
          </a:p>
          <a:p>
            <a:pPr marL="171450" indent="-171450" algn="ctr">
              <a:buClr>
                <a:schemeClr val="tx1"/>
              </a:buClr>
            </a:pPr>
            <a:r>
              <a:rPr lang="en-US" sz="1300" dirty="0"/>
              <a:t>Compound ID, SMILES, Properties, Activities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83151" y="2240778"/>
            <a:ext cx="112371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</a:rPr>
              <a:t>Scaffolds from NCATS R-Group Tool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957" y="1976485"/>
            <a:ext cx="93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/>
              <a:t>Compound </a:t>
            </a:r>
            <a:br>
              <a:rPr lang="en-US" sz="1200" dirty="0"/>
            </a:br>
            <a:r>
              <a:rPr lang="en-US" sz="1200" dirty="0"/>
              <a:t>ID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66317" y="2250502"/>
            <a:ext cx="102456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Frames </a:t>
            </a:r>
            <a:r>
              <a:rPr lang="en-US" sz="1200" b="1" kern="0" dirty="0">
                <a:solidFill>
                  <a:srgbClr val="FFFFFF"/>
                </a:solidFill>
              </a:rPr>
              <a:t>from Data-Driven</a:t>
            </a:r>
          </a:p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</a:rPr>
              <a:t>Frameworks</a:t>
            </a:r>
            <a:endParaRPr lang="en-US" sz="12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59052" y="2248937"/>
            <a:ext cx="89036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Cluster from Clustering</a:t>
            </a:r>
          </a:p>
        </p:txBody>
      </p:sp>
      <p:cxnSp>
        <p:nvCxnSpPr>
          <p:cNvPr id="22" name="Straight Arrow Connector 21"/>
          <p:cNvCxnSpPr>
            <a:cxnSpLocks/>
            <a:stCxn id="4" idx="2"/>
            <a:endCxn id="15" idx="0"/>
          </p:cNvCxnSpPr>
          <p:nvPr/>
        </p:nvCxnSpPr>
        <p:spPr>
          <a:xfrm flipH="1">
            <a:off x="3878602" y="1650575"/>
            <a:ext cx="2278" cy="5999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006032" y="3610044"/>
            <a:ext cx="1277957" cy="1005840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Properties &amp; activities aggregated by scaffold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280951" y="3619436"/>
            <a:ext cx="1174043" cy="1009862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Framework ID,</a:t>
            </a:r>
          </a:p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FW SMILES,</a:t>
            </a:r>
          </a:p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 IDs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531360" y="3609335"/>
            <a:ext cx="1145753" cy="1030065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Cluster ID, Cluster Size, </a:t>
            </a: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 IDs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923556" y="5359441"/>
            <a:ext cx="1442909" cy="848137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Scaffold info: </a:t>
            </a:r>
          </a:p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IDs, SMILES</a:t>
            </a:r>
            <a:br>
              <a:rPr lang="en-US" sz="1200" b="1" kern="0" dirty="0">
                <a:solidFill>
                  <a:srgbClr val="FFFFFF"/>
                </a:solidFill>
                <a:latin typeface="Arial"/>
              </a:rPr>
            </a:b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 Info: IDs, SMILES, Properties</a:t>
            </a:r>
          </a:p>
        </p:txBody>
      </p:sp>
      <p:cxnSp>
        <p:nvCxnSpPr>
          <p:cNvPr id="55" name="Straight Arrow Connector 54"/>
          <p:cNvCxnSpPr>
            <a:stCxn id="7" idx="2"/>
            <a:endCxn id="45" idx="0"/>
          </p:cNvCxnSpPr>
          <p:nvPr/>
        </p:nvCxnSpPr>
        <p:spPr>
          <a:xfrm>
            <a:off x="5645011" y="2972298"/>
            <a:ext cx="0" cy="6377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46" idx="0"/>
          </p:cNvCxnSpPr>
          <p:nvPr/>
        </p:nvCxnSpPr>
        <p:spPr>
          <a:xfrm flipH="1">
            <a:off x="3867973" y="2982022"/>
            <a:ext cx="10629" cy="6374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47" idx="0"/>
          </p:cNvCxnSpPr>
          <p:nvPr/>
        </p:nvCxnSpPr>
        <p:spPr>
          <a:xfrm>
            <a:off x="2104237" y="2980457"/>
            <a:ext cx="0" cy="628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5" idx="2"/>
            <a:endCxn id="54" idx="0"/>
          </p:cNvCxnSpPr>
          <p:nvPr/>
        </p:nvCxnSpPr>
        <p:spPr>
          <a:xfrm>
            <a:off x="5645011" y="4615884"/>
            <a:ext cx="0" cy="7435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01164" y="4749870"/>
            <a:ext cx="10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Scaffold  ID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 (many)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72457" y="3089842"/>
            <a:ext cx="131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/>
              <a:t>Method Specific Group IDs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52029" y="1156405"/>
            <a:ext cx="1185333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103" name="Straight Arrow Connector 102"/>
          <p:cNvCxnSpPr>
            <a:cxnSpLocks/>
            <a:stCxn id="102" idx="2"/>
            <a:endCxn id="104" idx="0"/>
          </p:cNvCxnSpPr>
          <p:nvPr/>
        </p:nvCxnSpPr>
        <p:spPr>
          <a:xfrm>
            <a:off x="8044696" y="1464182"/>
            <a:ext cx="0" cy="3379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452029" y="1802160"/>
            <a:ext cx="118533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107" name="Straight Arrow Connector 106"/>
          <p:cNvCxnSpPr>
            <a:cxnSpLocks/>
            <a:stCxn id="104" idx="2"/>
            <a:endCxn id="108" idx="0"/>
          </p:cNvCxnSpPr>
          <p:nvPr/>
        </p:nvCxnSpPr>
        <p:spPr>
          <a:xfrm>
            <a:off x="8044696" y="2109937"/>
            <a:ext cx="0" cy="3273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452029" y="2437283"/>
            <a:ext cx="1185334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Annotation</a:t>
            </a:r>
          </a:p>
        </p:txBody>
      </p:sp>
      <p:cxnSp>
        <p:nvCxnSpPr>
          <p:cNvPr id="109" name="Straight Arrow Connector 108"/>
          <p:cNvCxnSpPr>
            <a:cxnSpLocks/>
            <a:stCxn id="108" idx="2"/>
            <a:endCxn id="112" idx="0"/>
          </p:cNvCxnSpPr>
          <p:nvPr/>
        </p:nvCxnSpPr>
        <p:spPr>
          <a:xfrm>
            <a:off x="8044696" y="2745060"/>
            <a:ext cx="0" cy="2954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52029" y="3040508"/>
            <a:ext cx="1185333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Related Molecules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7" idx="0"/>
          </p:cNvCxnSpPr>
          <p:nvPr/>
        </p:nvCxnSpPr>
        <p:spPr>
          <a:xfrm>
            <a:off x="3880880" y="1650575"/>
            <a:ext cx="1764131" cy="5902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" idx="2"/>
            <a:endCxn id="21" idx="0"/>
          </p:cNvCxnSpPr>
          <p:nvPr/>
        </p:nvCxnSpPr>
        <p:spPr>
          <a:xfrm flipH="1">
            <a:off x="2104237" y="1650575"/>
            <a:ext cx="1776643" cy="598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7" grpId="0" animBg="1"/>
      <p:bldP spid="11" grpId="0"/>
      <p:bldP spid="15" grpId="0" animBg="1"/>
      <p:bldP spid="21" grpId="0" animBg="1"/>
      <p:bldP spid="45" grpId="0" animBg="1"/>
      <p:bldP spid="46" grpId="0" animBg="1"/>
      <p:bldP spid="47" grpId="0" animBg="1"/>
      <p:bldP spid="54" grpId="0" animBg="1"/>
      <p:bldP spid="101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809751"/>
            <a:ext cx="6041171" cy="42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Framework Overlaps in Related Molecules</a:t>
            </a:r>
            <a:br>
              <a:rPr lang="en-US" dirty="0"/>
            </a:br>
            <a:r>
              <a:rPr lang="en-US" dirty="0"/>
              <a:t>Reveal Substructures Associated with Activity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377" y="2930605"/>
            <a:ext cx="123669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Framework not active in 3D7 strain; </a:t>
            </a:r>
            <a:r>
              <a:rPr lang="en-US" sz="1400" i="1" dirty="0">
                <a:solidFill>
                  <a:srgbClr val="0070C0"/>
                </a:solidFill>
              </a:rPr>
              <a:t>not found by R-group tool</a:t>
            </a:r>
          </a:p>
        </p:txBody>
      </p:sp>
      <p:sp>
        <p:nvSpPr>
          <p:cNvPr id="10" name="Oval 9"/>
          <p:cNvSpPr/>
          <p:nvPr/>
        </p:nvSpPr>
        <p:spPr bwMode="auto">
          <a:xfrm rot="19814688">
            <a:off x="4491216" y="1094142"/>
            <a:ext cx="873005" cy="582440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 rot="17861685">
            <a:off x="3111964" y="2791621"/>
            <a:ext cx="2045171" cy="364805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5616277" y="2006298"/>
            <a:ext cx="1095378" cy="721325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025" y="3828856"/>
            <a:ext cx="12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FF0066"/>
                </a:solidFill>
              </a:rPr>
              <a:t>Frameworks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FF0066"/>
                </a:solidFill>
              </a:rPr>
              <a:t>active </a:t>
            </a:r>
            <a:r>
              <a:rPr lang="en-US" sz="1400" dirty="0">
                <a:solidFill>
                  <a:srgbClr val="33CC33"/>
                </a:solidFill>
              </a:rPr>
              <a:t>and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33"/>
                </a:solidFill>
              </a:rPr>
              <a:t>overlapping</a:t>
            </a: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5048149" y="1553072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1801" y="3482185"/>
            <a:ext cx="127236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CC"/>
                </a:solidFill>
              </a:rPr>
              <a:t>Framework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CC"/>
                </a:solidFill>
              </a:rPr>
              <a:t>moderately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CC"/>
                </a:solidFill>
              </a:rPr>
              <a:t>active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3840" y="3840480"/>
            <a:ext cx="1105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Framework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Sector size: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# molecules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Ligand</a:t>
            </a:r>
          </a:p>
          <a:p>
            <a:pPr>
              <a:buClr>
                <a:schemeClr val="tx1"/>
              </a:buClr>
            </a:pPr>
            <a:r>
              <a:rPr lang="en-US" sz="1200" dirty="0"/>
              <a:t>Efficiency (PF 3D7)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4339" y="1098851"/>
            <a:ext cx="2112777" cy="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 bwMode="auto">
          <a:xfrm rot="20240795">
            <a:off x="3910349" y="1494982"/>
            <a:ext cx="670209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259013"/>
            <a:ext cx="1168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64063" y="2120900"/>
            <a:ext cx="10620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Oval 22"/>
          <p:cNvSpPr/>
          <p:nvPr/>
        </p:nvSpPr>
        <p:spPr bwMode="auto">
          <a:xfrm>
            <a:off x="5067300" y="1077121"/>
            <a:ext cx="800100" cy="418304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2013" y="4484688"/>
            <a:ext cx="164782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Oval 27"/>
          <p:cNvSpPr/>
          <p:nvPr/>
        </p:nvSpPr>
        <p:spPr bwMode="auto">
          <a:xfrm rot="16200000">
            <a:off x="4976814" y="2214563"/>
            <a:ext cx="2105024" cy="1142998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 bwMode="auto">
          <a:xfrm rot="16200000">
            <a:off x="4543429" y="1295400"/>
            <a:ext cx="409574" cy="390525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8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75483" y="2590269"/>
            <a:ext cx="2009775" cy="966788"/>
          </a:xfrm>
          <a:prstGeom prst="rect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 bwMode="auto">
          <a:xfrm>
            <a:off x="6742145" y="2555343"/>
            <a:ext cx="2095500" cy="1047751"/>
          </a:xfrm>
          <a:prstGeom prst="rect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8213" y="3486150"/>
            <a:ext cx="10556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33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35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-1547230" y="3634589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Percent inhibition in DD2 (PF resistant strain)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2529" y="6090708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pIC50 in 3D7 (PF susceptible strain)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125" y="1287463"/>
            <a:ext cx="2328863" cy="787400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97706" y="1084519"/>
            <a:ext cx="300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framework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730400" y="217967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/>
              <a:t>Exemplar compounds</a:t>
            </a:r>
          </a:p>
        </p:txBody>
      </p:sp>
      <p:sp>
        <p:nvSpPr>
          <p:cNvPr id="37" name="5-Point Star 36"/>
          <p:cNvSpPr/>
          <p:nvPr/>
        </p:nvSpPr>
        <p:spPr bwMode="auto">
          <a:xfrm>
            <a:off x="5252672" y="26281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88681" y="1750162"/>
            <a:ext cx="1768769" cy="3145687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2515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3390068">
            <a:off x="344437" y="5753965"/>
            <a:ext cx="427396" cy="408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2" grpId="0" animBg="1"/>
      <p:bldP spid="12" grpId="1" animBg="1"/>
      <p:bldP spid="11" grpId="0" animBg="1"/>
      <p:bldP spid="13" grpId="0"/>
      <p:bldP spid="8" grpId="0" animBg="1"/>
      <p:bldP spid="14" grpId="0"/>
      <p:bldP spid="14" grpId="1"/>
      <p:bldP spid="18" grpId="0" animBg="1"/>
      <p:bldP spid="18" grpId="1" animBg="1"/>
      <p:bldP spid="23" grpId="0" animBg="1"/>
      <p:bldP spid="23" grpId="1" animBg="1"/>
      <p:bldP spid="28" grpId="0" animBg="1"/>
      <p:bldP spid="29" grpId="0" animBg="1"/>
      <p:bldP spid="32" grpId="0" animBg="1"/>
      <p:bldP spid="40" grpId="0"/>
      <p:bldP spid="37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57420" y="1874117"/>
            <a:ext cx="7133980" cy="3740951"/>
            <a:chOff x="257420" y="1874117"/>
            <a:chExt cx="7133980" cy="3740951"/>
          </a:xfrm>
        </p:grpSpPr>
        <p:grpSp>
          <p:nvGrpSpPr>
            <p:cNvPr id="45" name="Group 44"/>
            <p:cNvGrpSpPr/>
            <p:nvPr/>
          </p:nvGrpSpPr>
          <p:grpSpPr>
            <a:xfrm>
              <a:off x="520587" y="2093188"/>
              <a:ext cx="6870813" cy="3238506"/>
              <a:chOff x="542925" y="2533644"/>
              <a:chExt cx="7162800" cy="3448056"/>
            </a:xfrm>
          </p:grpSpPr>
          <p:pic>
            <p:nvPicPr>
              <p:cNvPr id="17817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91589" y="5762625"/>
                <a:ext cx="701413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2925" y="2533644"/>
                <a:ext cx="6972300" cy="3257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Oval 3"/>
            <p:cNvSpPr/>
            <p:nvPr/>
          </p:nvSpPr>
          <p:spPr bwMode="auto">
            <a:xfrm>
              <a:off x="6246362" y="2413011"/>
              <a:ext cx="976644" cy="358071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1324498" y="3456035"/>
              <a:ext cx="3440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b="1" dirty="0"/>
                <a:t>Percent inhibition in DD2 (resistant strain)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3605" y="5338069"/>
              <a:ext cx="28616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b="1" dirty="0"/>
                <a:t>pIC50 in 3D7 (PF susceptible strain)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 rot="5400000">
              <a:off x="2462841" y="3722320"/>
              <a:ext cx="345058" cy="2320506"/>
            </a:xfrm>
            <a:prstGeom prst="ellipse">
              <a:avLst/>
            </a:prstGeom>
            <a:noFill/>
            <a:ln w="19050">
              <a:solidFill>
                <a:srgbClr val="CC66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5-Point Star 36"/>
            <p:cNvSpPr/>
            <p:nvPr/>
          </p:nvSpPr>
          <p:spPr bwMode="auto">
            <a:xfrm>
              <a:off x="3375888" y="4669778"/>
              <a:ext cx="234461" cy="234462"/>
            </a:xfrm>
            <a:prstGeom prst="star5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1468" y="2791674"/>
            <a:ext cx="1239688" cy="124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Scaffold Networks Example: Identify </a:t>
            </a:r>
            <a:br>
              <a:rPr lang="en-US" dirty="0"/>
            </a:br>
            <a:r>
              <a:rPr lang="en-US" dirty="0"/>
              <a:t>Related Scaffolds with a Desirable Profile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63841" y="3840480"/>
            <a:ext cx="12801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Trellis by:</a:t>
            </a:r>
            <a:endParaRPr lang="en-US" sz="1200" u="sng" dirty="0"/>
          </a:p>
          <a:p>
            <a:pPr>
              <a:buClr>
                <a:schemeClr val="tx1"/>
              </a:buClr>
            </a:pPr>
            <a:r>
              <a:rPr lang="en-US" sz="1200" dirty="0"/>
              <a:t># rings in scaffold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>
              <a:buClr>
                <a:schemeClr val="tx1"/>
              </a:buClr>
            </a:pPr>
            <a:r>
              <a:rPr lang="en-US" sz="1200" dirty="0"/>
              <a:t>Top-Level Scaffold</a:t>
            </a:r>
          </a:p>
          <a:p>
            <a:pPr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  <a:endParaRPr lang="en-US" sz="1200" u="sng" dirty="0"/>
          </a:p>
          <a:p>
            <a:pPr>
              <a:buClr>
                <a:schemeClr val="tx1"/>
              </a:buClr>
            </a:pPr>
            <a:r>
              <a:rPr lang="en-US" sz="1200" dirty="0"/>
              <a:t>Ligand Efficiency </a:t>
            </a:r>
            <a:br>
              <a:rPr lang="en-US" sz="1200" dirty="0"/>
            </a:br>
            <a:r>
              <a:rPr lang="en-US" sz="1200" dirty="0"/>
              <a:t>(PF 3D7)</a:t>
            </a:r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grpSp>
        <p:nvGrpSpPr>
          <p:cNvPr id="8" name="Group 26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8" name="TextBox 2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6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Straight Arrow Connector 29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75970" y="2049352"/>
            <a:ext cx="1320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… possibly more layers with higher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# rings …</a:t>
            </a:r>
          </a:p>
        </p:txBody>
      </p:sp>
      <p:sp>
        <p:nvSpPr>
          <p:cNvPr id="22" name="Oval 21"/>
          <p:cNvSpPr/>
          <p:nvPr/>
        </p:nvSpPr>
        <p:spPr bwMode="auto">
          <a:xfrm rot="16200000">
            <a:off x="2523543" y="1744663"/>
            <a:ext cx="316659" cy="1692663"/>
          </a:xfrm>
          <a:prstGeom prst="ellipse">
            <a:avLst/>
          </a:prstGeom>
          <a:noFill/>
          <a:ln w="19050">
            <a:solidFill>
              <a:srgbClr val="808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9732" y="1299275"/>
            <a:ext cx="412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808000"/>
                </a:solidFill>
              </a:rPr>
              <a:t>Find new </a:t>
            </a:r>
            <a:r>
              <a:rPr lang="en-US" sz="1600" b="1" dirty="0" err="1">
                <a:solidFill>
                  <a:srgbClr val="808000"/>
                </a:solidFill>
              </a:rPr>
              <a:t>bicyclic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tricyclic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scaffolds 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00B050"/>
                </a:solidFill>
              </a:rPr>
              <a:t>active against resistant DD2 strain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2243" y="5599633"/>
            <a:ext cx="346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Original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tricyclic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 scaffold </a:t>
            </a:r>
            <a:r>
              <a:rPr lang="en-US" sz="1600" b="1" dirty="0">
                <a:solidFill>
                  <a:srgbClr val="FF0000"/>
                </a:solidFill>
              </a:rPr>
              <a:t>inactive against resistant DD2 strain</a:t>
            </a:r>
          </a:p>
        </p:txBody>
      </p:sp>
      <p:sp>
        <p:nvSpPr>
          <p:cNvPr id="41" name="Right Arrow 40"/>
          <p:cNvSpPr/>
          <p:nvPr/>
        </p:nvSpPr>
        <p:spPr bwMode="auto">
          <a:xfrm rot="5400000">
            <a:off x="1936196" y="1772295"/>
            <a:ext cx="381803" cy="21428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9705" y="1170660"/>
            <a:ext cx="1636785" cy="7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>
            <a:endCxn id="12" idx="5"/>
          </p:cNvCxnSpPr>
          <p:nvPr/>
        </p:nvCxnSpPr>
        <p:spPr>
          <a:xfrm flipV="1">
            <a:off x="1096634" y="5004569"/>
            <a:ext cx="718313" cy="629384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9250" y="20764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RINGS =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00600" y="20764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RINGS = </a:t>
            </a: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1375" y="2820249"/>
            <a:ext cx="1225550" cy="71913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 bwMode="auto">
          <a:xfrm>
            <a:off x="4000500" y="2028825"/>
            <a:ext cx="3374136" cy="34290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3607222">
            <a:off x="526516" y="4991692"/>
            <a:ext cx="362067" cy="346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" grpId="0" animBg="1"/>
      <p:bldP spid="36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Connects Molecules to </a:t>
            </a:r>
            <a:br>
              <a:rPr lang="en-US" dirty="0"/>
            </a:br>
            <a:r>
              <a:rPr lang="en-US" dirty="0"/>
              <a:t>Scaffolds with Aggregate Data and Drill-Down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4148" y="1895475"/>
            <a:ext cx="3321051" cy="1619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</a:t>
            </a:r>
            <a:r>
              <a:rPr kumimoji="0" lang="en-US" sz="1600" b="0" i="1" u="none" strike="noStrike" kern="1200" cap="none" spc="0" normalizeH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 of “useful” scaffolds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i="1" dirty="0">
              <a:solidFill>
                <a:srgbClr val="FF0066"/>
              </a:solidFill>
            </a:endParaRP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Tautomers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under single scaffold</a:t>
            </a: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771775" y="1524000"/>
            <a:ext cx="542925" cy="257175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874775"/>
            <a:ext cx="6496050" cy="215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119188"/>
            <a:ext cx="250507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781944" y="5987534"/>
            <a:ext cx="4014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</a:pPr>
            <a:r>
              <a:rPr lang="en-US" sz="1600" dirty="0"/>
              <a:t>Bonus: </a:t>
            </a:r>
            <a:r>
              <a:rPr lang="en-US" sz="1600" i="1" dirty="0">
                <a:solidFill>
                  <a:srgbClr val="FF0066"/>
                </a:solidFill>
              </a:rPr>
              <a:t>sensible R-group tables generated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547938"/>
            <a:ext cx="23733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2781300" y="2838450"/>
            <a:ext cx="542925" cy="257175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6" y="1306730"/>
            <a:ext cx="4581524" cy="216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267201" y="1069688"/>
            <a:ext cx="3657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400" dirty="0"/>
              <a:t>5.7k scaffolds, filtered to 428 by max pIC50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81725" y="1371600"/>
            <a:ext cx="1552575" cy="828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97449" y="2285999"/>
            <a:ext cx="922694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 rot="16200000">
            <a:off x="3204460" y="1979589"/>
            <a:ext cx="1131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Avg. IFI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600826" y="2333625"/>
            <a:ext cx="400049" cy="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" idx="3"/>
          </p:cNvCxnSpPr>
          <p:nvPr/>
        </p:nvCxnSpPr>
        <p:spPr>
          <a:xfrm flipH="1" flipV="1">
            <a:off x="7734300" y="1785938"/>
            <a:ext cx="85725" cy="26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0" idx="2"/>
          </p:cNvCxnSpPr>
          <p:nvPr/>
        </p:nvCxnSpPr>
        <p:spPr>
          <a:xfrm rot="5400000">
            <a:off x="3974307" y="740569"/>
            <a:ext cx="1524000" cy="4443413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14600" y="3724275"/>
            <a:ext cx="1" cy="44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9766" y="3425339"/>
            <a:ext cx="335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Avg. pIC50 in 3D7 (PF sensitive strain)</a:t>
            </a:r>
          </a:p>
        </p:txBody>
      </p:sp>
      <p:pic>
        <p:nvPicPr>
          <p:cNvPr id="18841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2400" y="1104901"/>
            <a:ext cx="97220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7884797">
            <a:off x="3909338" y="3073808"/>
            <a:ext cx="316023" cy="302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800225"/>
            <a:ext cx="7000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 </a:t>
            </a:r>
            <a:br>
              <a:rPr lang="en-US" dirty="0"/>
            </a:br>
            <a:r>
              <a:rPr lang="en-US" dirty="0"/>
              <a:t>Deconstruct SAR of Related Molecules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1792" y="1125981"/>
            <a:ext cx="2443163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 bwMode="auto">
          <a:xfrm>
            <a:off x="6101980" y="5020118"/>
            <a:ext cx="180754" cy="17012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 rot="18403387">
            <a:off x="3570327" y="1434111"/>
            <a:ext cx="971880" cy="666849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31952" y="1605516"/>
            <a:ext cx="1162494" cy="648586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 bwMode="auto">
          <a:xfrm rot="20040396">
            <a:off x="3126121" y="1317609"/>
            <a:ext cx="1396385" cy="940918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398998" y="4458586"/>
            <a:ext cx="180754" cy="170121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98144" y="4859080"/>
            <a:ext cx="287080" cy="202018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1075" y="5083905"/>
            <a:ext cx="1360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err="1">
                <a:solidFill>
                  <a:srgbClr val="CC6600"/>
                </a:solidFill>
              </a:rPr>
              <a:t>Quinazolines</a:t>
            </a:r>
            <a:r>
              <a:rPr lang="en-US" sz="1400" dirty="0">
                <a:solidFill>
                  <a:srgbClr val="CC6600"/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CC6600"/>
                </a:solidFill>
              </a:rPr>
              <a:t>alone </a:t>
            </a:r>
            <a:r>
              <a:rPr lang="en-US" sz="1400" dirty="0">
                <a:solidFill>
                  <a:srgbClr val="00B050"/>
                </a:solidFill>
              </a:rPr>
              <a:t>active,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00B050"/>
                </a:solidFill>
              </a:rPr>
              <a:t>ligand efficient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74896" y="3471966"/>
            <a:ext cx="1868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CC6600"/>
                </a:solidFill>
              </a:rPr>
              <a:t>Discover alt. tricycles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1106" y="3202602"/>
            <a:ext cx="10880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Indazoles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alone only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weakly active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67382" y="6284913"/>
            <a:ext cx="830123" cy="365125"/>
          </a:xfrm>
        </p:spPr>
        <p:txBody>
          <a:bodyPr/>
          <a:lstStyle/>
          <a:p>
            <a:fld id="{FDC40351-2EB1-4AB4-A6D0-AB8EF40E804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7" name="TextBox 26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81349" y="5934075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pIC50 in 3D7 (PF susceptible strain)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1527" y="3890574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IFI</a:t>
            </a:r>
          </a:p>
        </p:txBody>
      </p:sp>
      <p:cxnSp>
        <p:nvCxnSpPr>
          <p:cNvPr id="33" name="Straight Arrow Connector 32"/>
          <p:cNvCxnSpPr>
            <a:stCxn id="18" idx="2"/>
          </p:cNvCxnSpPr>
          <p:nvPr/>
        </p:nvCxnSpPr>
        <p:spPr>
          <a:xfrm flipH="1">
            <a:off x="4533900" y="4156709"/>
            <a:ext cx="371245" cy="358141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4075" y="4099478"/>
            <a:ext cx="1281704" cy="7656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5" name="Right Arrow 44"/>
          <p:cNvSpPr/>
          <p:nvPr/>
        </p:nvSpPr>
        <p:spPr bwMode="auto">
          <a:xfrm rot="5400000">
            <a:off x="3528478" y="243312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43245" y="5455907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Fuse Design Ideas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507126" y="4082902"/>
            <a:ext cx="765544" cy="489098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6700" y="1188720"/>
            <a:ext cx="112496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5-Point Star 46"/>
          <p:cNvSpPr/>
          <p:nvPr/>
        </p:nvSpPr>
        <p:spPr bwMode="auto">
          <a:xfrm>
            <a:off x="7233872" y="46188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15050" y="6400800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Size by Ligand Efficiency (3D7)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591425" y="4095749"/>
            <a:ext cx="1409700" cy="768096"/>
            <a:chOff x="7591425" y="4095749"/>
            <a:chExt cx="1409700" cy="76809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591425" y="4095749"/>
              <a:ext cx="1409700" cy="7680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48493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 l="904" t="366" r="2329" b="2184"/>
            <a:stretch>
              <a:fillRect/>
            </a:stretch>
          </p:blipFill>
          <p:spPr bwMode="auto">
            <a:xfrm>
              <a:off x="7666226" y="4164637"/>
              <a:ext cx="1287906" cy="589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6" name="Oval 35"/>
          <p:cNvSpPr/>
          <p:nvPr/>
        </p:nvSpPr>
        <p:spPr bwMode="auto">
          <a:xfrm>
            <a:off x="8316433" y="4114357"/>
            <a:ext cx="684028" cy="432391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8153080">
            <a:off x="1175480" y="5564312"/>
            <a:ext cx="386671" cy="3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6" grpId="0"/>
      <p:bldP spid="17" grpId="0"/>
      <p:bldP spid="17" grpId="1"/>
      <p:bldP spid="18" grpId="0"/>
      <p:bldP spid="18" grpId="1"/>
      <p:bldP spid="18" grpId="2"/>
      <p:bldP spid="34" grpId="0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809750"/>
            <a:ext cx="7286625" cy="42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</a:t>
            </a:r>
            <a:br>
              <a:rPr lang="en-US" dirty="0"/>
            </a:br>
            <a:r>
              <a:rPr lang="en-US" dirty="0"/>
              <a:t>Iterative SAR Exploration</a:t>
            </a:r>
            <a:endParaRPr lang="en-US" i="1" u="sng" dirty="0"/>
          </a:p>
        </p:txBody>
      </p:sp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9388" y="1414027"/>
            <a:ext cx="1833563" cy="1095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31218" y="1323309"/>
            <a:ext cx="295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>
                <a:solidFill>
                  <a:srgbClr val="FF9933"/>
                </a:solidFill>
              </a:rPr>
              <a:t>New tricycle scaffold (1824)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seems</a:t>
            </a:r>
            <a:r>
              <a:rPr lang="en-US" sz="1600" dirty="0">
                <a:solidFill>
                  <a:srgbClr val="00B050"/>
                </a:solidFill>
              </a:rPr>
              <a:t> more active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indoles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CC6600"/>
                </a:solidFill>
              </a:rPr>
              <a:t>quinazolines alone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34126" y="4200525"/>
            <a:ext cx="1942214" cy="1295400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20205623">
            <a:off x="3439450" y="1599045"/>
            <a:ext cx="1421219" cy="748983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1349" y="5934075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pIC50 in 3D7 (PF susceptible strain)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002" y="3852474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IFI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12949" y="2257425"/>
            <a:ext cx="1169582" cy="2396097"/>
            <a:chOff x="6384424" y="2419350"/>
            <a:chExt cx="1169582" cy="2396097"/>
          </a:xfrm>
        </p:grpSpPr>
        <p:pic>
          <p:nvPicPr>
            <p:cNvPr id="17408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84424" y="2419350"/>
              <a:ext cx="1169582" cy="23960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45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16646" y="4102100"/>
              <a:ext cx="1130329" cy="688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4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11914" y="2816830"/>
              <a:ext cx="1131886" cy="734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" name="Right Arrow 20"/>
          <p:cNvSpPr/>
          <p:nvPr/>
        </p:nvSpPr>
        <p:spPr bwMode="auto">
          <a:xfrm rot="5400000">
            <a:off x="3864525" y="256338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18" name="TextBox 1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8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9850" y="1339706"/>
            <a:ext cx="274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06944" y="2251981"/>
            <a:ext cx="1211049" cy="104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5-Point Star 25"/>
          <p:cNvSpPr/>
          <p:nvPr/>
        </p:nvSpPr>
        <p:spPr bwMode="auto">
          <a:xfrm>
            <a:off x="7224347" y="48379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050" y="6400800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Size by Ligand Efficiency (3D7)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302130" y="5124893"/>
            <a:ext cx="180754" cy="170121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8153080">
            <a:off x="1099279" y="5573837"/>
            <a:ext cx="386671" cy="3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1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365124" y="294810"/>
            <a:ext cx="4540251" cy="338554"/>
          </a:xfrm>
        </p:spPr>
        <p:txBody>
          <a:bodyPr/>
          <a:lstStyle/>
          <a:p>
            <a:pPr lvl="0"/>
            <a:r>
              <a:rPr lang="en-US" dirty="0"/>
              <a:t>Scaffold-Based Decision Making and Hit ID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17499" y="1196151"/>
            <a:ext cx="8521701" cy="4658549"/>
          </a:xfrm>
        </p:spPr>
        <p:txBody>
          <a:bodyPr>
            <a:normAutofit/>
          </a:bodyPr>
          <a:lstStyle/>
          <a:p>
            <a:r>
              <a:rPr lang="en-US" sz="2400" dirty="0"/>
              <a:t>Kinase “X”</a:t>
            </a:r>
          </a:p>
          <a:p>
            <a:pPr lvl="1"/>
            <a:r>
              <a:rPr lang="en-US" sz="2200" dirty="0"/>
              <a:t>Candidate compound demonstrates exquisite kinase selectivity</a:t>
            </a:r>
          </a:p>
          <a:p>
            <a:pPr lvl="1"/>
            <a:r>
              <a:rPr lang="en-US" sz="2200" dirty="0"/>
              <a:t>Active against Wild-Type, Inactive against Mutant enzyme</a:t>
            </a:r>
          </a:p>
          <a:p>
            <a:r>
              <a:rPr lang="en-US" sz="2400" dirty="0"/>
              <a:t>Backup program</a:t>
            </a:r>
          </a:p>
          <a:p>
            <a:pPr lvl="1"/>
            <a:r>
              <a:rPr lang="en-US" sz="2200" dirty="0"/>
              <a:t>New screens analyzed &amp; integrated using NCATS R-Group Tool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 25"/>
          <p:cNvGrpSpPr/>
          <p:nvPr/>
        </p:nvGrpSpPr>
        <p:grpSpPr>
          <a:xfrm>
            <a:off x="575730" y="3817579"/>
            <a:ext cx="7916687" cy="1875812"/>
            <a:chOff x="824088" y="4025645"/>
            <a:chExt cx="7916687" cy="187581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332108" y="4380949"/>
              <a:ext cx="1253070" cy="762000"/>
            </a:xfrm>
            <a:prstGeom prst="roundRect">
              <a:avLst/>
            </a:prstGeom>
            <a:gradFill rotWithShape="1">
              <a:gsLst>
                <a:gs pos="0">
                  <a:srgbClr val="FF6600">
                    <a:shade val="51000"/>
                    <a:satMod val="130000"/>
                  </a:srgbClr>
                </a:gs>
                <a:gs pos="80000">
                  <a:srgbClr val="FF6600">
                    <a:shade val="93000"/>
                    <a:satMod val="130000"/>
                  </a:srgbClr>
                </a:gs>
                <a:gs pos="100000">
                  <a:srgbClr val="FF66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HTS </a:t>
              </a:r>
              <a:r>
                <a:rPr lang="en-US" sz="1600" kern="0" dirty="0">
                  <a:solidFill>
                    <a:srgbClr val="000000"/>
                  </a:solidFill>
                </a:rPr>
                <a:t>2014</a:t>
              </a:r>
              <a:r>
                <a:rPr lang="en-US" sz="1400" kern="0" dirty="0">
                  <a:solidFill>
                    <a:srgbClr val="000000"/>
                  </a:solidFill>
                </a:rPr>
                <a:t> 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350K top-up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3613 pIC50s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39998" y="4380949"/>
              <a:ext cx="1295400" cy="762000"/>
            </a:xfrm>
            <a:prstGeom prst="roundRect">
              <a:avLst/>
            </a:prstGeom>
            <a:gradFill rotWithShape="1">
              <a:gsLst>
                <a:gs pos="0">
                  <a:srgbClr val="FF6600">
                    <a:shade val="51000"/>
                    <a:satMod val="130000"/>
                  </a:srgbClr>
                </a:gs>
                <a:gs pos="80000">
                  <a:srgbClr val="FF6600">
                    <a:shade val="93000"/>
                    <a:satMod val="130000"/>
                  </a:srgbClr>
                </a:gs>
                <a:gs pos="100000">
                  <a:srgbClr val="FF66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HTS </a:t>
              </a:r>
              <a:r>
                <a:rPr lang="en-US" sz="1600" kern="0" dirty="0">
                  <a:solidFill>
                    <a:srgbClr val="000000"/>
                  </a:solidFill>
                </a:rPr>
                <a:t>2012</a:t>
              </a:r>
              <a:r>
                <a:rPr lang="en-US" sz="1400" kern="0" dirty="0">
                  <a:solidFill>
                    <a:srgbClr val="000000"/>
                  </a:solidFill>
                </a:rPr>
                <a:t> 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2M screened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4564 pIC50s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2688" y="4025645"/>
              <a:ext cx="617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2011                   2012               2014 (backup) 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824088" y="4380949"/>
              <a:ext cx="1219200" cy="76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Fragment</a:t>
              </a:r>
              <a:r>
                <a:rPr lang="en-US" sz="1400" kern="0" dirty="0">
                  <a:solidFill>
                    <a:srgbClr val="000000"/>
                  </a:solidFill>
                </a:rPr>
                <a:t> 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hits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288 pIC50s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81888" y="4332392"/>
              <a:ext cx="1348320" cy="85911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DNA ELT</a:t>
              </a:r>
            </a:p>
            <a:p>
              <a:pPr lvl="0" algn="ctr"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130 libraries</a:t>
              </a:r>
              <a:br>
                <a:rPr lang="en-US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824 features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6622341" y="4721160"/>
              <a:ext cx="234607" cy="136207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6271" y="5562903"/>
              <a:ext cx="276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 activity data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919" y="5562903"/>
              <a:ext cx="2681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Activity data available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3115381" y="3027468"/>
              <a:ext cx="228604" cy="4743450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782383" y="4213653"/>
              <a:ext cx="1662826" cy="4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60242" y="4492977"/>
              <a:ext cx="880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99FF"/>
                  </a:solidFill>
                </a:rPr>
                <a:t>9259</a:t>
              </a:r>
              <a:endParaRPr lang="en-US" dirty="0">
                <a:solidFill>
                  <a:srgbClr val="0099FF"/>
                </a:solidFill>
              </a:endParaRPr>
            </a:p>
            <a:p>
              <a:pPr algn="r"/>
              <a:r>
                <a:rPr lang="en-US" sz="2000" dirty="0" err="1">
                  <a:solidFill>
                    <a:srgbClr val="0099FF"/>
                  </a:solidFill>
                </a:rPr>
                <a:t>cpds</a:t>
              </a:r>
              <a:endParaRPr lang="en-US" sz="2000" dirty="0">
                <a:solidFill>
                  <a:srgbClr val="0099FF"/>
                </a:solidFill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7709710" y="4436532"/>
              <a:ext cx="350204" cy="711201"/>
            </a:xfrm>
            <a:prstGeom prst="rightBrace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71870" y="5734050"/>
            <a:ext cx="712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rgbClr val="0099FF"/>
                </a:solidFill>
              </a:rPr>
              <a:t>Goal: identify selective backup series from new Hit ID efforts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26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856491" y="1432561"/>
            <a:ext cx="3364097" cy="2984610"/>
            <a:chOff x="1016511" y="1061086"/>
            <a:chExt cx="3364097" cy="298461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6511" y="1061086"/>
              <a:ext cx="3364097" cy="298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5700" y="3378200"/>
              <a:ext cx="165100" cy="164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TextBox 54"/>
          <p:cNvSpPr txBox="1"/>
          <p:nvPr/>
        </p:nvSpPr>
        <p:spPr>
          <a:xfrm>
            <a:off x="4322692" y="6057566"/>
            <a:ext cx="110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HTS 2014 hit</a:t>
            </a:r>
            <a:endParaRPr lang="en-US" sz="1400" dirty="0">
              <a:solidFill>
                <a:srgbClr val="0099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Selective Lead Series Linked Across Datasets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502663" y="2588300"/>
            <a:ext cx="2286000" cy="24534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Mean </a:t>
            </a:r>
            <a:r>
              <a:rPr lang="el-GR" sz="1200" b="1" dirty="0">
                <a:solidFill>
                  <a:srgbClr val="000000"/>
                </a:solidFill>
              </a:rPr>
              <a:t>Δ</a:t>
            </a:r>
            <a:r>
              <a:rPr lang="en-US" sz="1200" b="1" dirty="0">
                <a:solidFill>
                  <a:srgbClr val="000000"/>
                </a:solidFill>
              </a:rPr>
              <a:t>( WT  pIC</a:t>
            </a:r>
            <a:r>
              <a:rPr lang="en-US" sz="1200" b="1" baseline="-25000" dirty="0">
                <a:solidFill>
                  <a:srgbClr val="000000"/>
                </a:solidFill>
              </a:rPr>
              <a:t>50 </a:t>
            </a:r>
            <a:r>
              <a:rPr lang="en-US" sz="1200" b="1" dirty="0">
                <a:solidFill>
                  <a:srgbClr val="000000"/>
                </a:solidFill>
              </a:rPr>
              <a:t>– mutant  pIC</a:t>
            </a:r>
            <a:r>
              <a:rPr lang="en-US" sz="1200" b="1" baseline="-25000" dirty="0">
                <a:solidFill>
                  <a:srgbClr val="000000"/>
                </a:solidFill>
              </a:rPr>
              <a:t>50 </a:t>
            </a:r>
            <a:r>
              <a:rPr lang="en-US" sz="12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41" y="4445707"/>
            <a:ext cx="1104900" cy="2667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Mean </a:t>
            </a:r>
            <a:r>
              <a:rPr lang="en-US" sz="1200" b="1" dirty="0" err="1">
                <a:solidFill>
                  <a:srgbClr val="000000"/>
                </a:solidFill>
              </a:rPr>
              <a:t>PFI</a:t>
            </a:r>
            <a:r>
              <a:rPr lang="en-US" sz="1200" b="1" baseline="-25000" dirty="0" err="1">
                <a:solidFill>
                  <a:srgbClr val="000000"/>
                </a:solidFill>
              </a:rPr>
              <a:t>pred</a:t>
            </a:r>
            <a:endParaRPr lang="en-US" sz="1200" b="1" baseline="-250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2100" y="1998085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Scaffold-Level Details: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44571" y="4939099"/>
            <a:ext cx="1524000" cy="11720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Mech.  pIC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  <a:r>
              <a:rPr lang="en-US" sz="1400" dirty="0">
                <a:solidFill>
                  <a:srgbClr val="000000"/>
                </a:solidFill>
              </a:rPr>
              <a:t>: 7.1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 Cell pIC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  <a:r>
              <a:rPr lang="en-US" sz="1400" dirty="0">
                <a:solidFill>
                  <a:srgbClr val="000000"/>
                </a:solidFill>
              </a:rPr>
              <a:t>: 6.3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               LE: 0.44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30875" y="2291351"/>
            <a:ext cx="1974850" cy="11337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Statistics for 8 exemplars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Mech. pIC</a:t>
            </a:r>
            <a:r>
              <a:rPr lang="en-US" sz="1200" baseline="-25000" dirty="0">
                <a:solidFill>
                  <a:srgbClr val="000000"/>
                </a:solidFill>
              </a:rPr>
              <a:t>50</a:t>
            </a:r>
            <a:r>
              <a:rPr lang="en-US" sz="1200" dirty="0">
                <a:solidFill>
                  <a:srgbClr val="000000"/>
                </a:solidFill>
              </a:rPr>
              <a:t>:  6.0 ± 0.88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     Cell pIC</a:t>
            </a:r>
            <a:r>
              <a:rPr lang="en-US" sz="1200" baseline="-25000" dirty="0">
                <a:solidFill>
                  <a:srgbClr val="000000"/>
                </a:solidFill>
              </a:rPr>
              <a:t>50</a:t>
            </a:r>
            <a:r>
              <a:rPr lang="en-US" sz="1200" dirty="0">
                <a:solidFill>
                  <a:srgbClr val="000000"/>
                </a:solidFill>
              </a:rPr>
              <a:t>: 5.3 ± 0.81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                LE:  0.35 ± 0.05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2647" y="5738416"/>
            <a:ext cx="3438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Chemistry initiated on series! 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2559" y="1697889"/>
            <a:ext cx="1259083" cy="25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6276976" y="6083710"/>
            <a:ext cx="260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HTS 2012 hit (not followed up)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4844" y="1136968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Scaffold classification by mutant binding</a:t>
            </a:r>
          </a:p>
        </p:txBody>
      </p:sp>
      <p:grpSp>
        <p:nvGrpSpPr>
          <p:cNvPr id="6" name="Group 46"/>
          <p:cNvGrpSpPr/>
          <p:nvPr/>
        </p:nvGrpSpPr>
        <p:grpSpPr>
          <a:xfrm>
            <a:off x="1279001" y="3502209"/>
            <a:ext cx="1468214" cy="625362"/>
            <a:chOff x="1439021" y="3130734"/>
            <a:chExt cx="1468214" cy="625362"/>
          </a:xfrm>
        </p:grpSpPr>
        <p:grpSp>
          <p:nvGrpSpPr>
            <p:cNvPr id="7" name="Group 80"/>
            <p:cNvGrpSpPr/>
            <p:nvPr/>
          </p:nvGrpSpPr>
          <p:grpSpPr>
            <a:xfrm>
              <a:off x="1490701" y="3130734"/>
              <a:ext cx="1416534" cy="441063"/>
              <a:chOff x="4000500" y="3133117"/>
              <a:chExt cx="1416534" cy="441063"/>
            </a:xfrm>
          </p:grpSpPr>
          <p:grpSp>
            <p:nvGrpSpPr>
              <p:cNvPr id="8" name="Group 18"/>
              <p:cNvGrpSpPr/>
              <p:nvPr/>
            </p:nvGrpSpPr>
            <p:grpSpPr>
              <a:xfrm>
                <a:off x="4014787" y="3133117"/>
                <a:ext cx="1402247" cy="230832"/>
                <a:chOff x="4014787" y="3133117"/>
                <a:chExt cx="1402247" cy="230832"/>
              </a:xfrm>
            </p:grpSpPr>
            <p:pic>
              <p:nvPicPr>
                <p:cNvPr id="86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14787" y="3139676"/>
                  <a:ext cx="228600" cy="2177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TextBox 86"/>
                <p:cNvSpPr txBox="1"/>
                <p:nvPr/>
              </p:nvSpPr>
              <p:spPr>
                <a:xfrm>
                  <a:off x="4212858" y="3133117"/>
                  <a:ext cx="12041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/>
                    <a:t>Selective WT/</a:t>
                  </a:r>
                  <a:r>
                    <a:rPr lang="en-US" sz="900" b="1" dirty="0" err="1"/>
                    <a:t>mut</a:t>
                  </a:r>
                  <a:r>
                    <a:rPr lang="en-US" sz="900" b="1" dirty="0"/>
                    <a:t>. </a:t>
                  </a:r>
                </a:p>
              </p:txBody>
            </p:sp>
          </p:grpSp>
          <p:grpSp>
            <p:nvGrpSpPr>
              <p:cNvPr id="9" name="Group 19"/>
              <p:cNvGrpSpPr/>
              <p:nvPr/>
            </p:nvGrpSpPr>
            <p:grpSpPr>
              <a:xfrm>
                <a:off x="4000500" y="3343348"/>
                <a:ext cx="1147229" cy="230832"/>
                <a:chOff x="4000500" y="3343348"/>
                <a:chExt cx="1147229" cy="230832"/>
              </a:xfrm>
            </p:grpSpPr>
            <p:pic>
              <p:nvPicPr>
                <p:cNvPr id="84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00500" y="3353989"/>
                  <a:ext cx="257175" cy="209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212858" y="3343348"/>
                  <a:ext cx="9348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/>
                    <a:t>Non-selective</a:t>
                  </a: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1439021" y="3525264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Size:  pIC50</a:t>
              </a:r>
            </a:p>
          </p:txBody>
        </p:sp>
      </p:grpSp>
      <p:grpSp>
        <p:nvGrpSpPr>
          <p:cNvPr id="10" name="Group 78"/>
          <p:cNvGrpSpPr/>
          <p:nvPr/>
        </p:nvGrpSpPr>
        <p:grpSpPr>
          <a:xfrm>
            <a:off x="4503539" y="3077904"/>
            <a:ext cx="4389529" cy="2229642"/>
            <a:chOff x="4503539" y="3147576"/>
            <a:chExt cx="4389529" cy="2229642"/>
          </a:xfrm>
        </p:grpSpPr>
        <p:grpSp>
          <p:nvGrpSpPr>
            <p:cNvPr id="11" name="Group 71"/>
            <p:cNvGrpSpPr/>
            <p:nvPr/>
          </p:nvGrpSpPr>
          <p:grpSpPr>
            <a:xfrm>
              <a:off x="4752590" y="3413001"/>
              <a:ext cx="3085718" cy="1658121"/>
              <a:chOff x="4565257" y="1230590"/>
              <a:chExt cx="3085718" cy="1658121"/>
            </a:xfrm>
          </p:grpSpPr>
          <p:pic>
            <p:nvPicPr>
              <p:cNvPr id="74" name="Picture 73" descr="image00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565257" y="1230590"/>
                <a:ext cx="641743" cy="1657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4" descr="image00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6625" b="13683"/>
              <a:stretch>
                <a:fillRect/>
              </a:stretch>
            </p:blipFill>
            <p:spPr bwMode="auto">
              <a:xfrm flipH="1">
                <a:off x="5080493" y="1230827"/>
                <a:ext cx="2570482" cy="1657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719638" y="3147576"/>
              <a:ext cx="35406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u="sng" dirty="0">
                  <a:solidFill>
                    <a:srgbClr val="000000"/>
                  </a:solidFill>
                </a:rPr>
                <a:t>Assay Drill-Down:</a:t>
              </a:r>
            </a:p>
          </p:txBody>
        </p:sp>
        <p:grpSp>
          <p:nvGrpSpPr>
            <p:cNvPr id="12" name="Group 36"/>
            <p:cNvGrpSpPr/>
            <p:nvPr/>
          </p:nvGrpSpPr>
          <p:grpSpPr>
            <a:xfrm>
              <a:off x="7884574" y="3697871"/>
              <a:ext cx="1008494" cy="1064266"/>
              <a:chOff x="7960268" y="2244543"/>
              <a:chExt cx="859605" cy="907144"/>
            </a:xfrm>
          </p:grpSpPr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960268" y="2244543"/>
                <a:ext cx="202462" cy="907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8081773" y="2260575"/>
                <a:ext cx="620593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Mechanistic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081773" y="2408213"/>
                <a:ext cx="727169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Full-length WT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81773" y="2565378"/>
                <a:ext cx="738100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 Truncated WT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1773" y="2720161"/>
                <a:ext cx="307700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Cell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081773" y="2872561"/>
                <a:ext cx="426573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Mutant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 rot="16200000">
              <a:off x="4355532" y="3989105"/>
              <a:ext cx="620992" cy="324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000000"/>
                  </a:solidFill>
                </a:rPr>
                <a:t>50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8902" y="5052241"/>
              <a:ext cx="1591410" cy="324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GSK Compound ID</a:t>
              </a:r>
              <a:endParaRPr lang="en-US" sz="1200" dirty="0"/>
            </a:p>
          </p:txBody>
        </p:sp>
      </p:grpSp>
      <p:grpSp>
        <p:nvGrpSpPr>
          <p:cNvPr id="13" name="Group 77"/>
          <p:cNvGrpSpPr/>
          <p:nvPr/>
        </p:nvGrpSpPr>
        <p:grpSpPr>
          <a:xfrm>
            <a:off x="5212248" y="3398858"/>
            <a:ext cx="2568694" cy="1563881"/>
            <a:chOff x="5248164" y="3458188"/>
            <a:chExt cx="2568694" cy="1563881"/>
          </a:xfrm>
        </p:grpSpPr>
        <p:sp>
          <p:nvSpPr>
            <p:cNvPr id="64" name="Rectangle 63"/>
            <p:cNvSpPr/>
            <p:nvPr/>
          </p:nvSpPr>
          <p:spPr>
            <a:xfrm>
              <a:off x="6194789" y="3458188"/>
              <a:ext cx="1622069" cy="1563881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8129" y="3471249"/>
              <a:ext cx="7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2012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48164" y="3458188"/>
              <a:ext cx="912994" cy="156388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5191" y="3471249"/>
              <a:ext cx="7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2014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5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pic>
        <p:nvPicPr>
          <p:cNvPr id="5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9000308">
            <a:off x="1080414" y="4007257"/>
            <a:ext cx="316023" cy="302398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38788" y="1104900"/>
            <a:ext cx="25622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9063" y="5251450"/>
            <a:ext cx="4960937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7" grpId="0"/>
      <p:bldP spid="66" grpId="0"/>
      <p:bldP spid="69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rrowheads="1"/>
          </p:cNvPicPr>
          <p:nvPr/>
        </p:nvPicPr>
        <p:blipFill>
          <a:blip r:embed="rId3" cstate="print"/>
          <a:srcRect l="-255"/>
          <a:stretch>
            <a:fillRect/>
          </a:stretch>
        </p:blipFill>
        <p:spPr bwMode="auto">
          <a:xfrm>
            <a:off x="4286250" y="2438401"/>
            <a:ext cx="3740276" cy="349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1313" cy="677108"/>
          </a:xfrm>
        </p:spPr>
        <p:txBody>
          <a:bodyPr/>
          <a:lstStyle/>
          <a:p>
            <a:r>
              <a:rPr lang="en-US" dirty="0"/>
              <a:t>Identify and Test Unmeasured Compounds </a:t>
            </a:r>
            <a:br>
              <a:rPr lang="en-US" dirty="0"/>
            </a:br>
            <a:r>
              <a:rPr lang="en-US" dirty="0"/>
              <a:t>Based on Overlap with Actives Across Datasets</a:t>
            </a:r>
          </a:p>
        </p:txBody>
      </p:sp>
      <p:pic>
        <p:nvPicPr>
          <p:cNvPr id="174095" name="Picture 1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2428875"/>
            <a:ext cx="3870579" cy="331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728" y="1189281"/>
            <a:ext cx="724395" cy="11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0818" y="1222940"/>
            <a:ext cx="1377538" cy="10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22652" y="3868017"/>
            <a:ext cx="7387412" cy="2395855"/>
            <a:chOff x="60752" y="3991842"/>
            <a:chExt cx="7387412" cy="2395855"/>
          </a:xfrm>
        </p:grpSpPr>
        <p:grpSp>
          <p:nvGrpSpPr>
            <p:cNvPr id="12" name="Group 11"/>
            <p:cNvGrpSpPr/>
            <p:nvPr/>
          </p:nvGrpSpPr>
          <p:grpSpPr>
            <a:xfrm>
              <a:off x="60752" y="3991842"/>
              <a:ext cx="6144972" cy="2395855"/>
              <a:chOff x="336977" y="4239492"/>
              <a:chExt cx="6144972" cy="239585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10691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3808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77" y="4239492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MW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762962" y="5221174"/>
              <a:ext cx="7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hit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3131" y="5200571"/>
              <a:ext cx="1235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and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fragment hits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7" name="Right Arrow 36"/>
          <p:cNvSpPr/>
          <p:nvPr/>
        </p:nvSpPr>
        <p:spPr bwMode="auto">
          <a:xfrm rot="948579">
            <a:off x="5766854" y="15473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 rot="1753722">
            <a:off x="3516374" y="1343046"/>
            <a:ext cx="1181100" cy="539828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173600" y="1543050"/>
            <a:ext cx="760350" cy="501750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4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29075" y="20574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US" sz="1200" dirty="0" err="1"/>
          </a:p>
        </p:txBody>
      </p:sp>
      <p:sp>
        <p:nvSpPr>
          <p:cNvPr id="34" name="TextBox 33"/>
          <p:cNvSpPr txBox="1"/>
          <p:nvPr/>
        </p:nvSpPr>
        <p:spPr>
          <a:xfrm>
            <a:off x="3448050" y="2028825"/>
            <a:ext cx="2356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bg2"/>
                </a:solidFill>
              </a:rPr>
              <a:t>Weak active for Kinase “X” </a:t>
            </a:r>
          </a:p>
        </p:txBody>
      </p:sp>
      <p:sp>
        <p:nvSpPr>
          <p:cNvPr id="40" name="Right Arrow 39"/>
          <p:cNvSpPr/>
          <p:nvPr/>
        </p:nvSpPr>
        <p:spPr bwMode="auto">
          <a:xfrm rot="20651421" flipH="1">
            <a:off x="2966504" y="1537775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26"/>
          <p:cNvGrpSpPr/>
          <p:nvPr/>
        </p:nvGrpSpPr>
        <p:grpSpPr>
          <a:xfrm>
            <a:off x="7963274" y="2740305"/>
            <a:ext cx="1180726" cy="2529613"/>
            <a:chOff x="8041945" y="688390"/>
            <a:chExt cx="824912" cy="1798338"/>
          </a:xfrm>
          <a:solidFill>
            <a:schemeClr val="bg1"/>
          </a:solidFill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115300" y="1218278"/>
              <a:ext cx="751556" cy="5033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8041945" y="688390"/>
              <a:ext cx="824912" cy="590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Trellis by Scaffold</a:t>
              </a:r>
            </a:p>
            <a:p>
              <a:pPr marL="171450" indent="-171450">
                <a:buClr>
                  <a:srgbClr val="635A54"/>
                </a:buClr>
              </a:pPr>
              <a:endParaRPr lang="en-US" sz="1200" b="1" u="sng" dirty="0">
                <a:solidFill>
                  <a:srgbClr val="635A54"/>
                </a:solidFill>
              </a:endParaRPr>
            </a:p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Color by LE</a:t>
              </a:r>
            </a:p>
          </p:txBody>
        </p: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115300" y="1949909"/>
              <a:ext cx="751556" cy="536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8041945" y="1733976"/>
              <a:ext cx="824912" cy="1969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Shape by:</a:t>
              </a:r>
            </a:p>
          </p:txBody>
        </p:sp>
      </p:grp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872" y="5703647"/>
            <a:ext cx="3527150" cy="23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8550" y="1090613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5-Point Star 30"/>
          <p:cNvSpPr/>
          <p:nvPr/>
        </p:nvSpPr>
        <p:spPr bwMode="auto">
          <a:xfrm>
            <a:off x="3083170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5-Point Star 49"/>
          <p:cNvSpPr/>
          <p:nvPr/>
        </p:nvSpPr>
        <p:spPr bwMode="auto">
          <a:xfrm>
            <a:off x="6576647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5-Point Star 51"/>
          <p:cNvSpPr/>
          <p:nvPr/>
        </p:nvSpPr>
        <p:spPr bwMode="auto">
          <a:xfrm>
            <a:off x="3212124" y="20280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3562795">
            <a:off x="432715" y="5569355"/>
            <a:ext cx="316023" cy="302398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 bwMode="auto">
          <a:xfrm>
            <a:off x="4288536" y="2324100"/>
            <a:ext cx="3678936" cy="390525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4" y="2438400"/>
            <a:ext cx="3730752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45" y="2415158"/>
            <a:ext cx="3839902" cy="3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1313" cy="677108"/>
          </a:xfrm>
        </p:spPr>
        <p:txBody>
          <a:bodyPr/>
          <a:lstStyle/>
          <a:p>
            <a:r>
              <a:rPr lang="en-US" dirty="0"/>
              <a:t>Identify and Test Unmeasured Compounds </a:t>
            </a:r>
            <a:br>
              <a:rPr lang="en-US" dirty="0"/>
            </a:br>
            <a:r>
              <a:rPr lang="en-US" dirty="0"/>
              <a:t>Based on Overlap with Actives Across Datasets</a:t>
            </a:r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728" y="1189281"/>
            <a:ext cx="724395" cy="11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0818" y="1222940"/>
            <a:ext cx="1377538" cy="10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3"/>
          <p:cNvGrpSpPr/>
          <p:nvPr/>
        </p:nvGrpSpPr>
        <p:grpSpPr>
          <a:xfrm>
            <a:off x="22652" y="3216472"/>
            <a:ext cx="7387412" cy="3047400"/>
            <a:chOff x="60752" y="3340297"/>
            <a:chExt cx="7387412" cy="3047400"/>
          </a:xfrm>
        </p:grpSpPr>
        <p:grpSp>
          <p:nvGrpSpPr>
            <p:cNvPr id="4" name="Group 11"/>
            <p:cNvGrpSpPr/>
            <p:nvPr/>
          </p:nvGrpSpPr>
          <p:grpSpPr>
            <a:xfrm>
              <a:off x="60752" y="3991842"/>
              <a:ext cx="6144972" cy="2395855"/>
              <a:chOff x="336977" y="4239492"/>
              <a:chExt cx="6144972" cy="239585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10691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3808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77" y="4239492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MW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762962" y="5221174"/>
              <a:ext cx="7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hit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471" y="5050917"/>
              <a:ext cx="1094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untested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fragment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3677711"/>
              <a:ext cx="109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ELT feature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to synthesize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3131" y="5200571"/>
              <a:ext cx="1235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and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fragment hits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7548" y="4603930"/>
              <a:ext cx="940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untested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fragment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305" y="3340297"/>
              <a:ext cx="109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MW/PFI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ELT feature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to synthesize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" name="Right Arrow 36"/>
          <p:cNvSpPr/>
          <p:nvPr/>
        </p:nvSpPr>
        <p:spPr bwMode="auto">
          <a:xfrm rot="948579">
            <a:off x="5766854" y="15473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 rot="1753722">
            <a:off x="3516374" y="1343046"/>
            <a:ext cx="1181100" cy="539828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173600" y="1543050"/>
            <a:ext cx="760350" cy="501750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4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29075" y="20574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US" sz="1200" dirty="0" err="1"/>
          </a:p>
        </p:txBody>
      </p:sp>
      <p:sp>
        <p:nvSpPr>
          <p:cNvPr id="34" name="TextBox 33"/>
          <p:cNvSpPr txBox="1"/>
          <p:nvPr/>
        </p:nvSpPr>
        <p:spPr>
          <a:xfrm>
            <a:off x="3448050" y="2028825"/>
            <a:ext cx="2356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bg2"/>
                </a:solidFill>
              </a:rPr>
              <a:t>Weak active for Kinase “X” </a:t>
            </a:r>
          </a:p>
        </p:txBody>
      </p:sp>
      <p:sp>
        <p:nvSpPr>
          <p:cNvPr id="40" name="Right Arrow 39"/>
          <p:cNvSpPr/>
          <p:nvPr/>
        </p:nvSpPr>
        <p:spPr bwMode="auto">
          <a:xfrm rot="20651421" flipH="1">
            <a:off x="2966504" y="1537775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72" y="5703647"/>
            <a:ext cx="3527150" cy="23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8550" y="1090613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5-Point Star 41"/>
          <p:cNvSpPr/>
          <p:nvPr/>
        </p:nvSpPr>
        <p:spPr bwMode="auto">
          <a:xfrm>
            <a:off x="3083170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5-Point Star 45"/>
          <p:cNvSpPr/>
          <p:nvPr/>
        </p:nvSpPr>
        <p:spPr bwMode="auto">
          <a:xfrm>
            <a:off x="6576647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3212124" y="20280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8" name="Group 26"/>
          <p:cNvGrpSpPr/>
          <p:nvPr/>
        </p:nvGrpSpPr>
        <p:grpSpPr>
          <a:xfrm>
            <a:off x="7963274" y="2740305"/>
            <a:ext cx="1180726" cy="2529613"/>
            <a:chOff x="8041945" y="688390"/>
            <a:chExt cx="824912" cy="1798338"/>
          </a:xfrm>
          <a:solidFill>
            <a:schemeClr val="bg1"/>
          </a:solidFill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115300" y="1218278"/>
              <a:ext cx="751556" cy="5033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8041945" y="688390"/>
              <a:ext cx="824912" cy="590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Trellis by Scaffold</a:t>
              </a:r>
            </a:p>
            <a:p>
              <a:pPr marL="171450" indent="-171450">
                <a:buClr>
                  <a:srgbClr val="635A54"/>
                </a:buClr>
              </a:pPr>
              <a:endParaRPr lang="en-US" sz="1200" b="1" u="sng" dirty="0">
                <a:solidFill>
                  <a:srgbClr val="635A54"/>
                </a:solidFill>
              </a:endParaRPr>
            </a:p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Color by LE</a:t>
              </a:r>
            </a:p>
          </p:txBody>
        </p: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115300" y="1949909"/>
              <a:ext cx="751556" cy="536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8041945" y="1733976"/>
              <a:ext cx="824912" cy="1969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Shape by:</a:t>
              </a:r>
            </a:p>
          </p:txBody>
        </p:sp>
      </p:grpSp>
      <p:pic>
        <p:nvPicPr>
          <p:cNvPr id="5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3562795">
            <a:off x="432715" y="5569355"/>
            <a:ext cx="316023" cy="30239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81100"/>
            <a:ext cx="9144000" cy="52006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38163" lvl="1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Merging datasets using scaffolds enables</a:t>
            </a:r>
            <a:r>
              <a:rPr lang="en-US" sz="2400" dirty="0"/>
              <a:t> a cohesive visualization of chemical series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suggests opportunities for hybridization</a:t>
            </a: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Automated scaffold and R-group generation is a powerful way to prioritize hits and replace scaffolds in large and diverse datasets</a:t>
            </a:r>
          </a:p>
          <a:p>
            <a:pPr marL="995363" lvl="2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Partitioning into clusters is ambiguous, incomplete for SAR navigation. </a:t>
            </a:r>
            <a:endParaRPr lang="en-US" sz="2400" dirty="0"/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Scaffold-Generation Methods (Frameworks, Scaffold Networks, NCATS R-Group Tool) have their differences, </a:t>
            </a:r>
            <a:r>
              <a:rPr lang="en-US" sz="2400" dirty="0">
                <a:solidFill>
                  <a:srgbClr val="FF0066"/>
                </a:solidFill>
              </a:rPr>
              <a:t>pros</a:t>
            </a:r>
            <a:r>
              <a:rPr lang="en-US" sz="2400" dirty="0"/>
              <a:t> and </a:t>
            </a:r>
            <a:r>
              <a:rPr lang="en-US" sz="2200" dirty="0">
                <a:solidFill>
                  <a:srgbClr val="4F81BD"/>
                </a:solidFill>
              </a:rPr>
              <a:t>cons</a:t>
            </a:r>
            <a:endParaRPr lang="en-US" sz="2400" dirty="0"/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methods revealed similar insights from the TCAMS dataset  </a:t>
            </a:r>
            <a:endParaRPr lang="en-US" sz="2200" dirty="0">
              <a:solidFill>
                <a:srgbClr val="4F81BD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Future improvements: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/>
              <a:t>Scalability to larger and ever-changing datasets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/>
              <a:t>Automated selection of informative overlapping scaffolds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Combining </a:t>
            </a:r>
            <a:r>
              <a:rPr lang="en-US" sz="2200" dirty="0"/>
              <a:t>multiple scaffold-generation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sz="2600" dirty="0"/>
              <a:t>Scaffold Generation Methods: </a:t>
            </a:r>
          </a:p>
          <a:p>
            <a:pPr lvl="1">
              <a:defRPr/>
            </a:pPr>
            <a:r>
              <a:rPr lang="en-US" sz="2200" dirty="0"/>
              <a:t>NCATS R-group analysis (</a:t>
            </a:r>
            <a:r>
              <a:rPr lang="en-US" sz="2200" dirty="0">
                <a:hlinkClick r:id="rId2"/>
              </a:rPr>
              <a:t>http://tripod.nih.gov/?p=46</a:t>
            </a:r>
            <a:r>
              <a:rPr lang="en-US" sz="2200" dirty="0"/>
              <a:t> )</a:t>
            </a:r>
          </a:p>
          <a:p>
            <a:pPr lvl="1">
              <a:defRPr/>
            </a:pPr>
            <a:r>
              <a:rPr lang="en-US" sz="2200" dirty="0"/>
              <a:t>Frameworks (Data-Driven Clustering, GSK/ChemAxon)</a:t>
            </a:r>
          </a:p>
          <a:p>
            <a:pPr lvl="1">
              <a:defRPr/>
            </a:pPr>
            <a:r>
              <a:rPr lang="en-US" sz="2200" dirty="0"/>
              <a:t>Scaffold Network Generator (</a:t>
            </a:r>
            <a:r>
              <a:rPr lang="en-US" sz="2200" dirty="0">
                <a:hlinkClick r:id="rId3"/>
              </a:rPr>
              <a:t>http://swami.wustl.edu/sng</a:t>
            </a:r>
            <a:r>
              <a:rPr lang="en-US" sz="2200" dirty="0"/>
              <a:t>) </a:t>
            </a:r>
          </a:p>
          <a:p>
            <a:pPr lvl="1">
              <a:defRPr/>
            </a:pPr>
            <a:r>
              <a:rPr lang="en-US" sz="2200" dirty="0"/>
              <a:t>Agglomerative Clustering (Complete Linkage, GSK/ChemAxon)</a:t>
            </a:r>
          </a:p>
          <a:p>
            <a:pPr lvl="1">
              <a:defRPr/>
            </a:pPr>
            <a:endParaRPr lang="en-US" sz="22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4137" y="5263716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" pitchFamily="18" charset="0"/>
              </a:rPr>
              <a:t>G. Harper, G. S. Bravi, S. D. Pickett, J. Hussain, and D. V. S. Green. </a:t>
            </a:r>
            <a:r>
              <a:rPr lang="en-GB" sz="1000" i="1" dirty="0">
                <a:latin typeface="Times" pitchFamily="18" charset="0"/>
              </a:rPr>
              <a:t>J. Chem. Inf. </a:t>
            </a:r>
            <a:r>
              <a:rPr lang="en-GB" sz="1000" i="1" dirty="0" err="1">
                <a:latin typeface="Times" pitchFamily="18" charset="0"/>
              </a:rPr>
              <a:t>Comput</a:t>
            </a:r>
            <a:r>
              <a:rPr lang="en-GB" sz="1000" i="1" dirty="0">
                <a:latin typeface="Times" pitchFamily="18" charset="0"/>
              </a:rPr>
              <a:t>. Sci.,</a:t>
            </a:r>
            <a:r>
              <a:rPr lang="en-GB" sz="1000" dirty="0">
                <a:latin typeface="Times" pitchFamily="18" charset="0"/>
              </a:rPr>
              <a:t>  </a:t>
            </a:r>
            <a:r>
              <a:rPr lang="en-GB" sz="1000" b="1" dirty="0">
                <a:latin typeface="Times" pitchFamily="18" charset="0"/>
              </a:rPr>
              <a:t>44(6),</a:t>
            </a:r>
            <a:r>
              <a:rPr lang="en-GB" sz="1000" dirty="0">
                <a:latin typeface="Times" pitchFamily="18" charset="0"/>
              </a:rPr>
              <a:t>  2145-2156 (2004)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8114" y="5231634"/>
            <a:ext cx="201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NCATS R–group tool @ </a:t>
            </a:r>
            <a:r>
              <a:rPr lang="en-US" sz="1000" dirty="0">
                <a:hlinkClick r:id="rId4"/>
              </a:rPr>
              <a:t>http://tripod.nih.gov</a:t>
            </a:r>
            <a:r>
              <a:rPr lang="en-US" sz="1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1430" y="5252700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" pitchFamily="18" charset="0"/>
              </a:rPr>
              <a:t>M. K. Matlock, J.M. </a:t>
            </a:r>
            <a:r>
              <a:rPr lang="en-GB" sz="1000" dirty="0" err="1">
                <a:latin typeface="Times" pitchFamily="18" charset="0"/>
              </a:rPr>
              <a:t>Zaretzki</a:t>
            </a:r>
            <a:r>
              <a:rPr lang="en-GB" sz="1000" dirty="0">
                <a:latin typeface="Times" pitchFamily="18" charset="0"/>
              </a:rPr>
              <a:t>, and S. J. Swamidass. </a:t>
            </a:r>
            <a:r>
              <a:rPr lang="en-US" sz="1000" i="1" dirty="0">
                <a:latin typeface="Times" pitchFamily="18" charset="0"/>
              </a:rPr>
              <a:t>Bioinformatics. </a:t>
            </a:r>
            <a:r>
              <a:rPr lang="en-US" sz="1000" b="1" dirty="0">
                <a:latin typeface="Times" pitchFamily="18" charset="0"/>
              </a:rPr>
              <a:t>29(20), </a:t>
            </a:r>
            <a:r>
              <a:rPr lang="en-US" sz="1000" dirty="0">
                <a:latin typeface="Times" pitchFamily="18" charset="0"/>
              </a:rPr>
              <a:t>2655-2656 (2013).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Hit Prioritization via Clustering: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Exploration within Pre-determined Groups Only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175" y="1133843"/>
            <a:ext cx="8414246" cy="4665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~2000 complete linkage clusters in TCAMS set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Initial clustering limits neighbors you can discover   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609850" y="3201208"/>
            <a:ext cx="1247775" cy="25962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49956" y="2472266"/>
            <a:ext cx="8432800" cy="3826933"/>
          </a:xfrm>
          <a:prstGeom prst="roundRect">
            <a:avLst>
              <a:gd name="adj" fmla="val 8925"/>
            </a:avLst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298" name="Picture 2" descr="https://footsoldiers4christ.files.wordpress.com/2012/05/4976494944_29f8defb4a_b1.jpg"/>
          <p:cNvPicPr>
            <a:picLocks noChangeAspect="1" noChangeArrowheads="1"/>
          </p:cNvPicPr>
          <p:nvPr/>
        </p:nvPicPr>
        <p:blipFill>
          <a:blip r:embed="rId3" cstate="print"/>
          <a:srcRect b="19796"/>
          <a:stretch>
            <a:fillRect/>
          </a:stretch>
        </p:blipFill>
        <p:spPr bwMode="auto">
          <a:xfrm>
            <a:off x="6415834" y="1117185"/>
            <a:ext cx="2106593" cy="131521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82542" y="5997737"/>
            <a:ext cx="260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50" dirty="0"/>
              <a:t>Percent </a:t>
            </a:r>
            <a:r>
              <a:rPr lang="en-US" sz="1050" dirty="0" err="1"/>
              <a:t>inh</a:t>
            </a:r>
            <a:r>
              <a:rPr lang="en-US" sz="1050" dirty="0"/>
              <a:t>. in  DD2 (PF resistant strain)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85330" y="4292915"/>
            <a:ext cx="42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IFI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443" y="2452410"/>
            <a:ext cx="226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1"/>
                </a:solidFill>
              </a:rPr>
              <a:t>Query molecules (scatter plot)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8182" y="2496932"/>
            <a:ext cx="4233332" cy="17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2536" y="4233325"/>
            <a:ext cx="4233332" cy="168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0582" y="5892785"/>
            <a:ext cx="4233332" cy="19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000979" y="6062133"/>
            <a:ext cx="2284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pXC50 in 3D7 (PF susceptible strain)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58973" y="436315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# aromatic rings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076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5325" y="2701637"/>
            <a:ext cx="1743075" cy="33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2"/>
          <p:cNvSpPr/>
          <p:nvPr/>
        </p:nvSpPr>
        <p:spPr bwMode="auto">
          <a:xfrm>
            <a:off x="813929" y="2815768"/>
            <a:ext cx="282784" cy="282784"/>
          </a:xfrm>
          <a:prstGeom prst="ellipse">
            <a:avLst/>
          </a:prstGeom>
          <a:noFill/>
          <a:ln w="19050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94879" y="4482643"/>
            <a:ext cx="282784" cy="282784"/>
          </a:xfrm>
          <a:prstGeom prst="ellipse">
            <a:avLst/>
          </a:prstGeom>
          <a:noFill/>
          <a:ln w="19050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2657475" y="4772833"/>
            <a:ext cx="1209675" cy="25962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40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cxnSp>
        <p:nvCxnSpPr>
          <p:cNvPr id="42" name="Straight Arrow Connector 41"/>
          <p:cNvCxnSpPr>
            <a:endCxn id="37" idx="0"/>
          </p:cNvCxnSpPr>
          <p:nvPr/>
        </p:nvCxnSpPr>
        <p:spPr>
          <a:xfrm>
            <a:off x="2652246" y="3455123"/>
            <a:ext cx="1085093" cy="1317710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 bwMode="auto">
          <a:xfrm>
            <a:off x="2819049" y="3729134"/>
            <a:ext cx="732533" cy="657336"/>
          </a:xfrm>
          <a:prstGeom prst="noSmoking">
            <a:avLst/>
          </a:prstGeom>
          <a:solidFill>
            <a:srgbClr val="FF00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12" idx="1"/>
            <a:endCxn id="18" idx="0"/>
          </p:cNvCxnSpPr>
          <p:nvPr/>
        </p:nvCxnSpPr>
        <p:spPr>
          <a:xfrm>
            <a:off x="3886536" y="4169216"/>
            <a:ext cx="987649" cy="1283256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dirty="0"/>
              <a:t>Using GSK Frameworks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1225" y="1188927"/>
            <a:ext cx="8414246" cy="50630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80k GSK frameworks, 7.5k RECAP fragments in TCAMS set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Score of a framework = Average activity of molecules containing it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ym typeface="Wingdings" pitchFamily="2" charset="2"/>
              </a:rPr>
              <a:t>Low scoring frameworks can be filtered out</a:t>
            </a:r>
            <a:endParaRPr lang="en-US" sz="2000" b="1" dirty="0">
              <a:solidFill>
                <a:srgbClr val="FF0000"/>
              </a:solidFill>
            </a:endParaRP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Issues identified: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ym typeface="Wingdings" pitchFamily="2" charset="2"/>
              </a:rPr>
              <a:t>Many equivalent and redundant frameworks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ym typeface="Wingdings" pitchFamily="2" charset="2"/>
              </a:rPr>
              <a:t>Tautomers not unified by current implementation  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569" y="3575757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3886536" y="4052297"/>
            <a:ext cx="1133143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2055" y="3733839"/>
            <a:ext cx="250507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6180" y="5162589"/>
            <a:ext cx="23733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ight Arrow 17"/>
          <p:cNvSpPr/>
          <p:nvPr/>
        </p:nvSpPr>
        <p:spPr bwMode="auto">
          <a:xfrm>
            <a:off x="3857961" y="5452472"/>
            <a:ext cx="1133143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5688" y="4976851"/>
            <a:ext cx="1276350" cy="10858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4" name="&quot;No&quot; Symbol 23"/>
          <p:cNvSpPr/>
          <p:nvPr/>
        </p:nvSpPr>
        <p:spPr bwMode="auto">
          <a:xfrm>
            <a:off x="3987079" y="4469731"/>
            <a:ext cx="903383" cy="760164"/>
          </a:xfrm>
          <a:prstGeom prst="noSmoking">
            <a:avLst/>
          </a:prstGeom>
          <a:solidFill>
            <a:srgbClr val="FF00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Straight Arrow Connector 26"/>
          <p:cNvCxnSpPr>
            <a:stCxn id="18" idx="1"/>
            <a:endCxn id="12" idx="2"/>
          </p:cNvCxnSpPr>
          <p:nvPr/>
        </p:nvCxnSpPr>
        <p:spPr>
          <a:xfrm flipV="1">
            <a:off x="3857961" y="4286135"/>
            <a:ext cx="1044799" cy="1283256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0598" y="3588377"/>
            <a:ext cx="1123720" cy="11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0776" y="3566344"/>
            <a:ext cx="1108326" cy="112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94810"/>
            <a:ext cx="6302376" cy="677108"/>
          </a:xfrm>
        </p:spPr>
        <p:txBody>
          <a:bodyPr/>
          <a:lstStyle/>
          <a:p>
            <a:r>
              <a:rPr lang="en-US" dirty="0"/>
              <a:t>Related Molecules with Framework Overlaps:</a:t>
            </a:r>
            <a:br>
              <a:rPr lang="en-US" dirty="0"/>
            </a:br>
            <a:r>
              <a:rPr lang="en-US" dirty="0"/>
              <a:t>Reveal Potential Scaffold Hops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453976" y="1721926"/>
            <a:ext cx="552893" cy="5316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580" y="2558473"/>
            <a:ext cx="1893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Shared framework,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Related 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chemotypes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Opportunity to design hybrid series</a:t>
            </a:r>
            <a:r>
              <a:rPr lang="en-US" sz="1200" dirty="0"/>
              <a:t> </a:t>
            </a:r>
          </a:p>
          <a:p>
            <a:pPr marL="171450" indent="-171450">
              <a:buClr>
                <a:schemeClr val="tx1"/>
              </a:buClr>
            </a:pP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1121027"/>
            <a:ext cx="4841300" cy="49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63840" y="3840480"/>
            <a:ext cx="1053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Framework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Sector size: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# molecules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Ligand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Efficiency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80703" y="203597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5" name="TextBox 24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1291220" y="3120239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Percent inhibition in DD2 (PF resistant strain)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34229" y="6033558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pXC50 in 3D7 (PF susceptible strain)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70392" y="4942419"/>
            <a:ext cx="1320799" cy="1084410"/>
            <a:chOff x="7100712" y="1365956"/>
            <a:chExt cx="1580444" cy="1347204"/>
          </a:xfrm>
        </p:grpSpPr>
        <p:sp>
          <p:nvSpPr>
            <p:cNvPr id="33" name="TextBox 32"/>
            <p:cNvSpPr txBox="1"/>
            <p:nvPr/>
          </p:nvSpPr>
          <p:spPr>
            <a:xfrm>
              <a:off x="7502673" y="1365956"/>
              <a:ext cx="854290" cy="305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Molecule</a:t>
              </a:r>
            </a:p>
          </p:txBody>
        </p:sp>
        <p:cxnSp>
          <p:nvCxnSpPr>
            <p:cNvPr id="34" name="Straight Arrow Connector 33"/>
            <p:cNvCxnSpPr>
              <a:stCxn id="33" idx="2"/>
              <a:endCxn id="35" idx="0"/>
            </p:cNvCxnSpPr>
            <p:nvPr/>
          </p:nvCxnSpPr>
          <p:spPr>
            <a:xfrm flipH="1">
              <a:off x="7924801" y="1671846"/>
              <a:ext cx="5016" cy="21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94223" y="1890890"/>
              <a:ext cx="1061156" cy="30589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Scaffold(s)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7910085" y="2145309"/>
              <a:ext cx="1" cy="264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100712" y="2407270"/>
              <a:ext cx="1580444" cy="30589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Related Molecules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8" y="1741209"/>
            <a:ext cx="19208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framework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6851" cy="677108"/>
          </a:xfrm>
        </p:spPr>
        <p:txBody>
          <a:bodyPr/>
          <a:lstStyle/>
          <a:p>
            <a:r>
              <a:rPr lang="en-US" dirty="0"/>
              <a:t>Hit Prioritization via Scaffold Networks:</a:t>
            </a:r>
            <a:br>
              <a:rPr lang="en-US" dirty="0"/>
            </a:br>
            <a:r>
              <a:rPr lang="en-US" dirty="0"/>
              <a:t>Navigate to Related Scaffolds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3436" y="1183085"/>
            <a:ext cx="5450251" cy="82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dirty="0"/>
              <a:t>13.5k compounds map to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7715 top-level scaffolds (28.5k total)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655" y="1260403"/>
            <a:ext cx="2336061" cy="103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81" y="2386399"/>
            <a:ext cx="7714020" cy="266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029" y="5054080"/>
            <a:ext cx="7835132" cy="17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8351" y="2526973"/>
            <a:ext cx="218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Top-Level Scaffold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Ligand Efficiency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467" y="2526973"/>
            <a:ext cx="956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Trellis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Number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of rings in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scaffold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91694" y="2432443"/>
            <a:ext cx="3689933" cy="10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61434" y="3770730"/>
            <a:ext cx="701746" cy="8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3385" y="3791996"/>
            <a:ext cx="808970" cy="8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2454" y="3895766"/>
            <a:ext cx="297566" cy="7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 bwMode="auto">
          <a:xfrm rot="20639697">
            <a:off x="7479540" y="1283631"/>
            <a:ext cx="1133059" cy="529831"/>
          </a:xfrm>
          <a:prstGeom prst="ellipse">
            <a:avLst/>
          </a:prstGeom>
          <a:noFill/>
          <a:ln w="19050">
            <a:solidFill>
              <a:srgbClr val="3399FF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 bwMode="auto">
          <a:xfrm rot="20790299">
            <a:off x="8204579" y="1241481"/>
            <a:ext cx="761273" cy="415678"/>
          </a:xfrm>
          <a:prstGeom prst="ellipse">
            <a:avLst/>
          </a:prstGeom>
          <a:noFill/>
          <a:ln w="19050">
            <a:solidFill>
              <a:srgbClr val="009999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40705" y="2478596"/>
            <a:ext cx="1114426" cy="1109194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</p:spPr>
      </p:pic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74006" y="3832658"/>
            <a:ext cx="1466850" cy="1039612"/>
          </a:xfrm>
          <a:prstGeom prst="rect">
            <a:avLst/>
          </a:prstGeom>
          <a:noFill/>
          <a:ln w="28575">
            <a:solidFill>
              <a:srgbClr val="009999"/>
            </a:solidFill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6" name="Right Arrow 25"/>
          <p:cNvSpPr/>
          <p:nvPr/>
        </p:nvSpPr>
        <p:spPr bwMode="auto">
          <a:xfrm rot="5400000">
            <a:off x="7490878" y="19949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5878" y="5262221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Percent inhibition in DD2 (PF resistant strain)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866420" y="3871383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pXC50 in 3D7 (PF susceptible strain)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026" y="25973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73026" y="37685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73026" y="5542617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4+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45400" y="215549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u="sng" dirty="0">
                <a:solidFill>
                  <a:srgbClr val="7030A0"/>
                </a:solidFill>
              </a:rPr>
              <a:t>Rings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1992" y="5634057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… possibly more layers with higher # rings …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04240" y="3921190"/>
            <a:ext cx="808074" cy="79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400" dirty="0"/>
              <a:t>Small Molecule Lead Discovery at GSK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3364" y="1071563"/>
            <a:ext cx="3227062" cy="50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High Throughput Screening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Maximize chemical diversity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52220" y="4014201"/>
            <a:ext cx="2079305" cy="110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Focused Screening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Compound sets tailored to target families</a:t>
            </a:r>
          </a:p>
          <a:p>
            <a:pPr marL="114270" indent="-114270" eaLnBrk="1" hangingPunct="1"/>
            <a:endParaRPr lang="en-US" sz="1300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Small scale process</a:t>
            </a:r>
          </a:p>
        </p:txBody>
      </p:sp>
      <p:pic>
        <p:nvPicPr>
          <p:cNvPr id="11" name="Picture 9" descr="kinome_STKE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6492096" y="4669520"/>
            <a:ext cx="2055153" cy="1637955"/>
          </a:xfrm>
          <a:prstGeom prst="rect">
            <a:avLst/>
          </a:prstGeom>
          <a:noFill/>
          <a:ln/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7944" y="1081088"/>
            <a:ext cx="2268812" cy="7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Fragment Hit ID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Low mol </a:t>
            </a:r>
            <a:r>
              <a:rPr lang="en-US" sz="1300" i="1" dirty="0"/>
              <a:t>weight</a:t>
            </a:r>
            <a:r>
              <a:rPr lang="en-US" sz="1300" i="1" dirty="0">
                <a:solidFill>
                  <a:schemeClr val="tx1"/>
                </a:solidFill>
              </a:rPr>
              <a:t>, </a:t>
            </a:r>
            <a:r>
              <a:rPr lang="en-US" sz="1300" i="1" dirty="0"/>
              <a:t>l</a:t>
            </a:r>
            <a:r>
              <a:rPr lang="en-US" sz="1300" i="1" dirty="0">
                <a:solidFill>
                  <a:schemeClr val="tx1"/>
                </a:solidFill>
              </a:rPr>
              <a:t>igand efficient starting points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72522" y="2033588"/>
          <a:ext cx="2623194" cy="164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Image" r:id="rId5" imgW="13638095" imgH="7568254" progId="">
                  <p:embed/>
                </p:oleObj>
              </mc:Choice>
              <mc:Fallback>
                <p:oleObj name="Image" r:id="rId5" imgW="13638095" imgH="75682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522" y="2033588"/>
                        <a:ext cx="2623194" cy="164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5"/>
          <p:cNvSpPr txBox="1">
            <a:spLocks/>
          </p:cNvSpPr>
          <p:nvPr/>
        </p:nvSpPr>
        <p:spPr>
          <a:xfrm>
            <a:off x="539750" y="0"/>
            <a:ext cx="860425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1366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98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4195" name="Picture 3" descr="C:\Users\kzl12136\Documents\ELT_SciComp\frontend\windows\SCCommonControls\SC.Message\Resources\ELT.bmp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58545" y="4777507"/>
            <a:ext cx="1942909" cy="1457181"/>
          </a:xfrm>
          <a:prstGeom prst="rect">
            <a:avLst/>
          </a:prstGeom>
          <a:noFill/>
        </p:spPr>
      </p:pic>
      <p:pic>
        <p:nvPicPr>
          <p:cNvPr id="18" name="Picture 2" descr="http://www.bio-itworld.com/images/1103_horz_GSK-facilit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718" y="2052638"/>
            <a:ext cx="2348531" cy="1538288"/>
          </a:xfrm>
          <a:prstGeom prst="rect">
            <a:avLst/>
          </a:prstGeom>
          <a:noFill/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324600" y="1081088"/>
            <a:ext cx="2638425" cy="9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High-Content / Phenotypic Screen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Disease-relevant </a:t>
            </a:r>
            <a:r>
              <a:rPr lang="en-US" sz="1300" i="1" dirty="0"/>
              <a:t>a</a:t>
            </a:r>
            <a:r>
              <a:rPr lang="en-US" sz="1300" i="1" dirty="0">
                <a:solidFill>
                  <a:schemeClr val="tx1"/>
                </a:solidFill>
              </a:rPr>
              <a:t>ssays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Target agnostic</a:t>
            </a:r>
          </a:p>
        </p:txBody>
      </p:sp>
      <p:pic>
        <p:nvPicPr>
          <p:cNvPr id="21" name="Picture 4" descr="http://www.mcponline.org/content/4/1/44/F6.large.jpg"/>
          <p:cNvPicPr>
            <a:picLocks noChangeAspect="1" noChangeArrowheads="1"/>
          </p:cNvPicPr>
          <p:nvPr/>
        </p:nvPicPr>
        <p:blipFill>
          <a:blip r:embed="rId9" cstate="screen"/>
          <a:srcRect l="5007" t="1875"/>
          <a:stretch>
            <a:fillRect/>
          </a:stretch>
        </p:blipFill>
        <p:spPr bwMode="auto">
          <a:xfrm>
            <a:off x="6477000" y="2219325"/>
            <a:ext cx="1498600" cy="1495426"/>
          </a:xfrm>
          <a:prstGeom prst="rect">
            <a:avLst/>
          </a:prstGeom>
          <a:noFill/>
        </p:spPr>
      </p:pic>
      <p:sp>
        <p:nvSpPr>
          <p:cNvPr id="23" name="24-Point Star 22"/>
          <p:cNvSpPr/>
          <p:nvPr/>
        </p:nvSpPr>
        <p:spPr bwMode="auto">
          <a:xfrm>
            <a:off x="3457575" y="4295775"/>
            <a:ext cx="2505075" cy="2000250"/>
          </a:xfrm>
          <a:prstGeom prst="star24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bg1"/>
                </a:solidFill>
                <a:latin typeface="Arial"/>
              </a:rPr>
              <a:t>Screening output: large, diverse, and difficult to navigate </a:t>
            </a:r>
          </a:p>
        </p:txBody>
      </p:sp>
      <p:sp>
        <p:nvSpPr>
          <p:cNvPr id="25" name="Notched Right Arrow 24"/>
          <p:cNvSpPr/>
          <p:nvPr/>
        </p:nvSpPr>
        <p:spPr bwMode="auto">
          <a:xfrm>
            <a:off x="2781299" y="5019675"/>
            <a:ext cx="638175" cy="304800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Notched Right Arrow 25"/>
          <p:cNvSpPr/>
          <p:nvPr/>
        </p:nvSpPr>
        <p:spPr bwMode="auto">
          <a:xfrm rot="2928841">
            <a:off x="3094756" y="4034113"/>
            <a:ext cx="685800" cy="361476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Notched Right Arrow 27"/>
          <p:cNvSpPr/>
          <p:nvPr/>
        </p:nvSpPr>
        <p:spPr bwMode="auto">
          <a:xfrm rot="5400000">
            <a:off x="4483894" y="3793335"/>
            <a:ext cx="547685" cy="333375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Notched Right Arrow 28"/>
          <p:cNvSpPr/>
          <p:nvPr/>
        </p:nvSpPr>
        <p:spPr bwMode="auto">
          <a:xfrm flipH="1">
            <a:off x="5972171" y="5067301"/>
            <a:ext cx="628653" cy="304800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Notched Right Arrow 29"/>
          <p:cNvSpPr/>
          <p:nvPr/>
        </p:nvSpPr>
        <p:spPr bwMode="auto">
          <a:xfrm rot="8751426">
            <a:off x="5637396" y="3919813"/>
            <a:ext cx="685800" cy="361476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81150" y="3133725"/>
            <a:ext cx="962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/>
              <a:t>GSK,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b="1" dirty="0" err="1"/>
              <a:t>Tres</a:t>
            </a:r>
            <a:r>
              <a:rPr lang="en-US" sz="1000" b="1" dirty="0"/>
              <a:t> Cantos,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b="1" dirty="0"/>
              <a:t>Spain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5765" y="3928476"/>
            <a:ext cx="2722236" cy="9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DNA Encoded Library Technology (ELT)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/>
              <a:t>Massive combinatorial libraries</a:t>
            </a:r>
            <a:endParaRPr lang="en-US" sz="1300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Binders found by Next-Gen Seq.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Related Molecules from NCATS R-Group Tool: </a:t>
            </a:r>
            <a:br>
              <a:rPr lang="en-US" dirty="0"/>
            </a:br>
            <a:r>
              <a:rPr lang="en-US" dirty="0"/>
              <a:t>Visualizing Scaffold Overlap and Activity</a:t>
            </a: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1531088"/>
            <a:ext cx="8124825" cy="446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6041" y="1563014"/>
            <a:ext cx="1318439" cy="311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3208" y="2115925"/>
            <a:ext cx="1286538" cy="317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12912" y="1116419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9916" y="1651591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288" y="1102243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Scaffold 978 alone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2"/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1966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1945879" y="1851532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00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2264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62875" y="4486656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4725" y="5962650"/>
            <a:ext cx="3219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54614" y="3516912"/>
            <a:ext cx="47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IFI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19104" y="1226834"/>
            <a:ext cx="1158404" cy="21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2" animBg="1"/>
      <p:bldP spid="15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/>
          <p:nvPr/>
        </p:nvGrpSpPr>
        <p:grpSpPr>
          <a:xfrm>
            <a:off x="5915025" y="1276350"/>
            <a:ext cx="2838450" cy="1790700"/>
            <a:chOff x="2600939" y="952500"/>
            <a:chExt cx="3608232" cy="229142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0939" y="983608"/>
              <a:ext cx="3434101" cy="2260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957711" y="952500"/>
              <a:ext cx="251460" cy="350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4766" y="1311362"/>
              <a:ext cx="179993" cy="179993"/>
            </a:xfrm>
            <a:prstGeom prst="rect">
              <a:avLst/>
            </a:prstGeom>
            <a:noFill/>
            <a:ln w="127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15100" y="3061156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/>
              <a:t>Primary bioassay (pIC50)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48819" y="1962093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/>
              <a:t>Orthogonal assay (pIC50)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1416" y="3344883"/>
            <a:ext cx="194990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Manual Data Surfing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Hit Triage - on Individual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88927"/>
            <a:ext cx="4042284" cy="500232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Criteria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Activity Data</a:t>
            </a:r>
          </a:p>
          <a:p>
            <a:pPr lvl="1"/>
            <a:r>
              <a:rPr lang="en-US" sz="1800" dirty="0"/>
              <a:t>Potency in a suite of assays</a:t>
            </a:r>
          </a:p>
          <a:p>
            <a:pPr lvl="1"/>
            <a:r>
              <a:rPr lang="en-US" sz="1800" dirty="0"/>
              <a:t>Selectivity against off-targets</a:t>
            </a:r>
          </a:p>
          <a:p>
            <a:pPr lvl="1"/>
            <a:r>
              <a:rPr lang="en-US" sz="1800" dirty="0"/>
              <a:t>Inhibition Frequency Index (IFI)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dirty="0"/>
          </a:p>
          <a:p>
            <a:pPr lvl="1">
              <a:buNone/>
            </a:pPr>
            <a:endParaRPr lang="en-US" sz="300" dirty="0"/>
          </a:p>
          <a:p>
            <a:r>
              <a:rPr lang="en-US" sz="2000" dirty="0"/>
              <a:t>Physical/Chemical Properties</a:t>
            </a:r>
          </a:p>
          <a:p>
            <a:pPr lvl="1"/>
            <a:r>
              <a:rPr lang="en-US" sz="1800" dirty="0"/>
              <a:t>MW, solubility, permeability,…</a:t>
            </a:r>
          </a:p>
          <a:p>
            <a:pPr lvl="1"/>
            <a:r>
              <a:rPr lang="en-US" sz="1600" dirty="0"/>
              <a:t>Property Forecast Index (PFI)</a:t>
            </a:r>
          </a:p>
          <a:p>
            <a:pPr marL="171450" lvl="0" indent="-171450">
              <a:spcAft>
                <a:spcPts val="0"/>
              </a:spcAft>
              <a:buClr>
                <a:srgbClr val="635A54"/>
              </a:buClr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100" dirty="0">
              <a:solidFill>
                <a:srgbClr val="635A54"/>
              </a:solidFill>
            </a:endParaRPr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415" y="663905"/>
            <a:ext cx="6764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tx2"/>
                </a:solidFill>
              </a:rPr>
              <a:t>Use case:  isolate good chemical starting points and weed out bad ones </a:t>
            </a:r>
          </a:p>
        </p:txBody>
      </p:sp>
      <p:grpSp>
        <p:nvGrpSpPr>
          <p:cNvPr id="25" name="Group 35"/>
          <p:cNvGrpSpPr/>
          <p:nvPr/>
        </p:nvGrpSpPr>
        <p:grpSpPr>
          <a:xfrm>
            <a:off x="6429375" y="3782947"/>
            <a:ext cx="1706499" cy="2474977"/>
            <a:chOff x="3666493" y="1315973"/>
            <a:chExt cx="1524632" cy="2331566"/>
          </a:xfrm>
        </p:grpSpPr>
        <p:pic>
          <p:nvPicPr>
            <p:cNvPr id="8601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6493" y="1315973"/>
              <a:ext cx="1524632" cy="196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671465" y="3308985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accent1"/>
                  </a:solidFill>
                </a:rPr>
                <a:t>Filters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3626" y="3027807"/>
            <a:ext cx="395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IFI (%) = </a:t>
            </a:r>
            <a:r>
              <a:rPr lang="en-US" u="sng" dirty="0">
                <a:solidFill>
                  <a:schemeClr val="accent1"/>
                </a:solidFill>
              </a:rPr>
              <a:t># HTS assays Hit      </a:t>
            </a:r>
            <a:r>
              <a:rPr lang="en-US" dirty="0">
                <a:solidFill>
                  <a:schemeClr val="accent1"/>
                </a:solidFill>
              </a:rPr>
              <a:t>*100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               # HTS assays Tested </a:t>
            </a:r>
            <a:r>
              <a:rPr lang="en-US" sz="11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766" y="5075682"/>
            <a:ext cx="51219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PFI = </a:t>
            </a:r>
            <a:r>
              <a:rPr lang="en-US" dirty="0" err="1">
                <a:solidFill>
                  <a:schemeClr val="accent1"/>
                </a:solidFill>
              </a:rPr>
              <a:t>Chromatophic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LogD</a:t>
            </a:r>
            <a:r>
              <a:rPr lang="en-US" dirty="0">
                <a:solidFill>
                  <a:schemeClr val="accent1"/>
                </a:solidFill>
              </a:rPr>
              <a:t> + # of aromatic rings </a:t>
            </a:r>
            <a:r>
              <a:rPr lang="en-US" sz="11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Lower PFI improves chances of positive outcome  </a:t>
            </a:r>
            <a:br>
              <a:rPr lang="en-US" sz="1600" dirty="0"/>
            </a:br>
            <a:r>
              <a:rPr lang="en-US" sz="1600" dirty="0"/>
              <a:t>in phys/</a:t>
            </a:r>
            <a:r>
              <a:rPr lang="en-US" sz="1600" dirty="0" err="1"/>
              <a:t>chem</a:t>
            </a:r>
            <a:r>
              <a:rPr lang="en-US" sz="1600" dirty="0"/>
              <a:t> assays correlated with </a:t>
            </a:r>
            <a:r>
              <a:rPr lang="en-US" sz="1600" dirty="0" err="1"/>
              <a:t>developability</a:t>
            </a:r>
            <a:endParaRPr lang="en-US" sz="1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032892" y="1638646"/>
            <a:ext cx="818004" cy="520546"/>
            <a:chOff x="1447800" y="3429919"/>
            <a:chExt cx="818004" cy="520546"/>
          </a:xfrm>
        </p:grpSpPr>
        <p:sp>
          <p:nvSpPr>
            <p:cNvPr id="43" name="5-Point Star 42"/>
            <p:cNvSpPr/>
            <p:nvPr/>
          </p:nvSpPr>
          <p:spPr bwMode="auto">
            <a:xfrm>
              <a:off x="1752600" y="3429919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5-Point Star 43"/>
            <p:cNvSpPr/>
            <p:nvPr/>
          </p:nvSpPr>
          <p:spPr bwMode="auto">
            <a:xfrm>
              <a:off x="2037204" y="3516217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5-Point Star 44"/>
            <p:cNvSpPr/>
            <p:nvPr/>
          </p:nvSpPr>
          <p:spPr bwMode="auto">
            <a:xfrm>
              <a:off x="1447800" y="3657600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5-Point Star 45"/>
            <p:cNvSpPr/>
            <p:nvPr/>
          </p:nvSpPr>
          <p:spPr bwMode="auto">
            <a:xfrm>
              <a:off x="1699352" y="3721865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64655" y="1573462"/>
            <a:ext cx="903383" cy="849216"/>
            <a:chOff x="2362200" y="3265584"/>
            <a:chExt cx="903383" cy="849216"/>
          </a:xfrm>
        </p:grpSpPr>
        <p:sp>
          <p:nvSpPr>
            <p:cNvPr id="48" name="&quot;No&quot; Symbol 47"/>
            <p:cNvSpPr/>
            <p:nvPr/>
          </p:nvSpPr>
          <p:spPr bwMode="auto">
            <a:xfrm>
              <a:off x="2362200" y="3657600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&quot;No&quot; Symbol 48"/>
            <p:cNvSpPr/>
            <p:nvPr/>
          </p:nvSpPr>
          <p:spPr bwMode="auto">
            <a:xfrm>
              <a:off x="3036983" y="3699831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&quot;No&quot; Symbol 49"/>
            <p:cNvSpPr/>
            <p:nvPr/>
          </p:nvSpPr>
          <p:spPr bwMode="auto">
            <a:xfrm>
              <a:off x="2574274" y="3265584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&quot;No&quot; Symbol 50"/>
            <p:cNvSpPr/>
            <p:nvPr/>
          </p:nvSpPr>
          <p:spPr bwMode="auto">
            <a:xfrm>
              <a:off x="2514600" y="3886200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27047" y="6343561"/>
            <a:ext cx="29322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>
                <a:solidFill>
                  <a:srgbClr val="635A54"/>
                </a:solidFill>
              </a:rPr>
              <a:t>IFI:</a:t>
            </a:r>
            <a:r>
              <a:rPr lang="en-US" sz="1100" dirty="0">
                <a:solidFill>
                  <a:srgbClr val="635A54"/>
                </a:solidFill>
              </a:rPr>
              <a:t> S. Chakravorty, ACS New Orleans 2013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790950" y="634356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635A54"/>
              </a:buClr>
            </a:pPr>
            <a:r>
              <a:rPr lang="en-US" sz="1100" u="sng" dirty="0">
                <a:solidFill>
                  <a:srgbClr val="635A54"/>
                </a:solidFill>
              </a:rPr>
              <a:t>PFI</a:t>
            </a:r>
            <a:r>
              <a:rPr lang="en-US" sz="1100" dirty="0">
                <a:solidFill>
                  <a:srgbClr val="635A54"/>
                </a:solidFill>
              </a:rPr>
              <a:t>: R. Young, D.V.S. Green, C. Luscombe, A. Hill. Drug Discovery Today. Volume 16, Numbers 17/18 September 2011 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64476" cy="338554"/>
          </a:xfrm>
        </p:spPr>
        <p:txBody>
          <a:bodyPr/>
          <a:lstStyle/>
          <a:p>
            <a:r>
              <a:rPr lang="en-US" dirty="0"/>
              <a:t>Datasets Used in this Presentation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4" y="1155060"/>
            <a:ext cx="8414246" cy="50086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Tres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Cantos Anti-Malarial Set (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TCAMS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/>
              <a:t>1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3.5k public compounds from GSK HTS 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noProof="0" dirty="0"/>
              <a:t>pI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C50 against Plasmodium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falciparum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(PF) </a:t>
            </a:r>
            <a:b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“susceptible” 3D7 strain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 inhibition against “resistant” DD2 strain</a:t>
            </a: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/>
              <a:t>Other properties including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IFI</a:t>
            </a: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endParaRPr kumimoji="0" lang="en-US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endParaRPr kumimoji="0" lang="en-US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In-house data on Kinase “X”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/>
              <a:t>HTS, FBDD, ELT data</a:t>
            </a:r>
            <a:br>
              <a:rPr lang="en-US" sz="2400" dirty="0"/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49080" y="1450489"/>
            <a:ext cx="1279517" cy="1005840"/>
            <a:chOff x="7186234" y="1178022"/>
            <a:chExt cx="1279517" cy="1000732"/>
          </a:xfrm>
        </p:grpSpPr>
        <p:pic>
          <p:nvPicPr>
            <p:cNvPr id="185349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2021" y="4656952"/>
            <a:ext cx="1161288" cy="1005840"/>
            <a:chOff x="7701071" y="4114027"/>
            <a:chExt cx="1161288" cy="1005840"/>
          </a:xfrm>
        </p:grpSpPr>
        <p:pic>
          <p:nvPicPr>
            <p:cNvPr id="185352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701071" y="411402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77149" y="2654482"/>
            <a:ext cx="1162051" cy="1027881"/>
            <a:chOff x="3848099" y="5454832"/>
            <a:chExt cx="1162051" cy="1027881"/>
          </a:xfrm>
        </p:grpSpPr>
        <p:sp>
          <p:nvSpPr>
            <p:cNvPr id="12" name="TextBox 11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is Necessary for Screening Hit Triage…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93699" y="1160362"/>
            <a:ext cx="8414246" cy="1154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M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selection and scaffold/R-group based SAR do not scale </a:t>
            </a:r>
            <a:endParaRPr lang="en-US" sz="2000" noProof="0" dirty="0"/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5-50k molecules, 1000’s of </a:t>
            </a:r>
            <a:r>
              <a:rPr lang="en-US" dirty="0" err="1"/>
              <a:t>chemotypes</a:t>
            </a:r>
            <a:r>
              <a:rPr lang="en-US" dirty="0"/>
              <a:t>!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 methods: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substructure/similarity search</a:t>
            </a:r>
            <a:r>
              <a:rPr lang="en-US" sz="2000" dirty="0"/>
              <a:t>, 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78550" y="2631430"/>
            <a:ext cx="2924775" cy="3238792"/>
            <a:chOff x="6178550" y="2631430"/>
            <a:chExt cx="2924775" cy="32387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91390" y="3098860"/>
              <a:ext cx="2393771" cy="201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 rot="8776396">
              <a:off x="7320801" y="3288359"/>
              <a:ext cx="1782524" cy="727337"/>
            </a:xfrm>
            <a:prstGeom prst="ellipse">
              <a:avLst/>
            </a:prstGeom>
            <a:solidFill>
              <a:srgbClr val="9BBB59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808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9132988">
              <a:off x="6620614" y="4008085"/>
              <a:ext cx="1492515" cy="628921"/>
            </a:xfrm>
            <a:prstGeom prst="ellipse">
              <a:avLst/>
            </a:prstGeom>
            <a:solidFill>
              <a:srgbClr val="F79646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FF0066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75601" y="5076525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9966FF"/>
                  </a:solidFill>
                  <a:effectLst/>
                  <a:uLnTx/>
                  <a:uFillTx/>
                </a:rPr>
                <a:t>SSS2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9368" y="5074605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</a:rPr>
                <a:t>SSS3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54591" y="5105859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rPr>
                <a:t>SSS1</a:t>
              </a:r>
            </a:p>
          </p:txBody>
        </p:sp>
        <p:cxnSp>
          <p:nvCxnSpPr>
            <p:cNvPr id="61" name="Straight Arrow Connector 60"/>
            <p:cNvCxnSpPr>
              <a:stCxn id="66" idx="6"/>
              <a:endCxn id="58" idx="0"/>
            </p:cNvCxnSpPr>
            <p:nvPr/>
          </p:nvCxnSpPr>
          <p:spPr>
            <a:xfrm flipH="1">
              <a:off x="7873450" y="4416341"/>
              <a:ext cx="14631" cy="660184"/>
            </a:xfrm>
            <a:prstGeom prst="straightConnector1">
              <a:avLst/>
            </a:prstGeom>
            <a:noFill/>
            <a:ln w="28575" cap="flat" cmpd="sng" algn="ctr">
              <a:solidFill>
                <a:srgbClr val="9966FF"/>
              </a:solidFill>
              <a:prstDash val="soli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endCxn id="59" idx="0"/>
            </p:cNvCxnSpPr>
            <p:nvPr/>
          </p:nvCxnSpPr>
          <p:spPr>
            <a:xfrm>
              <a:off x="8308260" y="4047350"/>
              <a:ext cx="258956" cy="1027255"/>
            </a:xfrm>
            <a:prstGeom prst="straightConnector1">
              <a:avLst/>
            </a:prstGeom>
            <a:noFill/>
            <a:ln w="28575" cap="flat" cmpd="sng" algn="ctr">
              <a:solidFill>
                <a:srgbClr val="808000"/>
              </a:solidFill>
              <a:prstDash val="soli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endCxn id="60" idx="0"/>
            </p:cNvCxnSpPr>
            <p:nvPr/>
          </p:nvCxnSpPr>
          <p:spPr>
            <a:xfrm flipH="1">
              <a:off x="7152440" y="4762500"/>
              <a:ext cx="172285" cy="343359"/>
            </a:xfrm>
            <a:prstGeom prst="straightConnector1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tailEnd type="arrow"/>
            </a:ln>
            <a:effectLst/>
          </p:spPr>
        </p:cxnSp>
        <p:sp>
          <p:nvSpPr>
            <p:cNvPr id="64" name="Left Brace 63"/>
            <p:cNvSpPr/>
            <p:nvPr/>
          </p:nvSpPr>
          <p:spPr>
            <a:xfrm rot="16200000">
              <a:off x="7688452" y="4440647"/>
              <a:ext cx="292497" cy="1999194"/>
            </a:xfrm>
            <a:prstGeom prst="leftBrac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12611" y="5558870"/>
              <a:ext cx="226583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Manually Merge Results</a:t>
              </a:r>
            </a:p>
          </p:txBody>
        </p:sp>
        <p:sp>
          <p:nvSpPr>
            <p:cNvPr id="66" name="Oval 65"/>
            <p:cNvSpPr/>
            <p:nvPr/>
          </p:nvSpPr>
          <p:spPr>
            <a:xfrm rot="4604780">
              <a:off x="7326445" y="3573977"/>
              <a:ext cx="913778" cy="795289"/>
            </a:xfrm>
            <a:prstGeom prst="ellipse">
              <a:avLst/>
            </a:prstGeom>
            <a:solidFill>
              <a:srgbClr val="4F81BD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9966FF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78550" y="2631430"/>
              <a:ext cx="2832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Multiple Substructure Searches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3676" y="2631430"/>
            <a:ext cx="198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Hierarchical Clustering</a:t>
            </a:r>
          </a:p>
        </p:txBody>
      </p:sp>
      <p:pic>
        <p:nvPicPr>
          <p:cNvPr id="35" name="Picture 2" descr="figscaff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7673" y="3413184"/>
            <a:ext cx="3003493" cy="2720916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 flipH="1" flipV="1">
            <a:off x="5000024" y="4636143"/>
            <a:ext cx="238431" cy="511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3351761" y="3413179"/>
            <a:ext cx="1058127" cy="44516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Picture 2" descr="figscaffol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3976" y="3181764"/>
            <a:ext cx="676258" cy="866361"/>
          </a:xfrm>
          <a:prstGeom prst="rect">
            <a:avLst/>
          </a:prstGeom>
          <a:noFill/>
        </p:spPr>
      </p:pic>
      <p:cxnSp>
        <p:nvCxnSpPr>
          <p:cNvPr id="39" name="Straight Connector 38"/>
          <p:cNvCxnSpPr/>
          <p:nvPr/>
        </p:nvCxnSpPr>
        <p:spPr>
          <a:xfrm flipH="1" flipV="1">
            <a:off x="4648200" y="3848100"/>
            <a:ext cx="189144" cy="390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gscaffol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985" y="3138840"/>
            <a:ext cx="1388627" cy="565297"/>
          </a:xfrm>
          <a:prstGeom prst="rect">
            <a:avLst/>
          </a:prstGeom>
          <a:noFill/>
        </p:spPr>
      </p:pic>
      <p:sp>
        <p:nvSpPr>
          <p:cNvPr id="44" name="Down Arrow 43"/>
          <p:cNvSpPr/>
          <p:nvPr/>
        </p:nvSpPr>
        <p:spPr bwMode="auto">
          <a:xfrm rot="16200000">
            <a:off x="4087841" y="3228770"/>
            <a:ext cx="217255" cy="446263"/>
          </a:xfrm>
          <a:prstGeom prst="down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0539" y="3729428"/>
            <a:ext cx="1359073" cy="1351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1"/>
                </a:solidFill>
              </a:rPr>
              <a:t>Scaffold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1"/>
                </a:solidFill>
              </a:rPr>
              <a:t>Network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(adapted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from J.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Swamidass,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swami.wustl.edu)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0287" y="2631430"/>
            <a:ext cx="2113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</a:rPr>
              <a:t>Agglomerative Clustering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3849" y="2649311"/>
            <a:ext cx="1895475" cy="1617890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984" y="4394423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Similarity Search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2889" y="4648200"/>
            <a:ext cx="994723" cy="6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1" y="5374168"/>
            <a:ext cx="1009650" cy="58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Arrow Connector 68"/>
          <p:cNvCxnSpPr/>
          <p:nvPr/>
        </p:nvCxnSpPr>
        <p:spPr>
          <a:xfrm flipH="1">
            <a:off x="1076325" y="4886325"/>
            <a:ext cx="1905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28699" y="5057775"/>
            <a:ext cx="447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0.9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657350" y="493395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0.75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23850" y="4440011"/>
            <a:ext cx="1885950" cy="1551214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826" name="Picture 2" descr="http://structurepictureservice.gsk.com/SPS/smi2img?bg=FFFFFF&amp;w=300&amp;h=225&amp;smiles=Nc1ccc2ncnc(NCc3ccccc3)c2c1"/>
          <p:cNvPicPr>
            <a:picLocks noChangeAspect="1" noChangeArrowheads="1"/>
          </p:cNvPicPr>
          <p:nvPr/>
        </p:nvPicPr>
        <p:blipFill>
          <a:blip r:embed="rId9" cstate="print"/>
          <a:srcRect l="20222" t="5333" r="24111" b="8889"/>
          <a:stretch>
            <a:fillRect/>
          </a:stretch>
        </p:blipFill>
        <p:spPr bwMode="auto">
          <a:xfrm>
            <a:off x="1504951" y="5218730"/>
            <a:ext cx="657224" cy="759547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endCxn id="205826" idx="0"/>
          </p:cNvCxnSpPr>
          <p:nvPr/>
        </p:nvCxnSpPr>
        <p:spPr>
          <a:xfrm>
            <a:off x="1409700" y="4876800"/>
            <a:ext cx="423863" cy="34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850" y="2921589"/>
            <a:ext cx="1885950" cy="13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Clustering Is Not Sufficient for SAR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42" y="1143499"/>
            <a:ext cx="8414246" cy="5121834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050" dirty="0"/>
          </a:p>
          <a:p>
            <a:r>
              <a:rPr lang="en-US" sz="1800" dirty="0"/>
              <a:t>Agglomerative Clustering: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sz="1800" dirty="0"/>
              <a:t>Hierarchical Clustering:  </a:t>
            </a:r>
          </a:p>
          <a:p>
            <a:pPr lvl="1"/>
            <a:r>
              <a:rPr lang="en-US" sz="1600" dirty="0"/>
              <a:t>Same underlying issues, adds complexity (level of hierarchy, e.g. # rings)  </a:t>
            </a:r>
          </a:p>
        </p:txBody>
      </p:sp>
      <p:pic>
        <p:nvPicPr>
          <p:cNvPr id="2050" name="Picture 2" descr="Image result for platypus  creative commons"/>
          <p:cNvPicPr>
            <a:picLocks noChangeAspect="1" noChangeArrowheads="1"/>
          </p:cNvPicPr>
          <p:nvPr/>
        </p:nvPicPr>
        <p:blipFill>
          <a:blip r:embed="rId3" cstate="print"/>
          <a:srcRect r="11306" b="11918"/>
          <a:stretch>
            <a:fillRect/>
          </a:stretch>
        </p:blipFill>
        <p:spPr bwMode="auto">
          <a:xfrm>
            <a:off x="3553175" y="1163850"/>
            <a:ext cx="2267917" cy="1364861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1403926" y="1004711"/>
            <a:ext cx="1384429" cy="1230489"/>
            <a:chOff x="6736240" y="2520258"/>
            <a:chExt cx="1383190" cy="1031490"/>
          </a:xfrm>
        </p:grpSpPr>
        <p:pic>
          <p:nvPicPr>
            <p:cNvPr id="2062" name="Picture 14" descr="http://www.clipartlord.com/wp-content/uploads/2015/04/seal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4126" y="2520258"/>
              <a:ext cx="1215304" cy="103149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736240" y="2623862"/>
              <a:ext cx="1257759" cy="4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seals</a:t>
              </a:r>
              <a:br>
                <a:rPr lang="en-US" sz="1400" dirty="0">
                  <a:solidFill>
                    <a:srgbClr val="3399FF"/>
                  </a:solidFill>
                </a:rPr>
              </a:br>
              <a:r>
                <a:rPr lang="en-US" sz="1400" dirty="0">
                  <a:solidFill>
                    <a:srgbClr val="3399FF"/>
                  </a:solidFill>
                </a:rPr>
                <a:t>(fur)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57867" y="2906133"/>
              <a:ext cx="429657" cy="4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55804" y="2096660"/>
            <a:ext cx="1322456" cy="1285230"/>
            <a:chOff x="8196551" y="2588964"/>
            <a:chExt cx="1068636" cy="1115410"/>
          </a:xfrm>
        </p:grpSpPr>
        <p:sp>
          <p:nvSpPr>
            <p:cNvPr id="11" name="TextBox 10"/>
            <p:cNvSpPr txBox="1"/>
            <p:nvPr/>
          </p:nvSpPr>
          <p:spPr>
            <a:xfrm>
              <a:off x="8196551" y="3437264"/>
              <a:ext cx="1068636" cy="26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singleton</a:t>
              </a:r>
            </a:p>
          </p:txBody>
        </p:sp>
        <p:pic>
          <p:nvPicPr>
            <p:cNvPr id="2064" name="Picture 16" descr="http://www.clipartlord.com/wp-content/uploads/2014/05/platypus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94790" y="2588964"/>
              <a:ext cx="849210" cy="980502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48909" y="2963300"/>
              <a:ext cx="429657" cy="454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08074" y="1169892"/>
            <a:ext cx="1857523" cy="1057900"/>
            <a:chOff x="4777904" y="474610"/>
            <a:chExt cx="1981176" cy="1186409"/>
          </a:xfrm>
        </p:grpSpPr>
        <p:pic>
          <p:nvPicPr>
            <p:cNvPr id="2060" name="Picture 12" descr="http://images.clipartpanda.com/rubber-clipart-rubberduck-m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00613" y="584428"/>
              <a:ext cx="1058467" cy="1076591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363066" y="474610"/>
              <a:ext cx="879547" cy="595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ducks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(bill)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7882" y="1008558"/>
              <a:ext cx="429655" cy="58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2060" idx="1"/>
            </p:cNvCxnSpPr>
            <p:nvPr/>
          </p:nvCxnSpPr>
          <p:spPr>
            <a:xfrm flipV="1">
              <a:off x="4777904" y="1122724"/>
              <a:ext cx="922709" cy="401587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36919" y="2030154"/>
            <a:ext cx="2539516" cy="1279873"/>
            <a:chOff x="5509809" y="1901778"/>
            <a:chExt cx="2313191" cy="1040870"/>
          </a:xfrm>
        </p:grpSpPr>
        <p:pic>
          <p:nvPicPr>
            <p:cNvPr id="2066" name="Picture 18" descr="http://upload.wikimedia.org/wikipedia/commons/a/af/Tux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6476" y="1901778"/>
              <a:ext cx="710117" cy="84142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509809" y="2692345"/>
              <a:ext cx="1819620" cy="250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penguins (flipper)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7565" y="2180882"/>
              <a:ext cx="429657" cy="425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6705600" y="2196231"/>
              <a:ext cx="1117400" cy="12787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endCxn id="20" idx="0"/>
          </p:cNvCxnSpPr>
          <p:nvPr/>
        </p:nvCxnSpPr>
        <p:spPr>
          <a:xfrm flipH="1" flipV="1">
            <a:off x="2541400" y="1465030"/>
            <a:ext cx="1485656" cy="326825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90836" y="2262909"/>
            <a:ext cx="1006764" cy="323273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310979" y="3819970"/>
            <a:ext cx="4464221" cy="1609985"/>
            <a:chOff x="1016000" y="4006496"/>
            <a:chExt cx="3759200" cy="1355725"/>
          </a:xfrm>
        </p:grpSpPr>
        <p:pic>
          <p:nvPicPr>
            <p:cNvPr id="162817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6000" y="4007555"/>
              <a:ext cx="3759200" cy="135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530800" y="4276988"/>
              <a:ext cx="1320208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49320" y="4270166"/>
              <a:ext cx="1314750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030463" y="4011084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887836" y="4006496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46756" y="3780171"/>
            <a:ext cx="364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similar molecules        ≠ same cluster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5282" y="3837064"/>
            <a:ext cx="4075572" cy="1787791"/>
            <a:chOff x="4835282" y="3837064"/>
            <a:chExt cx="4075572" cy="1787791"/>
          </a:xfrm>
        </p:grpSpPr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59101" y="3837064"/>
              <a:ext cx="3851753" cy="152969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51" name="Oval 50"/>
            <p:cNvSpPr/>
            <p:nvPr/>
          </p:nvSpPr>
          <p:spPr bwMode="auto">
            <a:xfrm>
              <a:off x="7776924" y="5006228"/>
              <a:ext cx="999606" cy="138340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82122" y="3948673"/>
              <a:ext cx="2122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chemeClr val="accent1"/>
                  </a:solidFill>
                </a:rPr>
                <a:t>Many singletons</a:t>
              </a:r>
            </a:p>
          </p:txBody>
        </p:sp>
        <p:cxnSp>
          <p:nvCxnSpPr>
            <p:cNvPr id="74" name="Straight Arrow Connector 73"/>
            <p:cNvCxnSpPr>
              <a:stCxn id="52" idx="2"/>
              <a:endCxn id="51" idx="0"/>
            </p:cNvCxnSpPr>
            <p:nvPr/>
          </p:nvCxnSpPr>
          <p:spPr>
            <a:xfrm>
              <a:off x="7443278" y="4287227"/>
              <a:ext cx="833449" cy="71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35783" y="5347856"/>
              <a:ext cx="1921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/>
                <a:t>Complete Link Cluster ID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4454259" y="4472731"/>
              <a:ext cx="103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/>
                <a:t>Cluster Size</a:t>
              </a:r>
            </a:p>
          </p:txBody>
        </p:sp>
      </p:grpSp>
      <p:sp>
        <p:nvSpPr>
          <p:cNvPr id="42" name="Text Placeholder 39"/>
          <p:cNvSpPr txBox="1">
            <a:spLocks/>
          </p:cNvSpPr>
          <p:nvPr/>
        </p:nvSpPr>
        <p:spPr>
          <a:xfrm>
            <a:off x="365124" y="692554"/>
            <a:ext cx="7597776" cy="234950"/>
          </a:xfrm>
          <a:prstGeom prst="rect">
            <a:avLst/>
          </a:prstGeom>
        </p:spPr>
        <p:txBody>
          <a:bodyPr/>
          <a:lstStyle/>
          <a:p>
            <a:pPr marL="0" marR="0" lvl="1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Molecule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single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cluster, can be limiting</a:t>
            </a: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509340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709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Proposed Improvement: </a:t>
            </a:r>
            <a:br>
              <a:rPr lang="en-US" dirty="0"/>
            </a:br>
            <a:r>
              <a:rPr lang="en-US" dirty="0"/>
              <a:t>Automatic Decomposition into All (Overlapping) Scaffolds</a:t>
            </a:r>
          </a:p>
        </p:txBody>
      </p:sp>
      <p:sp>
        <p:nvSpPr>
          <p:cNvPr id="7" name="Oval 6"/>
          <p:cNvSpPr/>
          <p:nvPr/>
        </p:nvSpPr>
        <p:spPr>
          <a:xfrm>
            <a:off x="4124325" y="1831471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736976">
            <a:off x="4072556" y="1569521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 rot="4153841">
            <a:off x="4028438" y="688147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598" y="2280659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IFI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1.5%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598" y="1118609"/>
            <a:ext cx="110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808000"/>
                </a:solidFill>
              </a:rPr>
              <a:t>PF 3D7 LE</a:t>
            </a:r>
            <a:br>
              <a:rPr lang="en-US" sz="1400" b="1" dirty="0">
                <a:solidFill>
                  <a:srgbClr val="808000"/>
                </a:solidFill>
              </a:rPr>
            </a:br>
            <a:r>
              <a:rPr lang="en-US" sz="1400" b="1" dirty="0">
                <a:solidFill>
                  <a:srgbClr val="808000"/>
                </a:solidFill>
              </a:rPr>
              <a:t>0.34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43200" y="1118609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C0099"/>
                </a:solidFill>
              </a:rPr>
              <a:t>PF 3D7 pIC</a:t>
            </a:r>
            <a:r>
              <a:rPr lang="en-US" sz="1400" b="1" baseline="-25000" dirty="0">
                <a:solidFill>
                  <a:srgbClr val="CC0099"/>
                </a:solidFill>
              </a:rPr>
              <a:t>50</a:t>
            </a:r>
            <a:r>
              <a:rPr lang="en-US" sz="1400" b="1" dirty="0">
                <a:solidFill>
                  <a:srgbClr val="CC0099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CC0099"/>
                </a:solidFill>
              </a:rPr>
              <a:t>8.1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95823" y="1365956"/>
            <a:ext cx="79022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7890934" y="1642955"/>
            <a:ext cx="0" cy="236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60356" y="1879601"/>
            <a:ext cx="1061156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890934" y="2145310"/>
            <a:ext cx="1" cy="26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00712" y="2393246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Related Molecules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90500" y="3383280"/>
            <a:ext cx="2371726" cy="1381125"/>
            <a:chOff x="190500" y="3399431"/>
            <a:chExt cx="2371726" cy="1381125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90500" y="3399431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6691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3581400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" name="TextBox 53"/>
          <p:cNvSpPr txBox="1"/>
          <p:nvPr/>
        </p:nvSpPr>
        <p:spPr>
          <a:xfrm>
            <a:off x="4629149" y="5257800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695575" y="3383280"/>
            <a:ext cx="2952750" cy="1880483"/>
            <a:chOff x="2695575" y="3383280"/>
            <a:chExt cx="2952750" cy="1880483"/>
          </a:xfrm>
        </p:grpSpPr>
        <p:grpSp>
          <p:nvGrpSpPr>
            <p:cNvPr id="58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  <a:defRPr/>
                </a:pPr>
                <a:endParaRPr lang="en-US" kern="0" dirty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66920" name="Picture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40026" y="362458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67" name="Straight Connector 66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3" idx="1"/>
              <a:endCxn id="53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780598" y="3383280"/>
            <a:ext cx="3236181" cy="2360488"/>
            <a:chOff x="5780598" y="3396256"/>
            <a:chExt cx="3236181" cy="2360488"/>
          </a:xfrm>
        </p:grpSpPr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993876" y="5704399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6163" y="4829755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00B050"/>
                </a:solidFill>
              </a:rPr>
              <a:t>2 total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  <p:bldP spid="9" grpId="1" animBg="1"/>
      <p:bldP spid="19" grpId="0" animBg="1"/>
      <p:bldP spid="19" grpId="1" animBg="1"/>
      <p:bldP spid="42" grpId="0" animBg="1"/>
      <p:bldP spid="47" grpId="0" animBg="1"/>
      <p:bldP spid="54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UIUC BACKGROUND">
  <a:themeElements>
    <a:clrScheme name="">
      <a:dk1>
        <a:srgbClr val="808080"/>
      </a:dk1>
      <a:lt1>
        <a:srgbClr val="FFFFFF"/>
      </a:lt1>
      <a:dk2>
        <a:srgbClr val="0000FF"/>
      </a:dk2>
      <a:lt2>
        <a:srgbClr val="FFFF00"/>
      </a:lt2>
      <a:accent1>
        <a:srgbClr val="FFFFFF"/>
      </a:accent1>
      <a:accent2>
        <a:srgbClr val="3333CC"/>
      </a:accent2>
      <a:accent3>
        <a:srgbClr val="AAAAFF"/>
      </a:accent3>
      <a:accent4>
        <a:srgbClr val="DADADA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UIUC BACKGROU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UIUC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UC BACKGROU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A40C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1_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template current</Template>
  <TotalTime>48808</TotalTime>
  <Words>2174</Words>
  <Application>Microsoft Office PowerPoint</Application>
  <PresentationFormat>On-screen Show (4:3)</PresentationFormat>
  <Paragraphs>606</Paragraphs>
  <Slides>30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Times</vt:lpstr>
      <vt:lpstr>Times New Roman</vt:lpstr>
      <vt:lpstr>Wingdings</vt:lpstr>
      <vt:lpstr>GSK PowerPoint 4x3 Template</vt:lpstr>
      <vt:lpstr>1_UIUC BACKGROUND</vt:lpstr>
      <vt:lpstr>pptA40C.tmp</vt:lpstr>
      <vt:lpstr>GSK </vt:lpstr>
      <vt:lpstr>1_GSK </vt:lpstr>
      <vt:lpstr>1_GSK PowerPoint 4x3 Template</vt:lpstr>
      <vt:lpstr>2_GSK PowerPoint 4x3 Template</vt:lpstr>
      <vt:lpstr>Image</vt:lpstr>
      <vt:lpstr>Scaffold-Based Analytics: Enabling Hit-to-Lead Decisions by Visualizing Chemical Series Linked Across Large Datasets </vt:lpstr>
      <vt:lpstr>Outline</vt:lpstr>
      <vt:lpstr>Small Molecule Lead Discovery at GSK</vt:lpstr>
      <vt:lpstr>Historical Hit Triage - on Individual Compounds</vt:lpstr>
      <vt:lpstr>Datasets Used in this Presentation</vt:lpstr>
      <vt:lpstr>Outline</vt:lpstr>
      <vt:lpstr>Automation is Necessary for Screening Hit Triage…</vt:lpstr>
      <vt:lpstr>… But Clustering Is Not Sufficient for SAR Navigation</vt:lpstr>
      <vt:lpstr>Proposed Improvement:  Automatic Decomposition into All (Overlapping) Scaffolds</vt:lpstr>
      <vt:lpstr>Next Step: Combine with Activities and Properties</vt:lpstr>
      <vt:lpstr>Methods Used to Exhaustively Generate Overlapping Scaffolds</vt:lpstr>
      <vt:lpstr>Details: Integrating Scaffold-Based Analytics  into a Single Spotfire Visualization</vt:lpstr>
      <vt:lpstr>Outline</vt:lpstr>
      <vt:lpstr>Framework Overlaps in Related Molecules Reveal Substructures Associated with Activity</vt:lpstr>
      <vt:lpstr>Scaffold Networks Example: Identify  Related Scaffolds with a Desirable Profile</vt:lpstr>
      <vt:lpstr>NCATS R-Group Tool Connects Molecules to  Scaffolds with Aggregate Data and Drill-Down</vt:lpstr>
      <vt:lpstr>NCATS R-Group Tool Example:   Deconstruct SAR of Related Molecules</vt:lpstr>
      <vt:lpstr>NCATS R-Group Tool Example:  Iterative SAR Exploration</vt:lpstr>
      <vt:lpstr>Scaffold-Based Decision Making and Hit ID Integration</vt:lpstr>
      <vt:lpstr>Selective Lead Series Linked Across Datasets</vt:lpstr>
      <vt:lpstr>Identify and Test Unmeasured Compounds  Based on Overlap with Actives Across Datasets</vt:lpstr>
      <vt:lpstr>Identify and Test Unmeasured Compounds  Based on Overlap with Actives Across Datasets</vt:lpstr>
      <vt:lpstr>Conclusions and Future Directions</vt:lpstr>
      <vt:lpstr>Thank You &amp; Questions</vt:lpstr>
      <vt:lpstr>Backup and References</vt:lpstr>
      <vt:lpstr>Hit Prioritization via Clustering:  Exploration within Pre-determined Groups Only</vt:lpstr>
      <vt:lpstr>Using GSK Frameworks</vt:lpstr>
      <vt:lpstr>Related Molecules with Framework Overlaps: Reveal Potential Scaffold Hops</vt:lpstr>
      <vt:lpstr>Hit Prioritization via Scaffold Networks: Navigate to Related Scaffolds</vt:lpstr>
      <vt:lpstr>Related Molecules from NCATS R-Group Tool:  Visualizing Scaffold Overlap and Activity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Analytics: Enabling Hit-to-Lead Decisions by Visualizing Chemical Series Linked Across Large Datasets</dc:title>
  <dc:creator>db484575</dc:creator>
  <cp:lastModifiedBy>Bandyopadhyay, Deepak [JRDUS]</cp:lastModifiedBy>
  <cp:revision>187</cp:revision>
  <dcterms:created xsi:type="dcterms:W3CDTF">2015-06-05T20:27:44Z</dcterms:created>
  <dcterms:modified xsi:type="dcterms:W3CDTF">2018-07-29T06:27:00Z</dcterms:modified>
</cp:coreProperties>
</file>