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3" r:id="rId3"/>
    <p:sldMasterId id="2147483712" r:id="rId4"/>
  </p:sldMasterIdLst>
  <p:notesMasterIdLst>
    <p:notesMasterId r:id="rId28"/>
  </p:notesMasterIdLst>
  <p:sldIdLst>
    <p:sldId id="256" r:id="rId5"/>
    <p:sldId id="293" r:id="rId6"/>
    <p:sldId id="261" r:id="rId7"/>
    <p:sldId id="289" r:id="rId8"/>
    <p:sldId id="274" r:id="rId9"/>
    <p:sldId id="266" r:id="rId10"/>
    <p:sldId id="264" r:id="rId11"/>
    <p:sldId id="268" r:id="rId12"/>
    <p:sldId id="285" r:id="rId13"/>
    <p:sldId id="294" r:id="rId14"/>
    <p:sldId id="269" r:id="rId15"/>
    <p:sldId id="270" r:id="rId16"/>
    <p:sldId id="271" r:id="rId17"/>
    <p:sldId id="276" r:id="rId18"/>
    <p:sldId id="272" r:id="rId19"/>
    <p:sldId id="283" r:id="rId20"/>
    <p:sldId id="295" r:id="rId21"/>
    <p:sldId id="290" r:id="rId22"/>
    <p:sldId id="275" r:id="rId23"/>
    <p:sldId id="280" r:id="rId24"/>
    <p:sldId id="287" r:id="rId25"/>
    <p:sldId id="292" r:id="rId26"/>
    <p:sldId id="2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3C8394"/>
    <a:srgbClr val="CC3300"/>
    <a:srgbClr val="008000"/>
    <a:srgbClr val="009900"/>
    <a:srgbClr val="E62C00"/>
    <a:srgbClr val="00CC66"/>
    <a:srgbClr val="D60093"/>
    <a:srgbClr val="FFCC99"/>
    <a:srgbClr val="FF97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12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743F52-ED56-4AF0-A2A3-AD762E96550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C7AE898-AFB4-41AE-8C41-A53849ACBD81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smtClean="0"/>
            <a:t>Target Selection and Validation                       </a:t>
          </a:r>
          <a:endParaRPr lang="en-US" b="1" dirty="0"/>
        </a:p>
      </dgm:t>
    </dgm:pt>
    <dgm:pt modelId="{E93BC59D-0C8F-443B-BC71-E0D08EF43328}" type="parTrans" cxnId="{D0CA5A4C-2075-47F5-A656-9230887CDDBC}">
      <dgm:prSet/>
      <dgm:spPr/>
      <dgm:t>
        <a:bodyPr/>
        <a:lstStyle/>
        <a:p>
          <a:endParaRPr lang="en-US"/>
        </a:p>
      </dgm:t>
    </dgm:pt>
    <dgm:pt modelId="{4B175654-7B5C-480F-861C-21E023E60F44}" type="sibTrans" cxnId="{D0CA5A4C-2075-47F5-A656-9230887CDDBC}">
      <dgm:prSet/>
      <dgm:spPr/>
      <dgm:t>
        <a:bodyPr/>
        <a:lstStyle/>
        <a:p>
          <a:endParaRPr lang="en-US"/>
        </a:p>
      </dgm:t>
    </dgm:pt>
    <dgm:pt modelId="{AE5830B7-40A1-418E-BD4E-FFC19D054C71}">
      <dgm:prSet phldrT="[Text]"/>
      <dgm:spPr>
        <a:solidFill>
          <a:srgbClr val="7030A0"/>
        </a:solidFill>
      </dgm:spPr>
      <dgm:t>
        <a:bodyPr/>
        <a:lstStyle/>
        <a:p>
          <a:r>
            <a:rPr lang="en-US" b="1" dirty="0" smtClean="0"/>
            <a:t>Screening (Lead Discovery)</a:t>
          </a:r>
          <a:endParaRPr lang="en-US" b="1" dirty="0"/>
        </a:p>
      </dgm:t>
    </dgm:pt>
    <dgm:pt modelId="{877DA9BF-18B2-4231-AF5A-E92E2D03DA9E}" type="parTrans" cxnId="{BF32E687-4548-400D-8562-CB138D58EDE0}">
      <dgm:prSet/>
      <dgm:spPr/>
      <dgm:t>
        <a:bodyPr/>
        <a:lstStyle/>
        <a:p>
          <a:endParaRPr lang="en-US"/>
        </a:p>
      </dgm:t>
    </dgm:pt>
    <dgm:pt modelId="{807A60F7-3FBC-4584-A252-BE9EE9C5B5B9}" type="sibTrans" cxnId="{BF32E687-4548-400D-8562-CB138D58EDE0}">
      <dgm:prSet/>
      <dgm:spPr/>
      <dgm:t>
        <a:bodyPr/>
        <a:lstStyle/>
        <a:p>
          <a:endParaRPr lang="en-US"/>
        </a:p>
      </dgm:t>
    </dgm:pt>
    <dgm:pt modelId="{62C6A820-2D64-4724-B33D-BB9C77F128C7}">
      <dgm:prSet phldrT="[Text]"/>
      <dgm:spPr>
        <a:solidFill>
          <a:schemeClr val="accent6"/>
        </a:solidFill>
      </dgm:spPr>
      <dgm:t>
        <a:bodyPr/>
        <a:lstStyle/>
        <a:p>
          <a:r>
            <a:rPr lang="en-US" b="1" dirty="0" smtClean="0"/>
            <a:t>Medicinal Chemistry (Lead Optimization)</a:t>
          </a:r>
          <a:endParaRPr lang="en-US" b="1" dirty="0"/>
        </a:p>
      </dgm:t>
    </dgm:pt>
    <dgm:pt modelId="{14A906C5-CA61-4213-AD84-14283D65C622}" type="parTrans" cxnId="{F9AC07D7-F874-4DD2-A9F0-A3858B45E3CE}">
      <dgm:prSet/>
      <dgm:spPr/>
      <dgm:t>
        <a:bodyPr/>
        <a:lstStyle/>
        <a:p>
          <a:endParaRPr lang="en-US"/>
        </a:p>
      </dgm:t>
    </dgm:pt>
    <dgm:pt modelId="{4AF78CAD-EB43-4091-9526-19C346D69348}" type="sibTrans" cxnId="{F9AC07D7-F874-4DD2-A9F0-A3858B45E3CE}">
      <dgm:prSet/>
      <dgm:spPr/>
      <dgm:t>
        <a:bodyPr/>
        <a:lstStyle/>
        <a:p>
          <a:endParaRPr lang="en-US"/>
        </a:p>
      </dgm:t>
    </dgm:pt>
    <dgm:pt modelId="{D9C46CB1-9798-4F76-A66A-B1CA3C5A7DA9}">
      <dgm:prSet phldrT="[Text]"/>
      <dgm:spPr/>
      <dgm:t>
        <a:bodyPr/>
        <a:lstStyle/>
        <a:p>
          <a:r>
            <a:rPr lang="en-US" b="1" dirty="0" smtClean="0"/>
            <a:t> </a:t>
          </a:r>
          <a:r>
            <a:rPr lang="en-US" b="1" i="1" dirty="0" smtClean="0"/>
            <a:t>In Vitro</a:t>
          </a:r>
          <a:r>
            <a:rPr lang="en-US" b="1" dirty="0" smtClean="0"/>
            <a:t> Biology</a:t>
          </a:r>
          <a:endParaRPr lang="en-US" b="1" dirty="0"/>
        </a:p>
      </dgm:t>
    </dgm:pt>
    <dgm:pt modelId="{8890E062-710F-461F-8DED-6E860D5A39D6}" type="parTrans" cxnId="{23CB7666-6C2D-4C5F-842E-46C3C73492CA}">
      <dgm:prSet/>
      <dgm:spPr/>
      <dgm:t>
        <a:bodyPr/>
        <a:lstStyle/>
        <a:p>
          <a:endParaRPr lang="en-US"/>
        </a:p>
      </dgm:t>
    </dgm:pt>
    <dgm:pt modelId="{C15CD5B6-1EF1-47CF-8E97-2BC79D7C236D}" type="sibTrans" cxnId="{23CB7666-6C2D-4C5F-842E-46C3C73492CA}">
      <dgm:prSet/>
      <dgm:spPr/>
      <dgm:t>
        <a:bodyPr/>
        <a:lstStyle/>
        <a:p>
          <a:endParaRPr lang="en-US"/>
        </a:p>
      </dgm:t>
    </dgm:pt>
    <dgm:pt modelId="{3229D7B8-9653-4DB1-A604-A62A8E33765D}">
      <dgm:prSet phldrT="[Text]"/>
      <dgm:spPr>
        <a:solidFill>
          <a:srgbClr val="C00000"/>
        </a:solidFill>
      </dgm:spPr>
      <dgm:t>
        <a:bodyPr/>
        <a:lstStyle/>
        <a:p>
          <a:r>
            <a:rPr lang="en-US" b="1" i="1" dirty="0" smtClean="0"/>
            <a:t>In Vivo</a:t>
          </a:r>
          <a:r>
            <a:rPr lang="en-US" b="1" dirty="0" smtClean="0"/>
            <a:t> Biology</a:t>
          </a:r>
          <a:endParaRPr lang="en-US" b="1" dirty="0"/>
        </a:p>
      </dgm:t>
    </dgm:pt>
    <dgm:pt modelId="{1D0A60D3-7422-4F81-86C9-E0DAF74A350A}" type="parTrans" cxnId="{E52376A1-4B77-46AF-8A19-801CB3FE43E0}">
      <dgm:prSet/>
      <dgm:spPr/>
      <dgm:t>
        <a:bodyPr/>
        <a:lstStyle/>
        <a:p>
          <a:endParaRPr lang="en-US"/>
        </a:p>
      </dgm:t>
    </dgm:pt>
    <dgm:pt modelId="{8E50EF02-AB38-4FFF-83CE-6E18DBEA9D86}" type="sibTrans" cxnId="{E52376A1-4B77-46AF-8A19-801CB3FE43E0}">
      <dgm:prSet/>
      <dgm:spPr/>
      <dgm:t>
        <a:bodyPr/>
        <a:lstStyle/>
        <a:p>
          <a:endParaRPr lang="en-US"/>
        </a:p>
      </dgm:t>
    </dgm:pt>
    <dgm:pt modelId="{0C2A8A91-56DF-4A36-BE12-BA70046F209B}" type="pres">
      <dgm:prSet presAssocID="{DC743F52-ED56-4AF0-A2A3-AD762E965503}" presName="Name0" presStyleCnt="0">
        <dgm:presLayoutVars>
          <dgm:dir/>
          <dgm:animLvl val="lvl"/>
          <dgm:resizeHandles val="exact"/>
        </dgm:presLayoutVars>
      </dgm:prSet>
      <dgm:spPr/>
    </dgm:pt>
    <dgm:pt modelId="{5389BF39-4D1F-4458-AD91-DE0DF7590FF0}" type="pres">
      <dgm:prSet presAssocID="{4C7AE898-AFB4-41AE-8C41-A53849ACBD81}" presName="parTxOnly" presStyleLbl="node1" presStyleIdx="0" presStyleCnt="5" custScaleX="1044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74C7A-6EBF-4D98-BD7A-0795CBE87024}" type="pres">
      <dgm:prSet presAssocID="{4B175654-7B5C-480F-861C-21E023E60F44}" presName="parTxOnlySpace" presStyleCnt="0"/>
      <dgm:spPr/>
    </dgm:pt>
    <dgm:pt modelId="{3D91604D-97B2-4D7D-AEB0-C4B95CCEC843}" type="pres">
      <dgm:prSet presAssocID="{AE5830B7-40A1-418E-BD4E-FFC19D054C7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1BD334-D185-4FA5-AB5F-8AE64A2B330D}" type="pres">
      <dgm:prSet presAssocID="{807A60F7-3FBC-4584-A252-BE9EE9C5B5B9}" presName="parTxOnlySpace" presStyleCnt="0"/>
      <dgm:spPr/>
    </dgm:pt>
    <dgm:pt modelId="{E298633F-D4E4-4960-9B39-9309E739B201}" type="pres">
      <dgm:prSet presAssocID="{62C6A820-2D64-4724-B33D-BB9C77F128C7}" presName="parTxOnly" presStyleLbl="node1" presStyleIdx="2" presStyleCnt="5" custScaleX="11780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D02741-15EC-4AAD-9FE9-427AB34D6402}" type="pres">
      <dgm:prSet presAssocID="{4AF78CAD-EB43-4091-9526-19C346D69348}" presName="parTxOnlySpace" presStyleCnt="0"/>
      <dgm:spPr/>
    </dgm:pt>
    <dgm:pt modelId="{286EB3D2-A457-42DB-A2CD-0CEBC7B13042}" type="pres">
      <dgm:prSet presAssocID="{D9C46CB1-9798-4F76-A66A-B1CA3C5A7DA9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A7B34-C442-48BF-85D2-4E1E8CFAD1BD}" type="pres">
      <dgm:prSet presAssocID="{C15CD5B6-1EF1-47CF-8E97-2BC79D7C236D}" presName="parTxOnlySpace" presStyleCnt="0"/>
      <dgm:spPr/>
    </dgm:pt>
    <dgm:pt modelId="{87F5D789-F137-4CA1-BD48-E67427FF969C}" type="pres">
      <dgm:prSet presAssocID="{3229D7B8-9653-4DB1-A604-A62A8E33765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86F011-000A-4F1E-8B42-E33D53B7FD8A}" type="presOf" srcId="{D9C46CB1-9798-4F76-A66A-B1CA3C5A7DA9}" destId="{286EB3D2-A457-42DB-A2CD-0CEBC7B13042}" srcOrd="0" destOrd="0" presId="urn:microsoft.com/office/officeart/2005/8/layout/chevron1"/>
    <dgm:cxn modelId="{D0CA5A4C-2075-47F5-A656-9230887CDDBC}" srcId="{DC743F52-ED56-4AF0-A2A3-AD762E965503}" destId="{4C7AE898-AFB4-41AE-8C41-A53849ACBD81}" srcOrd="0" destOrd="0" parTransId="{E93BC59D-0C8F-443B-BC71-E0D08EF43328}" sibTransId="{4B175654-7B5C-480F-861C-21E023E60F44}"/>
    <dgm:cxn modelId="{23CB7666-6C2D-4C5F-842E-46C3C73492CA}" srcId="{DC743F52-ED56-4AF0-A2A3-AD762E965503}" destId="{D9C46CB1-9798-4F76-A66A-B1CA3C5A7DA9}" srcOrd="3" destOrd="0" parTransId="{8890E062-710F-461F-8DED-6E860D5A39D6}" sibTransId="{C15CD5B6-1EF1-47CF-8E97-2BC79D7C236D}"/>
    <dgm:cxn modelId="{3DB5D58D-6A3A-49A0-8B3C-C85C9C697AF1}" type="presOf" srcId="{3229D7B8-9653-4DB1-A604-A62A8E33765D}" destId="{87F5D789-F137-4CA1-BD48-E67427FF969C}" srcOrd="0" destOrd="0" presId="urn:microsoft.com/office/officeart/2005/8/layout/chevron1"/>
    <dgm:cxn modelId="{15D13083-B037-41ED-8170-6280FCC39953}" type="presOf" srcId="{62C6A820-2D64-4724-B33D-BB9C77F128C7}" destId="{E298633F-D4E4-4960-9B39-9309E739B201}" srcOrd="0" destOrd="0" presId="urn:microsoft.com/office/officeart/2005/8/layout/chevron1"/>
    <dgm:cxn modelId="{A9E02A72-40FF-494F-9B04-C53FEC96351A}" type="presOf" srcId="{4C7AE898-AFB4-41AE-8C41-A53849ACBD81}" destId="{5389BF39-4D1F-4458-AD91-DE0DF7590FF0}" srcOrd="0" destOrd="0" presId="urn:microsoft.com/office/officeart/2005/8/layout/chevron1"/>
    <dgm:cxn modelId="{5A7CA330-7AE5-4420-B11F-60FD94885612}" type="presOf" srcId="{AE5830B7-40A1-418E-BD4E-FFC19D054C71}" destId="{3D91604D-97B2-4D7D-AEB0-C4B95CCEC843}" srcOrd="0" destOrd="0" presId="urn:microsoft.com/office/officeart/2005/8/layout/chevron1"/>
    <dgm:cxn modelId="{BF32E687-4548-400D-8562-CB138D58EDE0}" srcId="{DC743F52-ED56-4AF0-A2A3-AD762E965503}" destId="{AE5830B7-40A1-418E-BD4E-FFC19D054C71}" srcOrd="1" destOrd="0" parTransId="{877DA9BF-18B2-4231-AF5A-E92E2D03DA9E}" sibTransId="{807A60F7-3FBC-4584-A252-BE9EE9C5B5B9}"/>
    <dgm:cxn modelId="{F9AC07D7-F874-4DD2-A9F0-A3858B45E3CE}" srcId="{DC743F52-ED56-4AF0-A2A3-AD762E965503}" destId="{62C6A820-2D64-4724-B33D-BB9C77F128C7}" srcOrd="2" destOrd="0" parTransId="{14A906C5-CA61-4213-AD84-14283D65C622}" sibTransId="{4AF78CAD-EB43-4091-9526-19C346D69348}"/>
    <dgm:cxn modelId="{E52376A1-4B77-46AF-8A19-801CB3FE43E0}" srcId="{DC743F52-ED56-4AF0-A2A3-AD762E965503}" destId="{3229D7B8-9653-4DB1-A604-A62A8E33765D}" srcOrd="4" destOrd="0" parTransId="{1D0A60D3-7422-4F81-86C9-E0DAF74A350A}" sibTransId="{8E50EF02-AB38-4FFF-83CE-6E18DBEA9D86}"/>
    <dgm:cxn modelId="{94743EB1-9702-4FD8-9E73-89A236EDDEC6}" type="presOf" srcId="{DC743F52-ED56-4AF0-A2A3-AD762E965503}" destId="{0C2A8A91-56DF-4A36-BE12-BA70046F209B}" srcOrd="0" destOrd="0" presId="urn:microsoft.com/office/officeart/2005/8/layout/chevron1"/>
    <dgm:cxn modelId="{59047251-68EA-4B3A-B877-2C98E88658A2}" type="presParOf" srcId="{0C2A8A91-56DF-4A36-BE12-BA70046F209B}" destId="{5389BF39-4D1F-4458-AD91-DE0DF7590FF0}" srcOrd="0" destOrd="0" presId="urn:microsoft.com/office/officeart/2005/8/layout/chevron1"/>
    <dgm:cxn modelId="{9FCEE2A3-EDFB-480E-BDC9-2C9996E4A986}" type="presParOf" srcId="{0C2A8A91-56DF-4A36-BE12-BA70046F209B}" destId="{98274C7A-6EBF-4D98-BD7A-0795CBE87024}" srcOrd="1" destOrd="0" presId="urn:microsoft.com/office/officeart/2005/8/layout/chevron1"/>
    <dgm:cxn modelId="{25EA4C01-150B-48C4-929A-647282CDD9B5}" type="presParOf" srcId="{0C2A8A91-56DF-4A36-BE12-BA70046F209B}" destId="{3D91604D-97B2-4D7D-AEB0-C4B95CCEC843}" srcOrd="2" destOrd="0" presId="urn:microsoft.com/office/officeart/2005/8/layout/chevron1"/>
    <dgm:cxn modelId="{28E77563-8D31-4195-9987-F3A9F1F11EA7}" type="presParOf" srcId="{0C2A8A91-56DF-4A36-BE12-BA70046F209B}" destId="{C51BD334-D185-4FA5-AB5F-8AE64A2B330D}" srcOrd="3" destOrd="0" presId="urn:microsoft.com/office/officeart/2005/8/layout/chevron1"/>
    <dgm:cxn modelId="{46E499CC-6719-462A-BFF3-E218F861D5B6}" type="presParOf" srcId="{0C2A8A91-56DF-4A36-BE12-BA70046F209B}" destId="{E298633F-D4E4-4960-9B39-9309E739B201}" srcOrd="4" destOrd="0" presId="urn:microsoft.com/office/officeart/2005/8/layout/chevron1"/>
    <dgm:cxn modelId="{9187922D-7821-4628-A200-7645DFEABECB}" type="presParOf" srcId="{0C2A8A91-56DF-4A36-BE12-BA70046F209B}" destId="{80D02741-15EC-4AAD-9FE9-427AB34D6402}" srcOrd="5" destOrd="0" presId="urn:microsoft.com/office/officeart/2005/8/layout/chevron1"/>
    <dgm:cxn modelId="{6D0AA931-A147-4FAB-A611-6EBE36C6A1E4}" type="presParOf" srcId="{0C2A8A91-56DF-4A36-BE12-BA70046F209B}" destId="{286EB3D2-A457-42DB-A2CD-0CEBC7B13042}" srcOrd="6" destOrd="0" presId="urn:microsoft.com/office/officeart/2005/8/layout/chevron1"/>
    <dgm:cxn modelId="{A22E1FE4-5AF1-4D7D-8AFC-7B9B3C936809}" type="presParOf" srcId="{0C2A8A91-56DF-4A36-BE12-BA70046F209B}" destId="{A08A7B34-C442-48BF-85D2-4E1E8CFAD1BD}" srcOrd="7" destOrd="0" presId="urn:microsoft.com/office/officeart/2005/8/layout/chevron1"/>
    <dgm:cxn modelId="{CB79B099-3FAD-4E37-82AC-F004A1A5E51D}" type="presParOf" srcId="{0C2A8A91-56DF-4A36-BE12-BA70046F209B}" destId="{87F5D789-F137-4CA1-BD48-E67427FF969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89BF39-4D1F-4458-AD91-DE0DF7590FF0}">
      <dsp:nvSpPr>
        <dsp:cNvPr id="0" name=""/>
        <dsp:cNvSpPr/>
      </dsp:nvSpPr>
      <dsp:spPr>
        <a:xfrm>
          <a:off x="2080" y="335116"/>
          <a:ext cx="1780882" cy="682317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Target Selection and Validation                       </a:t>
          </a:r>
          <a:endParaRPr lang="en-US" sz="1200" b="1" kern="1200" dirty="0"/>
        </a:p>
      </dsp:txBody>
      <dsp:txXfrm>
        <a:off x="2080" y="335116"/>
        <a:ext cx="1780882" cy="682317"/>
      </dsp:txXfrm>
    </dsp:sp>
    <dsp:sp modelId="{3D91604D-97B2-4D7D-AEB0-C4B95CCEC843}">
      <dsp:nvSpPr>
        <dsp:cNvPr id="0" name=""/>
        <dsp:cNvSpPr/>
      </dsp:nvSpPr>
      <dsp:spPr>
        <a:xfrm>
          <a:off x="1612383" y="335116"/>
          <a:ext cx="1705793" cy="682317"/>
        </a:xfrm>
        <a:prstGeom prst="chevron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Screening (Lead Discovery)</a:t>
          </a:r>
          <a:endParaRPr lang="en-US" sz="1200" b="1" kern="1200" dirty="0"/>
        </a:p>
      </dsp:txBody>
      <dsp:txXfrm>
        <a:off x="1612383" y="335116"/>
        <a:ext cx="1705793" cy="682317"/>
      </dsp:txXfrm>
    </dsp:sp>
    <dsp:sp modelId="{E298633F-D4E4-4960-9B39-9309E739B201}">
      <dsp:nvSpPr>
        <dsp:cNvPr id="0" name=""/>
        <dsp:cNvSpPr/>
      </dsp:nvSpPr>
      <dsp:spPr>
        <a:xfrm>
          <a:off x="3147597" y="335116"/>
          <a:ext cx="2009492" cy="682317"/>
        </a:xfrm>
        <a:prstGeom prst="chevron">
          <a:avLst/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Medicinal Chemistry (Lead Optimization)</a:t>
          </a:r>
          <a:endParaRPr lang="en-US" sz="1200" b="1" kern="1200" dirty="0"/>
        </a:p>
      </dsp:txBody>
      <dsp:txXfrm>
        <a:off x="3147597" y="335116"/>
        <a:ext cx="2009492" cy="682317"/>
      </dsp:txXfrm>
    </dsp:sp>
    <dsp:sp modelId="{286EB3D2-A457-42DB-A2CD-0CEBC7B13042}">
      <dsp:nvSpPr>
        <dsp:cNvPr id="0" name=""/>
        <dsp:cNvSpPr/>
      </dsp:nvSpPr>
      <dsp:spPr>
        <a:xfrm>
          <a:off x="4986511" y="335116"/>
          <a:ext cx="1705793" cy="68231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 </a:t>
          </a:r>
          <a:r>
            <a:rPr lang="en-US" sz="1200" b="1" i="1" kern="1200" dirty="0" smtClean="0"/>
            <a:t>In Vitro</a:t>
          </a:r>
          <a:r>
            <a:rPr lang="en-US" sz="1200" b="1" kern="1200" dirty="0" smtClean="0"/>
            <a:t> Biology</a:t>
          </a:r>
          <a:endParaRPr lang="en-US" sz="1200" b="1" kern="1200" dirty="0"/>
        </a:p>
      </dsp:txBody>
      <dsp:txXfrm>
        <a:off x="4986511" y="335116"/>
        <a:ext cx="1705793" cy="682317"/>
      </dsp:txXfrm>
    </dsp:sp>
    <dsp:sp modelId="{87F5D789-F137-4CA1-BD48-E67427FF969C}">
      <dsp:nvSpPr>
        <dsp:cNvPr id="0" name=""/>
        <dsp:cNvSpPr/>
      </dsp:nvSpPr>
      <dsp:spPr>
        <a:xfrm>
          <a:off x="6521725" y="335116"/>
          <a:ext cx="1705793" cy="682317"/>
        </a:xfrm>
        <a:prstGeom prst="chevron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1" kern="1200" dirty="0" smtClean="0"/>
            <a:t>In Vivo</a:t>
          </a:r>
          <a:r>
            <a:rPr lang="en-US" sz="1200" b="1" kern="1200" dirty="0" smtClean="0"/>
            <a:t> Biology</a:t>
          </a:r>
          <a:endParaRPr lang="en-US" sz="1200" b="1" kern="1200" dirty="0"/>
        </a:p>
      </dsp:txBody>
      <dsp:txXfrm>
        <a:off x="6521725" y="335116"/>
        <a:ext cx="1705793" cy="68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41C7E-9E99-465F-BA13-33F82FBE97E5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1D68-354F-45DE-9B85-190ABF6E4B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the </a:t>
            </a:r>
            <a:r>
              <a:rPr lang="en-US" dirty="0" err="1" smtClean="0"/>
              <a:t>hier</a:t>
            </a:r>
            <a:r>
              <a:rPr lang="en-US" dirty="0" smtClean="0"/>
              <a:t> does not fix the </a:t>
            </a:r>
            <a:r>
              <a:rPr lang="en-US" dirty="0" err="1" smtClean="0"/>
              <a:t>agg</a:t>
            </a:r>
            <a:r>
              <a:rPr lang="en-US" dirty="0" smtClean="0"/>
              <a:t> </a:t>
            </a:r>
            <a:r>
              <a:rPr lang="en-US" dirty="0" err="1" smtClean="0"/>
              <a:t>isues</a:t>
            </a:r>
            <a:r>
              <a:rPr lang="en-US" dirty="0" smtClean="0"/>
              <a:t>, only adds complexity</a:t>
            </a:r>
            <a:r>
              <a:rPr lang="en-US" baseline="0" dirty="0" smtClean="0"/>
              <a:t> in navigation .  Things at different levels may not be matched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the </a:t>
            </a:r>
            <a:r>
              <a:rPr lang="en-US" dirty="0" err="1" smtClean="0"/>
              <a:t>hier</a:t>
            </a:r>
            <a:r>
              <a:rPr lang="en-US" dirty="0" smtClean="0"/>
              <a:t> does not fix the </a:t>
            </a:r>
            <a:r>
              <a:rPr lang="en-US" dirty="0" err="1" smtClean="0"/>
              <a:t>agg</a:t>
            </a:r>
            <a:r>
              <a:rPr lang="en-US" dirty="0" smtClean="0"/>
              <a:t> </a:t>
            </a:r>
            <a:r>
              <a:rPr lang="en-US" dirty="0" err="1" smtClean="0"/>
              <a:t>isues</a:t>
            </a:r>
            <a:r>
              <a:rPr lang="en-US" dirty="0" smtClean="0"/>
              <a:t>, only adds complexity</a:t>
            </a:r>
            <a:r>
              <a:rPr lang="en-US" baseline="0" dirty="0" smtClean="0"/>
              <a:t> in navigation .  Things at different levels may not be matched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will be describing is a method that exhaustively</a:t>
            </a:r>
            <a:r>
              <a:rPr lang="en-US" baseline="0" dirty="0" smtClean="0"/>
              <a:t> finds all possible shared (or common or frequent) substructures – which we call scaffolds within your data set using a tool from the NIH.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a screening hit that I will use to demonstrate this.</a:t>
            </a:r>
          </a:p>
          <a:p>
            <a:endParaRPr lang="en-US" baseline="0" dirty="0" smtClean="0"/>
          </a:p>
          <a:p>
            <a:r>
              <a:rPr lang="en-US" dirty="0" smtClean="0"/>
              <a:t>…</a:t>
            </a:r>
            <a:r>
              <a:rPr lang="en-US" baseline="0" dirty="0" smtClean="0"/>
              <a:t> (don’t need to go into gory details)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Biaryl</a:t>
            </a:r>
            <a:r>
              <a:rPr lang="en-US" baseline="0" dirty="0" smtClean="0"/>
              <a:t> substructure is contained in these molecules that have low similarity to the original hit molecule.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aggregate activities &amp; properties at the</a:t>
            </a:r>
            <a:r>
              <a:rPr lang="en-US" baseline="0" dirty="0" smtClean="0"/>
              <a:t> scaffold-level and then drill-down to the underlying data for individual compounds to progress scaffolds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600" i="1">
                <a:latin typeface="Georgia" panose="02040502050405020303" pitchFamily="18" charset="0"/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4943474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 i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Supporting heading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49702" y="4544967"/>
            <a:ext cx="6870542" cy="33342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heading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3851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6"/>
            <a:ext cx="8418513" cy="4324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8423275" cy="46736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6"/>
            <a:ext cx="3986213" cy="467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6"/>
            <a:ext cx="4000709" cy="467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260001" y="1190625"/>
            <a:ext cx="6623998" cy="4968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4896544"/>
          </a:xfrm>
        </p:spPr>
        <p:txBody>
          <a:bodyPr/>
          <a:lstStyle>
            <a:lvl1pPr>
              <a:buClr>
                <a:schemeClr val="bg2"/>
              </a:buCl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7375" y="6476208"/>
            <a:ext cx="288032" cy="365125"/>
          </a:xfrm>
        </p:spPr>
        <p:txBody>
          <a:bodyPr/>
          <a:lstStyle>
            <a:lvl1pPr algn="r">
              <a:defRPr/>
            </a:lvl1pPr>
          </a:lstStyle>
          <a:p>
            <a:fld id="{2FE18977-94FB-415F-B497-03350E8854FC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92907" y="707457"/>
            <a:ext cx="7419454" cy="417287"/>
          </a:xfrm>
        </p:spPr>
        <p:txBody>
          <a:bodyPr/>
          <a:lstStyle>
            <a:lvl1pPr marL="0" indent="0">
              <a:buNone/>
              <a:defRPr sz="1800">
                <a:latin typeface="+mj-lt"/>
              </a:defRPr>
            </a:lvl1pPr>
            <a:lvl2pPr marL="358775" indent="0">
              <a:buNone/>
              <a:defRPr>
                <a:latin typeface="Cambria" pitchFamily="18" charset="0"/>
              </a:defRPr>
            </a:lvl2pPr>
            <a:lvl3pPr marL="717550" indent="0">
              <a:buNone/>
              <a:defRPr>
                <a:latin typeface="Cambria" pitchFamily="18" charset="0"/>
              </a:defRPr>
            </a:lvl3pPr>
            <a:lvl4pPr marL="1076325" indent="0">
              <a:buNone/>
              <a:defRPr>
                <a:latin typeface="Cambria" pitchFamily="18" charset="0"/>
              </a:defRPr>
            </a:lvl4pPr>
            <a:lvl5pPr marL="1435100" indent="0">
              <a:buNone/>
              <a:defRPr>
                <a:latin typeface="Cambr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763440" y="6476208"/>
            <a:ext cx="1075010" cy="365125"/>
          </a:xfrm>
        </p:spPr>
        <p:txBody>
          <a:bodyPr/>
          <a:lstStyle/>
          <a:p>
            <a:r>
              <a:rPr lang="en-GB" smtClean="0">
                <a:solidFill>
                  <a:srgbClr val="9A8B7D"/>
                </a:solidFill>
              </a:rPr>
              <a:t>00 Month 0000</a:t>
            </a:r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288" y="6476208"/>
            <a:ext cx="1368152" cy="365125"/>
          </a:xfrm>
        </p:spPr>
        <p:txBody>
          <a:bodyPr/>
          <a:lstStyle/>
          <a:p>
            <a:r>
              <a:rPr lang="en-GB" dirty="0" smtClean="0">
                <a:solidFill>
                  <a:srgbClr val="9A8B7D"/>
                </a:solidFill>
              </a:rPr>
              <a:t>Presentation title in footer</a:t>
            </a:r>
            <a:endParaRPr lang="en-GB" dirty="0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76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/>
          </p:cNvSpPr>
          <p:nvPr>
            <p:ph type="media" sz="quarter" idx="12" hasCustomPrompt="1"/>
          </p:nvPr>
        </p:nvSpPr>
        <p:spPr>
          <a:xfrm>
            <a:off x="368300" y="1381125"/>
            <a:ext cx="8416925" cy="4734000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099"/>
            <a:ext cx="3984094" cy="4676775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67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vert="horz" lIns="0" tIns="0" rIns="0" bIns="0" rtlCol="0" anchor="t" anchorCtr="0">
            <a:noAutofit/>
          </a:bodyPr>
          <a:lstStyle>
            <a:lvl1pPr marL="270000" indent="-270000">
              <a:buNone/>
              <a:defRPr lang="en-US" i="1" dirty="0" smtClean="0">
                <a:latin typeface="Georgia" panose="02040502050405020303" pitchFamily="18" charset="0"/>
              </a:defRPr>
            </a:lvl1pPr>
          </a:lstStyle>
          <a:p>
            <a:pPr marL="0" lvl="0" indent="0">
              <a:spcAft>
                <a:spcPts val="0"/>
              </a:spcAft>
            </a:pPr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840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84094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accent1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650" y="6437313"/>
            <a:ext cx="2549525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55102" y="6437313"/>
            <a:ext cx="830123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fld id="{B28BC0FA-C0AD-45FE-B82D-88AFBBF27A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4B3D3EAA-4720-4AEB-A041-FA3C86592F29}" type="datetimeFigureOut">
              <a:rPr lang="en-US" smtClean="0"/>
              <a:pPr/>
              <a:t>6/8/2016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732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8" r:id="rId14"/>
    <p:sldLayoutId id="2147483709" r:id="rId15"/>
    <p:sldLayoutId id="2147483710" r:id="rId16"/>
    <p:sldLayoutId id="214748373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53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ripod.nih.gov/?p=46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8.xml"/><Relationship Id="rId5" Type="http://schemas.openxmlformats.org/officeDocument/2006/relationships/hyperlink" Target="http://swami.wustl.edu/sng" TargetMode="External"/><Relationship Id="rId4" Type="http://schemas.openxmlformats.org/officeDocument/2006/relationships/hyperlink" Target="https://tripod.nih.gov/ws/hopper/hopper.jnl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2" Type="http://schemas.openxmlformats.org/officeDocument/2006/relationships/hyperlink" Target="http://img.over-blog-kiwi.com/0/67/50/48/201306/ob_aa1674b76a06436da7bc006c42338a15_fotolia-42880578-m.jpg" TargetMode="External"/><Relationship Id="rId1" Type="http://schemas.openxmlformats.org/officeDocument/2006/relationships/slideLayout" Target="../slideLayouts/slideLayout6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hyperlink" Target="http://www.slideshare.net/rahul_pharma/drug-discovery-and-development-10698574" TargetMode="External"/><Relationship Id="rId3" Type="http://schemas.openxmlformats.org/officeDocument/2006/relationships/image" Target="../media/image14.jpeg"/><Relationship Id="rId7" Type="http://schemas.openxmlformats.org/officeDocument/2006/relationships/diagramData" Target="../diagrams/data1.xml"/><Relationship Id="rId12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7.png"/><Relationship Id="rId11" Type="http://schemas.microsoft.com/office/2007/relationships/diagramDrawing" Target="../diagrams/drawing1.xml"/><Relationship Id="rId5" Type="http://schemas.openxmlformats.org/officeDocument/2006/relationships/image" Target="../media/image16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5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ideshare.net/AnthonyCoyne1/fragment-based-drug-discovery" TargetMode="External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11" Type="http://schemas.openxmlformats.org/officeDocument/2006/relationships/image" Target="../media/image26.jpe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jpe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hyperlink" Target="http://www.drive5.com/usearch/manual/agg.html" TargetMode="External"/><Relationship Id="rId5" Type="http://schemas.openxmlformats.org/officeDocument/2006/relationships/image" Target="../media/image38.png"/><Relationship Id="rId4" Type="http://schemas.openxmlformats.org/officeDocument/2006/relationships/image" Target="../media/image3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46.png"/><Relationship Id="rId5" Type="http://schemas.openxmlformats.org/officeDocument/2006/relationships/image" Target="../media/image41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225" y="3028950"/>
            <a:ext cx="5248275" cy="1752600"/>
          </a:xfrm>
        </p:spPr>
        <p:txBody>
          <a:bodyPr/>
          <a:lstStyle/>
          <a:p>
            <a:r>
              <a:rPr lang="en-US" sz="1800" dirty="0" smtClean="0">
                <a:solidFill>
                  <a:srgbClr val="FF6600"/>
                </a:solidFill>
              </a:rPr>
              <a:t>Deepak Bandyopadhyay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Sr. Scientific Investigator,  Advanced Manufacturing 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Technology Informatics,  GlaxoSmithKline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709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Swedeland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Rd, King of Prussia, PA 19406 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464820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 smtClean="0">
                <a:solidFill>
                  <a:srgbClr val="008000"/>
                </a:solidFill>
              </a:rPr>
              <a:t>Lena Dang and Josh Swamidass,</a:t>
            </a:r>
          </a:p>
          <a:p>
            <a:pPr>
              <a:buClr>
                <a:schemeClr val="tx1"/>
              </a:buClr>
            </a:pPr>
            <a:r>
              <a:rPr lang="en-US" sz="1400" dirty="0" smtClean="0">
                <a:solidFill>
                  <a:srgbClr val="0070C0"/>
                </a:solidFill>
              </a:rPr>
              <a:t>Rajarshi Guha, </a:t>
            </a:r>
            <a:r>
              <a:rPr lang="en-US" sz="1400" dirty="0" smtClean="0">
                <a:solidFill>
                  <a:srgbClr val="FF6600"/>
                </a:solidFill>
              </a:rPr>
              <a:t>Zangdong He, Stephen Pickett, Martin Saunders, Nicola Richmond, Darren Green, Eric Manas, Todd Graybill, Rob Young, Mike Ouellette, Stan Martens,  Javier Gamo, Lourdes Rueda 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4800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Constantine Kreatsoulas, Pat G. Brady, Joe Boyer, Genaro Scavello, </a:t>
            </a:r>
            <a:r>
              <a:rPr lang="en-US" dirty="0" smtClean="0">
                <a:solidFill>
                  <a:srgbClr val="0070C0"/>
                </a:solidFill>
              </a:rPr>
              <a:t>Dac-Trung Nguyen, Tyler Peryea, Ajit Jadhav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5867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 smtClean="0">
                <a:solidFill>
                  <a:srgbClr val="FF6600"/>
                </a:solidFill>
              </a:rPr>
              <a:t>GSK</a:t>
            </a:r>
            <a:r>
              <a:rPr lang="en-US" dirty="0" smtClean="0">
                <a:solidFill>
                  <a:srgbClr val="C00000"/>
                </a:solidFill>
              </a:rPr>
              <a:t>        </a:t>
            </a:r>
            <a:r>
              <a:rPr lang="en-US" dirty="0" smtClean="0">
                <a:solidFill>
                  <a:srgbClr val="0070C0"/>
                </a:solidFill>
              </a:rPr>
              <a:t>NCATS/NIH         </a:t>
            </a:r>
            <a:r>
              <a:rPr lang="en-US" dirty="0">
                <a:solidFill>
                  <a:srgbClr val="008000"/>
                </a:solidFill>
              </a:rPr>
              <a:t>WUSTL</a:t>
            </a:r>
          </a:p>
        </p:txBody>
      </p:sp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838200" cy="709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68450"/>
            <a:ext cx="7772400" cy="338554"/>
          </a:xfrm>
        </p:spPr>
        <p:txBody>
          <a:bodyPr/>
          <a:lstStyle/>
          <a:p>
            <a:r>
              <a:rPr lang="en-US" dirty="0" smtClean="0"/>
              <a:t>Scaffold-Based Analytics to Enable Hit-To-Lead Decisions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0250" y="2076450"/>
            <a:ext cx="5295900" cy="542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buClr>
                <a:schemeClr val="tx1"/>
              </a:buClr>
            </a:pPr>
            <a:r>
              <a:rPr lang="en-US" b="1" dirty="0" smtClean="0"/>
              <a:t>  Applying data science / analytics / visualization to </a:t>
            </a:r>
            <a:r>
              <a:rPr lang="en-US" b="1" dirty="0" smtClean="0"/>
              <a:t>large chemical </a:t>
            </a:r>
            <a:r>
              <a:rPr lang="en-US" b="1" dirty="0" smtClean="0"/>
              <a:t>datasets in drug discovery</a:t>
            </a:r>
          </a:p>
        </p:txBody>
      </p:sp>
      <p:cxnSp>
        <p:nvCxnSpPr>
          <p:cNvPr id="10" name="Shape 9"/>
          <p:cNvCxnSpPr>
            <a:stCxn id="49153" idx="2"/>
            <a:endCxn id="8" idx="1"/>
          </p:cNvCxnSpPr>
          <p:nvPr/>
        </p:nvCxnSpPr>
        <p:spPr>
          <a:xfrm rot="16200000" flipH="1">
            <a:off x="961842" y="1309504"/>
            <a:ext cx="495667" cy="1581150"/>
          </a:xfrm>
          <a:prstGeom prst="bentConnector2">
            <a:avLst/>
          </a:prstGeom>
          <a:ln w="19050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Background and Introduction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Drug Discovery, Screening, Hit Triage,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Clustering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dirty="0" smtClean="0">
                <a:solidFill>
                  <a:srgbClr val="002060"/>
                </a:solidFill>
              </a:rPr>
              <a:t>Methodology and Applications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Overlapping Scaffolds concept; Spotfire  </a:t>
            </a:r>
            <a:r>
              <a:rPr lang="en-US" sz="2000" dirty="0" smtClean="0">
                <a:solidFill>
                  <a:srgbClr val="002060"/>
                </a:solidFill>
              </a:rPr>
              <a:t>Visualization / Navigation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Use cases: </a:t>
            </a:r>
            <a:r>
              <a:rPr lang="en-US" sz="2000" dirty="0" smtClean="0">
                <a:solidFill>
                  <a:srgbClr val="002060"/>
                </a:solidFill>
              </a:rPr>
              <a:t>prioritizing </a:t>
            </a:r>
            <a:r>
              <a:rPr lang="en-US" sz="2000" dirty="0" smtClean="0">
                <a:solidFill>
                  <a:srgbClr val="002060"/>
                </a:solidFill>
              </a:rPr>
              <a:t>chemical series; </a:t>
            </a:r>
            <a:r>
              <a:rPr lang="en-US" sz="2000" dirty="0" smtClean="0">
                <a:solidFill>
                  <a:srgbClr val="002060"/>
                </a:solidFill>
              </a:rPr>
              <a:t>improving molecule properties</a:t>
            </a:r>
            <a:r>
              <a:rPr lang="en-US" sz="2000" dirty="0" smtClean="0">
                <a:solidFill>
                  <a:srgbClr val="002060"/>
                </a:solidFill>
              </a:rPr>
              <a:t>; merging </a:t>
            </a:r>
            <a:r>
              <a:rPr lang="en-US" sz="2000" dirty="0" smtClean="0">
                <a:solidFill>
                  <a:srgbClr val="002060"/>
                </a:solidFill>
              </a:rPr>
              <a:t>datasets</a:t>
            </a:r>
          </a:p>
          <a:p>
            <a:pPr lvl="1"/>
            <a:endParaRPr lang="en-US" sz="2000" dirty="0" smtClean="0">
              <a:solidFill>
                <a:srgbClr val="635A54"/>
              </a:solidFill>
            </a:endParaRPr>
          </a:p>
          <a:p>
            <a:r>
              <a:rPr lang="en-US" sz="2800" dirty="0" smtClean="0">
                <a:solidFill>
                  <a:srgbClr val="635A54"/>
                </a:solidFill>
              </a:rPr>
              <a:t>Statistical Framework</a:t>
            </a:r>
            <a:endParaRPr lang="en-US" sz="2600" dirty="0"/>
          </a:p>
          <a:p>
            <a:pPr lvl="1"/>
            <a:r>
              <a:rPr lang="en-US" sz="2000" dirty="0" smtClean="0">
                <a:solidFill>
                  <a:srgbClr val="635A54"/>
                </a:solidFill>
              </a:rPr>
              <a:t>Comparing structure &amp; activity ontologies</a:t>
            </a:r>
          </a:p>
          <a:p>
            <a:pPr lvl="1"/>
            <a:endParaRPr lang="en-US" sz="2000" dirty="0" smtClean="0">
              <a:solidFill>
                <a:srgbClr val="635A54"/>
              </a:solidFill>
            </a:endParaRPr>
          </a:p>
          <a:p>
            <a:r>
              <a:rPr lang="en-US" sz="2800" dirty="0" smtClean="0">
                <a:solidFill>
                  <a:srgbClr val="635A54"/>
                </a:solidFill>
              </a:rPr>
              <a:t>Conclusions &amp; Future Work</a:t>
            </a:r>
            <a:endParaRPr lang="en-US" sz="2800" dirty="0" smtClean="0">
              <a:solidFill>
                <a:srgbClr val="635A5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0547" y="1796431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9144000" cy="557146"/>
          </a:xfrm>
        </p:spPr>
        <p:txBody>
          <a:bodyPr>
            <a:noAutofit/>
          </a:bodyPr>
          <a:lstStyle/>
          <a:p>
            <a:r>
              <a:rPr lang="en-US" sz="2800" dirty="0" smtClean="0"/>
              <a:t>Automatic Decomposition into </a:t>
            </a:r>
            <a:br>
              <a:rPr lang="en-US" sz="2800" dirty="0" smtClean="0"/>
            </a:br>
            <a:r>
              <a:rPr lang="en-US" sz="2800" dirty="0" smtClean="0"/>
              <a:t>(All) Overlapping Scaffolds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4124325" y="2118562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 rot="9736976">
            <a:off x="4072556" y="1856612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 rot="4153841">
            <a:off x="4028438" y="975238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43200" y="1405700"/>
            <a:ext cx="159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0099"/>
                </a:solidFill>
              </a:rPr>
              <a:t>Malarial parasite assay pIC</a:t>
            </a:r>
            <a:r>
              <a:rPr lang="en-US" sz="1400" b="1" baseline="-25000" dirty="0" smtClean="0">
                <a:solidFill>
                  <a:srgbClr val="CC0099"/>
                </a:solidFill>
              </a:rPr>
              <a:t>50</a:t>
            </a:r>
            <a:r>
              <a:rPr lang="en-US" sz="1400" b="1" dirty="0" smtClean="0">
                <a:solidFill>
                  <a:srgbClr val="CC0099"/>
                </a:solidFill>
              </a:rPr>
              <a:t> 8.1</a:t>
            </a:r>
            <a:endParaRPr lang="en-US" sz="1400" b="1" dirty="0">
              <a:solidFill>
                <a:srgbClr val="CC0099"/>
              </a:solidFill>
            </a:endParaRPr>
          </a:p>
        </p:txBody>
      </p:sp>
      <p:grpSp>
        <p:nvGrpSpPr>
          <p:cNvPr id="3" name="Group 56"/>
          <p:cNvGrpSpPr/>
          <p:nvPr/>
        </p:nvGrpSpPr>
        <p:grpSpPr>
          <a:xfrm>
            <a:off x="190500" y="3494468"/>
            <a:ext cx="2371726" cy="1381125"/>
            <a:chOff x="190500" y="3399431"/>
            <a:chExt cx="2371726" cy="1381125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90500" y="3399431"/>
              <a:ext cx="2371726" cy="13811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rgbClr val="FFFFFF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</a:endParaRPr>
            </a:p>
          </p:txBody>
        </p:sp>
        <p:pic>
          <p:nvPicPr>
            <p:cNvPr id="166918" name="Picture 6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47650" y="3581400"/>
              <a:ext cx="22510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4" name="TextBox 53"/>
          <p:cNvSpPr txBox="1"/>
          <p:nvPr/>
        </p:nvSpPr>
        <p:spPr>
          <a:xfrm>
            <a:off x="4629149" y="5368988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49 total</a:t>
            </a:r>
          </a:p>
        </p:txBody>
      </p:sp>
      <p:grpSp>
        <p:nvGrpSpPr>
          <p:cNvPr id="4" name="Group 85"/>
          <p:cNvGrpSpPr/>
          <p:nvPr/>
        </p:nvGrpSpPr>
        <p:grpSpPr>
          <a:xfrm>
            <a:off x="2695575" y="3494468"/>
            <a:ext cx="2952750" cy="1880483"/>
            <a:chOff x="2695575" y="3383280"/>
            <a:chExt cx="2952750" cy="1880483"/>
          </a:xfrm>
        </p:grpSpPr>
        <p:grpSp>
          <p:nvGrpSpPr>
            <p:cNvPr id="5" name="Group 57"/>
            <p:cNvGrpSpPr/>
            <p:nvPr/>
          </p:nvGrpSpPr>
          <p:grpSpPr>
            <a:xfrm>
              <a:off x="2695575" y="3383280"/>
              <a:ext cx="2952750" cy="1847849"/>
              <a:chOff x="2695575" y="3395981"/>
              <a:chExt cx="2952750" cy="1847849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2695575" y="3395981"/>
                <a:ext cx="2952750" cy="1847849"/>
              </a:xfrm>
              <a:prstGeom prst="rect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-180975" algn="ctr">
                  <a:buClr>
                    <a:srgbClr val="FFFFFF"/>
                  </a:buClr>
                  <a:buFont typeface="Arial" pitchFamily="34" charset="0"/>
                  <a:buChar char="–"/>
                  <a:defRPr/>
                </a:pPr>
                <a:endParaRPr lang="en-US" kern="0" dirty="0" err="1" smtClea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pic>
            <p:nvPicPr>
              <p:cNvPr id="166920" name="Picture 8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2740026" y="3624581"/>
                <a:ext cx="2846528" cy="154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67" name="Straight Connector 66"/>
            <p:cNvCxnSpPr/>
            <p:nvPr/>
          </p:nvCxnSpPr>
          <p:spPr>
            <a:xfrm>
              <a:off x="4308866" y="3393799"/>
              <a:ext cx="741" cy="1869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3" idx="1"/>
              <a:endCxn id="53" idx="3"/>
            </p:cNvCxnSpPr>
            <p:nvPr/>
          </p:nvCxnSpPr>
          <p:spPr>
            <a:xfrm>
              <a:off x="2695575" y="4307205"/>
              <a:ext cx="295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84"/>
          <p:cNvGrpSpPr/>
          <p:nvPr/>
        </p:nvGrpSpPr>
        <p:grpSpPr>
          <a:xfrm>
            <a:off x="5780598" y="3494468"/>
            <a:ext cx="3236181" cy="2360488"/>
            <a:chOff x="5780598" y="3396256"/>
            <a:chExt cx="3236181" cy="2360488"/>
          </a:xfrm>
        </p:grpSpPr>
        <p:pic>
          <p:nvPicPr>
            <p:cNvPr id="166922" name="Picture 10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5805488" y="3396256"/>
              <a:ext cx="3195637" cy="2357438"/>
            </a:xfrm>
            <a:prstGeom prst="rect">
              <a:avLst/>
            </a:prstGeom>
            <a:noFill/>
            <a:ln w="28575">
              <a:solidFill>
                <a:srgbClr val="4F81BD"/>
              </a:solidFill>
            </a:ln>
          </p:spPr>
        </p:pic>
        <p:cxnSp>
          <p:nvCxnSpPr>
            <p:cNvPr id="61" name="Straight Connector 60"/>
            <p:cNvCxnSpPr/>
            <p:nvPr/>
          </p:nvCxnSpPr>
          <p:spPr>
            <a:xfrm>
              <a:off x="7591429" y="3408376"/>
              <a:ext cx="2067" cy="234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80598" y="4158532"/>
              <a:ext cx="32202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797826" y="4993419"/>
              <a:ext cx="3218953" cy="1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993876" y="5815587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06163" y="4940943"/>
            <a:ext cx="95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00B050"/>
                </a:solidFill>
              </a:rPr>
              <a:t>2 total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171973" y="1213556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62" name="Straight Arrow Connector 61"/>
          <p:cNvCxnSpPr>
            <a:stCxn id="60" idx="2"/>
            <a:endCxn id="63" idx="0"/>
          </p:cNvCxnSpPr>
          <p:nvPr/>
        </p:nvCxnSpPr>
        <p:spPr>
          <a:xfrm>
            <a:off x="7567084" y="1490555"/>
            <a:ext cx="0" cy="389046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036506" y="1879601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64" name="Straight Arrow Connector 63"/>
          <p:cNvCxnSpPr>
            <a:endCxn id="65" idx="0"/>
          </p:cNvCxnSpPr>
          <p:nvPr/>
        </p:nvCxnSpPr>
        <p:spPr>
          <a:xfrm flipH="1">
            <a:off x="7567084" y="2145310"/>
            <a:ext cx="2" cy="400336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776862" y="2545646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9" grpId="0" animBg="1"/>
      <p:bldP spid="19" grpId="1" animBg="1"/>
      <p:bldP spid="54" grpId="0"/>
      <p:bldP spid="87" grpId="0"/>
      <p:bldP spid="88" grpId="0"/>
      <p:bldP spid="63" grpId="0" animBg="1"/>
      <p:bldP spid="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24791" y="3502015"/>
            <a:ext cx="41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0099"/>
                </a:solidFill>
              </a:rPr>
              <a:t>8.2</a:t>
            </a:r>
            <a:endParaRPr lang="en-US" sz="1200" dirty="0">
              <a:solidFill>
                <a:srgbClr val="CC009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55368" y="1367600"/>
            <a:ext cx="88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CC0099"/>
                </a:solidFill>
              </a:rPr>
              <a:t>Avg</a:t>
            </a:r>
            <a:r>
              <a:rPr lang="en-US" sz="1200" b="1" dirty="0" smtClean="0">
                <a:solidFill>
                  <a:srgbClr val="CC0099"/>
                </a:solidFill>
              </a:rPr>
              <a:t> pIC</a:t>
            </a:r>
            <a:r>
              <a:rPr lang="en-US" sz="1200" b="1" baseline="-25000" dirty="0" smtClean="0">
                <a:solidFill>
                  <a:srgbClr val="CC0099"/>
                </a:solidFill>
              </a:rPr>
              <a:t>50</a:t>
            </a:r>
            <a:r>
              <a:rPr lang="en-US" sz="1200" b="1" dirty="0" smtClean="0">
                <a:solidFill>
                  <a:srgbClr val="CC0099"/>
                </a:solidFill>
              </a:rPr>
              <a:t> </a:t>
            </a:r>
          </a:p>
          <a:p>
            <a:r>
              <a:rPr lang="en-US" sz="1200" b="1" dirty="0" smtClean="0">
                <a:solidFill>
                  <a:srgbClr val="CC0099"/>
                </a:solidFill>
              </a:rPr>
              <a:t>8.15</a:t>
            </a:r>
            <a:endParaRPr lang="en-US" sz="1200" b="1" dirty="0">
              <a:solidFill>
                <a:srgbClr val="CC0099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58047" y="1367600"/>
            <a:ext cx="88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CC0099"/>
                </a:solidFill>
              </a:rPr>
              <a:t>Avg</a:t>
            </a:r>
            <a:r>
              <a:rPr lang="en-US" sz="1200" b="1" dirty="0" smtClean="0">
                <a:solidFill>
                  <a:srgbClr val="CC0099"/>
                </a:solidFill>
              </a:rPr>
              <a:t> pIC</a:t>
            </a:r>
            <a:r>
              <a:rPr lang="en-US" sz="1200" b="1" baseline="-25000" dirty="0" smtClean="0">
                <a:solidFill>
                  <a:srgbClr val="CC0099"/>
                </a:solidFill>
              </a:rPr>
              <a:t>50</a:t>
            </a:r>
            <a:r>
              <a:rPr lang="en-US" sz="1200" b="1" dirty="0" smtClean="0">
                <a:solidFill>
                  <a:srgbClr val="CC0099"/>
                </a:solidFill>
              </a:rPr>
              <a:t> </a:t>
            </a:r>
          </a:p>
          <a:p>
            <a:r>
              <a:rPr lang="en-US" sz="1200" b="1" dirty="0" smtClean="0">
                <a:solidFill>
                  <a:srgbClr val="CC0099"/>
                </a:solidFill>
              </a:rPr>
              <a:t>7.8</a:t>
            </a:r>
            <a:endParaRPr lang="en-US" sz="1200" b="1" dirty="0">
              <a:solidFill>
                <a:srgbClr val="CC0099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831196" y="1358075"/>
            <a:ext cx="885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rgbClr val="CC0099"/>
                </a:solidFill>
              </a:rPr>
              <a:t>Avg</a:t>
            </a:r>
            <a:r>
              <a:rPr lang="en-US" sz="1200" b="1" dirty="0" smtClean="0">
                <a:solidFill>
                  <a:srgbClr val="CC0099"/>
                </a:solidFill>
              </a:rPr>
              <a:t> pIC</a:t>
            </a:r>
            <a:r>
              <a:rPr lang="en-US" sz="1200" b="1" baseline="-25000" dirty="0" smtClean="0">
                <a:solidFill>
                  <a:srgbClr val="CC0099"/>
                </a:solidFill>
              </a:rPr>
              <a:t>50</a:t>
            </a:r>
            <a:r>
              <a:rPr lang="en-US" sz="1200" b="1" dirty="0" smtClean="0">
                <a:solidFill>
                  <a:srgbClr val="CC0099"/>
                </a:solidFill>
              </a:rPr>
              <a:t> </a:t>
            </a:r>
          </a:p>
          <a:p>
            <a:r>
              <a:rPr lang="en-US" sz="1200" b="1" dirty="0" smtClean="0">
                <a:solidFill>
                  <a:srgbClr val="CC0099"/>
                </a:solidFill>
              </a:rPr>
              <a:t>7.8</a:t>
            </a:r>
            <a:endParaRPr lang="en-US" sz="1200" b="1" dirty="0">
              <a:solidFill>
                <a:srgbClr val="CC0099"/>
              </a:solidFill>
            </a:endParaRPr>
          </a:p>
        </p:txBody>
      </p:sp>
      <p:sp>
        <p:nvSpPr>
          <p:cNvPr id="105" name="Title 104"/>
          <p:cNvSpPr>
            <a:spLocks noGrp="1"/>
          </p:cNvSpPr>
          <p:nvPr>
            <p:ph type="title"/>
          </p:nvPr>
        </p:nvSpPr>
        <p:spPr>
          <a:xfrm>
            <a:off x="457200" y="182880"/>
            <a:ext cx="91440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Next Step: Combine with </a:t>
            </a:r>
            <a:br>
              <a:rPr lang="en-US" sz="2800" dirty="0" smtClean="0"/>
            </a:br>
            <a:r>
              <a:rPr lang="en-US" sz="2800" dirty="0" smtClean="0"/>
              <a:t>Activities and Properties</a:t>
            </a:r>
            <a:endParaRPr lang="en-US" sz="2800" dirty="0"/>
          </a:p>
        </p:txBody>
      </p:sp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730547" y="1796431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Oval 105"/>
          <p:cNvSpPr/>
          <p:nvPr/>
        </p:nvSpPr>
        <p:spPr>
          <a:xfrm>
            <a:off x="4124325" y="2118562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 rot="9736976">
            <a:off x="4072556" y="1856612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8" name="Oval 107"/>
          <p:cNvSpPr/>
          <p:nvPr/>
        </p:nvSpPr>
        <p:spPr>
          <a:xfrm rot="4153841">
            <a:off x="4028438" y="975238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138"/>
          <p:cNvGrpSpPr/>
          <p:nvPr/>
        </p:nvGrpSpPr>
        <p:grpSpPr>
          <a:xfrm>
            <a:off x="190500" y="3495217"/>
            <a:ext cx="2371726" cy="1381125"/>
            <a:chOff x="190500" y="3383280"/>
            <a:chExt cx="2371726" cy="1381125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190500" y="3383280"/>
              <a:ext cx="2371726" cy="13811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rgbClr val="FFFFFF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</a:endParaRPr>
            </a:p>
          </p:txBody>
        </p:sp>
        <p:pic>
          <p:nvPicPr>
            <p:cNvPr id="111" name="Picture 6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247650" y="3555724"/>
              <a:ext cx="22510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2" name="TextBox 111"/>
          <p:cNvSpPr txBox="1"/>
          <p:nvPr/>
        </p:nvSpPr>
        <p:spPr>
          <a:xfrm>
            <a:off x="4629149" y="5369737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49 total</a:t>
            </a:r>
          </a:p>
        </p:txBody>
      </p:sp>
      <p:grpSp>
        <p:nvGrpSpPr>
          <p:cNvPr id="3" name="Group 112"/>
          <p:cNvGrpSpPr/>
          <p:nvPr/>
        </p:nvGrpSpPr>
        <p:grpSpPr>
          <a:xfrm>
            <a:off x="2695575" y="3495217"/>
            <a:ext cx="2952750" cy="1880483"/>
            <a:chOff x="2695575" y="3383280"/>
            <a:chExt cx="2952750" cy="1880483"/>
          </a:xfrm>
        </p:grpSpPr>
        <p:grpSp>
          <p:nvGrpSpPr>
            <p:cNvPr id="4" name="Group 57"/>
            <p:cNvGrpSpPr/>
            <p:nvPr/>
          </p:nvGrpSpPr>
          <p:grpSpPr>
            <a:xfrm>
              <a:off x="2695575" y="3383280"/>
              <a:ext cx="2952750" cy="1847849"/>
              <a:chOff x="2695575" y="3395981"/>
              <a:chExt cx="2952750" cy="1847849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695575" y="3395981"/>
                <a:ext cx="2952750" cy="1847849"/>
              </a:xfrm>
              <a:prstGeom prst="rect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-180975" algn="ctr">
                  <a:buClr>
                    <a:srgbClr val="FFFFFF"/>
                  </a:buClr>
                  <a:buFont typeface="Arial" pitchFamily="34" charset="0"/>
                  <a:buChar char="–"/>
                  <a:defRPr/>
                </a:pPr>
                <a:endParaRPr lang="en-US" kern="0" dirty="0" err="1" smtClea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pic>
            <p:nvPicPr>
              <p:cNvPr id="118" name="Picture 8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2740026" y="3625851"/>
                <a:ext cx="2846528" cy="154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115" name="Straight Connector 114"/>
            <p:cNvCxnSpPr/>
            <p:nvPr/>
          </p:nvCxnSpPr>
          <p:spPr>
            <a:xfrm>
              <a:off x="4308866" y="3393799"/>
              <a:ext cx="741" cy="1869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7" idx="1"/>
              <a:endCxn id="117" idx="3"/>
            </p:cNvCxnSpPr>
            <p:nvPr/>
          </p:nvCxnSpPr>
          <p:spPr>
            <a:xfrm>
              <a:off x="2695575" y="4307205"/>
              <a:ext cx="295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18"/>
          <p:cNvGrpSpPr/>
          <p:nvPr/>
        </p:nvGrpSpPr>
        <p:grpSpPr>
          <a:xfrm>
            <a:off x="5780598" y="3495217"/>
            <a:ext cx="3236181" cy="2360488"/>
            <a:chOff x="5780598" y="3396256"/>
            <a:chExt cx="3236181" cy="2360488"/>
          </a:xfrm>
        </p:grpSpPr>
        <p:pic>
          <p:nvPicPr>
            <p:cNvPr id="120" name="Picture 10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5805488" y="3396256"/>
              <a:ext cx="3195637" cy="2357438"/>
            </a:xfrm>
            <a:prstGeom prst="rect">
              <a:avLst/>
            </a:prstGeom>
            <a:noFill/>
            <a:ln w="28575">
              <a:solidFill>
                <a:srgbClr val="4F81BD"/>
              </a:solidFill>
            </a:ln>
          </p:spPr>
        </p:pic>
        <p:cxnSp>
          <p:nvCxnSpPr>
            <p:cNvPr id="121" name="Straight Connector 120"/>
            <p:cNvCxnSpPr/>
            <p:nvPr/>
          </p:nvCxnSpPr>
          <p:spPr>
            <a:xfrm>
              <a:off x="7591429" y="3408376"/>
              <a:ext cx="2067" cy="234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780598" y="4158532"/>
              <a:ext cx="32202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797826" y="4993419"/>
              <a:ext cx="3218953" cy="1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993876" y="5816336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06163" y="4941692"/>
            <a:ext cx="95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rgbClr val="635A54"/>
              </a:buClr>
            </a:pPr>
            <a:r>
              <a:rPr lang="en-US" sz="1600" b="1" dirty="0" smtClean="0">
                <a:solidFill>
                  <a:srgbClr val="00B050"/>
                </a:solidFill>
              </a:rPr>
              <a:t>2 total</a:t>
            </a:r>
          </a:p>
        </p:txBody>
      </p:sp>
      <p:grpSp>
        <p:nvGrpSpPr>
          <p:cNvPr id="6" name="Group 143"/>
          <p:cNvGrpSpPr/>
          <p:nvPr/>
        </p:nvGrpSpPr>
        <p:grpSpPr>
          <a:xfrm>
            <a:off x="2668569" y="3443291"/>
            <a:ext cx="2065355" cy="1215171"/>
            <a:chOff x="2668569" y="3331354"/>
            <a:chExt cx="2065355" cy="1215171"/>
          </a:xfrm>
        </p:grpSpPr>
        <p:sp>
          <p:nvSpPr>
            <p:cNvPr id="64" name="TextBox 63"/>
            <p:cNvSpPr txBox="1"/>
            <p:nvPr/>
          </p:nvSpPr>
          <p:spPr>
            <a:xfrm>
              <a:off x="2668569" y="4264804"/>
              <a:ext cx="437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8.5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8569" y="3331354"/>
              <a:ext cx="483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8.2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268769" y="4269526"/>
              <a:ext cx="465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8.0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68770" y="3355126"/>
              <a:ext cx="436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7.5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</p:grpSp>
      <p:grpSp>
        <p:nvGrpSpPr>
          <p:cNvPr id="7" name="Group 144"/>
          <p:cNvGrpSpPr/>
          <p:nvPr/>
        </p:nvGrpSpPr>
        <p:grpSpPr>
          <a:xfrm>
            <a:off x="5752640" y="3450693"/>
            <a:ext cx="2282099" cy="1902790"/>
            <a:chOff x="5752640" y="3338756"/>
            <a:chExt cx="2282099" cy="1902790"/>
          </a:xfrm>
        </p:grpSpPr>
        <p:sp>
          <p:nvSpPr>
            <p:cNvPr id="89" name="TextBox 88"/>
            <p:cNvSpPr txBox="1"/>
            <p:nvPr/>
          </p:nvSpPr>
          <p:spPr>
            <a:xfrm>
              <a:off x="5752640" y="4115951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7.7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59183" y="3338756"/>
              <a:ext cx="440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8.5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67279" y="4137470"/>
              <a:ext cx="43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7.4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569651" y="3354822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7.9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762165" y="4963676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7.7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550601" y="4964547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8.2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168271" y="1216108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59" name="Straight Arrow Connector 58"/>
          <p:cNvCxnSpPr>
            <a:stCxn id="58" idx="2"/>
            <a:endCxn id="60" idx="0"/>
          </p:cNvCxnSpPr>
          <p:nvPr/>
        </p:nvCxnSpPr>
        <p:spPr>
          <a:xfrm>
            <a:off x="7563382" y="1493107"/>
            <a:ext cx="0" cy="155117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032804" y="1648224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563382" y="1890980"/>
            <a:ext cx="0" cy="208213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106182" y="2099193"/>
            <a:ext cx="9144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Annotation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563382" y="2360803"/>
            <a:ext cx="0" cy="179932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773160" y="2540735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4" grpId="0"/>
      <p:bldP spid="73" grpId="0"/>
      <p:bldP spid="73" grpId="1"/>
      <p:bldP spid="103" grpId="0"/>
      <p:bldP spid="106" grpId="0" animBg="1"/>
      <p:bldP spid="107" grpId="0" animBg="1"/>
      <p:bldP spid="107" grpId="1" animBg="1"/>
      <p:bldP spid="108" grpId="0" animBg="1"/>
      <p:bldP spid="112" grpId="0"/>
      <p:bldP spid="1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353292" y="2351554"/>
            <a:ext cx="714499" cy="643253"/>
          </a:xfrm>
          <a:prstGeom prst="ellipse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69027" y="3457940"/>
            <a:ext cx="617515" cy="570021"/>
          </a:xfrm>
          <a:prstGeom prst="ellipse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134350" cy="514616"/>
          </a:xfrm>
        </p:spPr>
        <p:txBody>
          <a:bodyPr>
            <a:noAutofit/>
          </a:bodyPr>
          <a:lstStyle/>
          <a:p>
            <a:r>
              <a:rPr lang="en-US" sz="2800" dirty="0" smtClean="0"/>
              <a:t>Use Case: Linking Molecules By Scaffolds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08" y="1120474"/>
            <a:ext cx="8229600" cy="66070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Find related molecules with improved properties </a:t>
            </a:r>
          </a:p>
          <a:p>
            <a:r>
              <a:rPr lang="en-US" sz="2400" dirty="0" smtClean="0"/>
              <a:t>Implemented in the Spotfire visualization platform</a:t>
            </a:r>
            <a:endParaRPr lang="en-US" sz="2400" dirty="0"/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1133888" y="2151393"/>
          <a:ext cx="1028906" cy="1790418"/>
        </p:xfrm>
        <a:graphic>
          <a:graphicData uri="http://schemas.openxmlformats.org/presentationml/2006/ole">
            <p:oleObj spid="_x0000_s101378" name="CS ChemDraw Drawing" r:id="rId3" imgW="1605999" imgH="2796122" progId="ChemDraw.Document.6.0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64281" y="4769927"/>
            <a:ext cx="3253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Calibri"/>
                <a:cs typeface="Calibri"/>
                <a:sym typeface="Wingdings"/>
              </a:rPr>
              <a:t></a:t>
            </a:r>
            <a:r>
              <a:rPr lang="en-US" sz="2400" dirty="0" smtClean="0">
                <a:latin typeface="Calibri"/>
                <a:cs typeface="Calibri"/>
                <a:sym typeface="Wingdings"/>
              </a:rPr>
              <a:t> &gt; </a:t>
            </a:r>
            <a:r>
              <a:rPr lang="en-US" sz="2400" dirty="0" smtClean="0">
                <a:solidFill>
                  <a:srgbClr val="FFCC66"/>
                </a:solidFill>
                <a:cs typeface="Calibri"/>
                <a:sym typeface="Wingdings"/>
              </a:rPr>
              <a:t></a:t>
            </a:r>
            <a:endParaRPr lang="en-US" sz="2400" dirty="0" smtClean="0">
              <a:cs typeface="Calibri"/>
              <a:sym typeface="Wingdings" pitchFamily="2" charset="2"/>
            </a:endParaRPr>
          </a:p>
          <a:p>
            <a:pPr algn="ctr"/>
            <a:r>
              <a:rPr lang="en-US" dirty="0" smtClean="0">
                <a:cs typeface="Calibri"/>
                <a:sym typeface="Wingdings"/>
              </a:rPr>
              <a:t>Keep top half of molecule, substitute bottom half  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961357" y="2447925"/>
            <a:ext cx="4192043" cy="3778690"/>
            <a:chOff x="4047082" y="1990725"/>
            <a:chExt cx="4192043" cy="3778690"/>
          </a:xfrm>
        </p:grpSpPr>
        <p:pic>
          <p:nvPicPr>
            <p:cNvPr id="101381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10029" r="32430" b="6923"/>
            <a:stretch>
              <a:fillRect/>
            </a:stretch>
          </p:blipFill>
          <p:spPr bwMode="auto">
            <a:xfrm>
              <a:off x="4495800" y="1990725"/>
              <a:ext cx="3743325" cy="3457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4635458" y="5430861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ym typeface="Wingdings" pitchFamily="2" charset="2"/>
                </a:rPr>
                <a:t>Improving pIC50  </a:t>
              </a:r>
              <a:endParaRPr lang="en-US" sz="16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2944771" y="3608996"/>
              <a:ext cx="2543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ym typeface="Wingdings" pitchFamily="2" charset="2"/>
                </a:rPr>
                <a:t> Lower promiscuity (IFI) </a:t>
              </a:r>
              <a:endParaRPr lang="en-US" sz="1600" dirty="0"/>
            </a:p>
          </p:txBody>
        </p:sp>
        <p:pic>
          <p:nvPicPr>
            <p:cNvPr id="23" name="Picture 3" descr="http://images.sodahead.com/polls/003962351/5331458487_normal_ian_symbol_north_arrow_2_answer_1_xlarge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7884797">
              <a:off x="4573723" y="5024529"/>
              <a:ext cx="316023" cy="302398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6868662" y="2750593"/>
              <a:ext cx="106310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/>
                <a:t>Colored by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/>
                <a:t>Scaffold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68271" y="1216108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14" name="Straight Arrow Connector 13"/>
          <p:cNvCxnSpPr>
            <a:stCxn id="13" idx="2"/>
            <a:endCxn id="15" idx="0"/>
          </p:cNvCxnSpPr>
          <p:nvPr/>
        </p:nvCxnSpPr>
        <p:spPr>
          <a:xfrm>
            <a:off x="7563382" y="1493107"/>
            <a:ext cx="0" cy="155117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032804" y="1648224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63382" y="1890980"/>
            <a:ext cx="0" cy="208213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106182" y="2099193"/>
            <a:ext cx="9144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Annotation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63382" y="2360803"/>
            <a:ext cx="0" cy="179932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773160" y="2540735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130152" y="1196564"/>
            <a:ext cx="855024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05461" y="1619251"/>
            <a:ext cx="1104405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738018" y="2513859"/>
            <a:ext cx="1638301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Left Brace 30"/>
          <p:cNvSpPr/>
          <p:nvPr/>
        </p:nvSpPr>
        <p:spPr>
          <a:xfrm flipH="1">
            <a:off x="8338776" y="1282890"/>
            <a:ext cx="218369" cy="14330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434319" y="1482065"/>
            <a:ext cx="7915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dirty="0" smtClean="0">
                <a:solidFill>
                  <a:schemeClr val="bg2"/>
                </a:solidFill>
              </a:rPr>
              <a:t>Data tables related to each other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26" grpId="0" animBg="1"/>
      <p:bldP spid="27" grpId="0" animBg="1"/>
      <p:bldP spid="27" grpId="1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63567" y="3249020"/>
            <a:ext cx="2892055" cy="253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1" name="Group 60"/>
          <p:cNvGrpSpPr/>
          <p:nvPr/>
        </p:nvGrpSpPr>
        <p:grpSpPr>
          <a:xfrm>
            <a:off x="308341" y="1864131"/>
            <a:ext cx="4587509" cy="4468100"/>
            <a:chOff x="308341" y="1864131"/>
            <a:chExt cx="4587509" cy="4468100"/>
          </a:xfrm>
        </p:grpSpPr>
        <p:pic>
          <p:nvPicPr>
            <p:cNvPr id="102406" name="Picture 6"/>
            <p:cNvPicPr>
              <a:picLocks noChangeAspect="1" noChangeArrowheads="1"/>
            </p:cNvPicPr>
            <p:nvPr/>
          </p:nvPicPr>
          <p:blipFill>
            <a:blip r:embed="rId3" cstate="screen"/>
            <a:srcRect r="125"/>
            <a:stretch>
              <a:fillRect/>
            </a:stretch>
          </p:blipFill>
          <p:spPr bwMode="auto">
            <a:xfrm>
              <a:off x="308341" y="1864131"/>
              <a:ext cx="4587509" cy="4207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59"/>
            <p:cNvSpPr txBox="1"/>
            <p:nvPr/>
          </p:nvSpPr>
          <p:spPr>
            <a:xfrm>
              <a:off x="2188756" y="6024454"/>
              <a:ext cx="675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/>
                <a:t>pIC50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Navigating Compounds by Scaffold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Deconstructing SAR of molecules by scaffolds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71973" y="1216108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>
          <a:xfrm flipH="1">
            <a:off x="7562314" y="1493107"/>
            <a:ext cx="4770" cy="155117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031736" y="1648224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67084" y="1890980"/>
            <a:ext cx="0" cy="208213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04888" y="2099193"/>
            <a:ext cx="9144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Annotation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67084" y="2360803"/>
            <a:ext cx="0" cy="179932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776862" y="2540735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pic>
        <p:nvPicPr>
          <p:cNvPr id="103431" name="Picture 7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06639" y="1937567"/>
            <a:ext cx="609603" cy="319858"/>
          </a:xfrm>
          <a:prstGeom prst="rect">
            <a:avLst/>
          </a:prstGeom>
          <a:noFill/>
          <a:ln w="9525">
            <a:solidFill>
              <a:schemeClr val="tx1">
                <a:lumMod val="75000"/>
              </a:schemeClr>
            </a:solidFill>
            <a:miter lim="800000"/>
            <a:headEnd/>
            <a:tailEnd/>
          </a:ln>
        </p:spPr>
      </p:pic>
      <p:grpSp>
        <p:nvGrpSpPr>
          <p:cNvPr id="101" name="Group 100"/>
          <p:cNvGrpSpPr/>
          <p:nvPr/>
        </p:nvGrpSpPr>
        <p:grpSpPr>
          <a:xfrm>
            <a:off x="4870413" y="1753521"/>
            <a:ext cx="1104900" cy="4151979"/>
            <a:chOff x="4849147" y="1782096"/>
            <a:chExt cx="1104900" cy="4151979"/>
          </a:xfrm>
        </p:grpSpPr>
        <p:pic>
          <p:nvPicPr>
            <p:cNvPr id="103428" name="Picture 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4984955" y="4244156"/>
              <a:ext cx="717755" cy="889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4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4953000" y="1782096"/>
              <a:ext cx="698090" cy="653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4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4849147" y="5078668"/>
              <a:ext cx="1104900" cy="855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4"/>
            <p:cNvPicPr>
              <a:picLocks noChangeAspect="1" noChangeArrowheads="1"/>
            </p:cNvPicPr>
            <p:nvPr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4932721" y="2937694"/>
              <a:ext cx="698090" cy="580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4"/>
            <p:cNvPicPr>
              <a:picLocks noChangeAspect="1" noChangeArrowheads="1"/>
            </p:cNvPicPr>
            <p:nvPr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854677" y="2425802"/>
              <a:ext cx="825910" cy="5112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4"/>
            <p:cNvPicPr>
              <a:picLocks noChangeAspect="1" noChangeArrowheads="1"/>
            </p:cNvPicPr>
            <p:nvPr/>
          </p:nvPicPr>
          <p:blipFill>
            <a:blip r:embed="rId10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61437" y="3470173"/>
              <a:ext cx="1053897" cy="806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" name="Oval 49"/>
            <p:cNvSpPr/>
            <p:nvPr/>
          </p:nvSpPr>
          <p:spPr bwMode="auto">
            <a:xfrm>
              <a:off x="5668252" y="2026721"/>
              <a:ext cx="182880" cy="182880"/>
            </a:xfrm>
            <a:prstGeom prst="ellipse">
              <a:avLst/>
            </a:prstGeom>
            <a:solidFill>
              <a:srgbClr val="B36B01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5668252" y="5250165"/>
              <a:ext cx="182880" cy="182880"/>
            </a:xfrm>
            <a:prstGeom prst="ellipse">
              <a:avLst/>
            </a:prstGeom>
            <a:solidFill>
              <a:srgbClr val="E62C00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668252" y="3083996"/>
              <a:ext cx="182880" cy="182880"/>
            </a:xfrm>
            <a:prstGeom prst="ellipse">
              <a:avLst/>
            </a:prstGeom>
            <a:solidFill>
              <a:srgbClr val="3C8394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5658727" y="3617396"/>
              <a:ext cx="182880" cy="18288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5668252" y="4417496"/>
              <a:ext cx="182880" cy="18288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5668252" y="2541071"/>
              <a:ext cx="182880" cy="182880"/>
            </a:xfrm>
            <a:prstGeom prst="ellipse">
              <a:avLst/>
            </a:prstGeom>
            <a:solidFill>
              <a:srgbClr val="FFA74F"/>
            </a:solidFill>
            <a:ln w="12700">
              <a:solidFill>
                <a:schemeClr val="tx1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133725" y="3619500"/>
            <a:ext cx="1295401" cy="1181100"/>
            <a:chOff x="3133725" y="3619500"/>
            <a:chExt cx="1295401" cy="118110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4429126" y="4324350"/>
              <a:ext cx="0" cy="476250"/>
            </a:xfrm>
            <a:prstGeom prst="straightConnector1">
              <a:avLst/>
            </a:prstGeom>
            <a:noFill/>
            <a:ln w="19050">
              <a:solidFill>
                <a:srgbClr val="B36B01"/>
              </a:solidFill>
              <a:miter lim="800000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432" name="Picture 8"/>
            <p:cNvPicPr>
              <a:picLocks noChangeAspect="1" noChangeArrowheads="1"/>
            </p:cNvPicPr>
            <p:nvPr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3133725" y="3619500"/>
              <a:ext cx="1285875" cy="704850"/>
            </a:xfrm>
            <a:prstGeom prst="rect">
              <a:avLst/>
            </a:prstGeom>
            <a:noFill/>
            <a:ln w="19050">
              <a:solidFill>
                <a:srgbClr val="B36B01"/>
              </a:solidFill>
              <a:miter lim="800000"/>
              <a:headEnd/>
              <a:tailEnd/>
            </a:ln>
          </p:spPr>
        </p:pic>
      </p:grpSp>
      <p:grpSp>
        <p:nvGrpSpPr>
          <p:cNvPr id="104" name="Group 103"/>
          <p:cNvGrpSpPr/>
          <p:nvPr/>
        </p:nvGrpSpPr>
        <p:grpSpPr>
          <a:xfrm>
            <a:off x="2800350" y="4476041"/>
            <a:ext cx="1514475" cy="657933"/>
            <a:chOff x="2800350" y="4476041"/>
            <a:chExt cx="1514475" cy="657933"/>
          </a:xfrm>
        </p:grpSpPr>
        <p:pic>
          <p:nvPicPr>
            <p:cNvPr id="103435" name="Picture 11"/>
            <p:cNvPicPr>
              <a:picLocks noChangeAspect="1" noChangeArrowheads="1"/>
            </p:cNvPicPr>
            <p:nvPr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2800350" y="4476041"/>
              <a:ext cx="1266825" cy="657933"/>
            </a:xfrm>
            <a:prstGeom prst="rect">
              <a:avLst/>
            </a:prstGeom>
            <a:noFill/>
            <a:ln w="19050">
              <a:solidFill>
                <a:srgbClr val="FFA74F"/>
              </a:solidFill>
              <a:miter lim="800000"/>
              <a:headEnd/>
              <a:tailEnd/>
            </a:ln>
          </p:spPr>
        </p:pic>
        <p:cxnSp>
          <p:nvCxnSpPr>
            <p:cNvPr id="71" name="Straight Arrow Connector 70"/>
            <p:cNvCxnSpPr>
              <a:stCxn id="103435" idx="3"/>
            </p:cNvCxnSpPr>
            <p:nvPr/>
          </p:nvCxnSpPr>
          <p:spPr>
            <a:xfrm>
              <a:off x="4067175" y="4805008"/>
              <a:ext cx="247650" cy="5117"/>
            </a:xfrm>
            <a:prstGeom prst="straightConnector1">
              <a:avLst/>
            </a:prstGeom>
            <a:noFill/>
            <a:ln w="19050">
              <a:solidFill>
                <a:srgbClr val="FFA74F"/>
              </a:solidFill>
              <a:miter lim="800000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343275" y="5214938"/>
            <a:ext cx="1347788" cy="619125"/>
            <a:chOff x="3343275" y="5214938"/>
            <a:chExt cx="1347788" cy="619125"/>
          </a:xfrm>
        </p:grpSpPr>
        <p:pic>
          <p:nvPicPr>
            <p:cNvPr id="103433" name="Picture 9"/>
            <p:cNvPicPr>
              <a:picLocks noChangeAspect="1" noChangeArrowheads="1"/>
            </p:cNvPicPr>
            <p:nvPr/>
          </p:nvPicPr>
          <p:blipFill>
            <a:blip r:embed="rId13" cstate="screen"/>
            <a:srcRect/>
            <a:stretch>
              <a:fillRect/>
            </a:stretch>
          </p:blipFill>
          <p:spPr bwMode="auto">
            <a:xfrm>
              <a:off x="3343275" y="5319713"/>
              <a:ext cx="1347788" cy="514350"/>
            </a:xfrm>
            <a:prstGeom prst="rect">
              <a:avLst/>
            </a:prstGeom>
            <a:noFill/>
            <a:ln w="19050">
              <a:solidFill>
                <a:srgbClr val="E62C00"/>
              </a:solidFill>
              <a:miter lim="800000"/>
              <a:headEnd/>
              <a:tailEnd/>
            </a:ln>
          </p:spPr>
        </p:pic>
        <p:cxnSp>
          <p:nvCxnSpPr>
            <p:cNvPr id="95" name="Elbow Connector 94"/>
            <p:cNvCxnSpPr/>
            <p:nvPr/>
          </p:nvCxnSpPr>
          <p:spPr>
            <a:xfrm rot="10800000">
              <a:off x="4200525" y="5214938"/>
              <a:ext cx="233363" cy="95250"/>
            </a:xfrm>
            <a:prstGeom prst="bentConnector3">
              <a:avLst>
                <a:gd name="adj1" fmla="val -5102"/>
              </a:avLst>
            </a:prstGeom>
            <a:noFill/>
            <a:ln w="19050">
              <a:solidFill>
                <a:srgbClr val="E62C00"/>
              </a:solidFill>
              <a:miter lim="800000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876798" y="4525713"/>
            <a:ext cx="1793250" cy="1092361"/>
            <a:chOff x="876798" y="4525713"/>
            <a:chExt cx="1793250" cy="1092361"/>
          </a:xfrm>
        </p:grpSpPr>
        <p:pic>
          <p:nvPicPr>
            <p:cNvPr id="103434" name="Picture 10"/>
            <p:cNvPicPr>
              <a:picLocks noChangeAspect="1" noChangeArrowheads="1"/>
            </p:cNvPicPr>
            <p:nvPr/>
          </p:nvPicPr>
          <p:blipFill>
            <a:blip r:embed="rId14" cstate="screen"/>
            <a:srcRect/>
            <a:stretch>
              <a:fillRect/>
            </a:stretch>
          </p:blipFill>
          <p:spPr bwMode="auto">
            <a:xfrm>
              <a:off x="876798" y="4525713"/>
              <a:ext cx="1476375" cy="657225"/>
            </a:xfrm>
            <a:prstGeom prst="rect">
              <a:avLst/>
            </a:prstGeom>
            <a:noFill/>
            <a:ln w="19050">
              <a:solidFill>
                <a:srgbClr val="3C8394"/>
              </a:solidFill>
              <a:miter lim="800000"/>
              <a:headEnd/>
              <a:tailEnd/>
            </a:ln>
          </p:spPr>
        </p:pic>
        <p:cxnSp>
          <p:nvCxnSpPr>
            <p:cNvPr id="97" name="Straight Arrow Connector 96"/>
            <p:cNvCxnSpPr/>
            <p:nvPr/>
          </p:nvCxnSpPr>
          <p:spPr>
            <a:xfrm>
              <a:off x="2370125" y="5193792"/>
              <a:ext cx="299923" cy="424282"/>
            </a:xfrm>
            <a:prstGeom prst="straightConnector1">
              <a:avLst/>
            </a:prstGeom>
            <a:noFill/>
            <a:ln w="19050">
              <a:solidFill>
                <a:srgbClr val="3C8394"/>
              </a:solidFill>
              <a:miter lim="800000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 rot="7884797">
            <a:off x="354150" y="5634129"/>
            <a:ext cx="316023" cy="302398"/>
          </a:xfrm>
          <a:prstGeom prst="rect">
            <a:avLst/>
          </a:prstGeom>
          <a:noFill/>
        </p:spPr>
      </p:pic>
      <p:sp>
        <p:nvSpPr>
          <p:cNvPr id="109" name="TextBox 108"/>
          <p:cNvSpPr txBox="1"/>
          <p:nvPr/>
        </p:nvSpPr>
        <p:spPr>
          <a:xfrm>
            <a:off x="647700" y="1913194"/>
            <a:ext cx="27917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pie</a:t>
            </a:r>
            <a:r>
              <a:rPr lang="en-US" sz="1400" dirty="0" smtClean="0"/>
              <a:t> is one </a:t>
            </a:r>
            <a:r>
              <a:rPr lang="en-US" sz="1400" i="1" dirty="0" smtClean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sector/color</a:t>
            </a:r>
            <a:r>
              <a:rPr lang="en-US" sz="1400" dirty="0" smtClean="0"/>
              <a:t> is one </a:t>
            </a:r>
            <a:r>
              <a:rPr lang="en-US" sz="1400" i="1" dirty="0" smtClean="0"/>
              <a:t>scaffold</a:t>
            </a:r>
            <a:endParaRPr lang="en-US" sz="1400" dirty="0" smtClean="0"/>
          </a:p>
        </p:txBody>
      </p:sp>
      <p:pic>
        <p:nvPicPr>
          <p:cNvPr id="5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5" cstate="screen"/>
          <a:srcRect/>
          <a:stretch>
            <a:fillRect/>
          </a:stretch>
        </p:blipFill>
        <p:spPr bwMode="auto">
          <a:xfrm rot="7884797">
            <a:off x="6331204" y="5367643"/>
            <a:ext cx="316023" cy="302398"/>
          </a:xfrm>
          <a:prstGeom prst="rect">
            <a:avLst/>
          </a:prstGeom>
          <a:noFill/>
        </p:spPr>
      </p:pic>
      <p:sp>
        <p:nvSpPr>
          <p:cNvPr id="57" name="TextBox 56"/>
          <p:cNvSpPr txBox="1"/>
          <p:nvPr/>
        </p:nvSpPr>
        <p:spPr>
          <a:xfrm>
            <a:off x="7235676" y="5744450"/>
            <a:ext cx="67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pIC50</a:t>
            </a:r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38749" y="4289523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IFI (promiscuity)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133854" y="1196564"/>
            <a:ext cx="855024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7009163" y="1619251"/>
            <a:ext cx="1104405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741720" y="2513859"/>
            <a:ext cx="1638301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Rectangle 69"/>
          <p:cNvSpPr/>
          <p:nvPr/>
        </p:nvSpPr>
        <p:spPr bwMode="auto">
          <a:xfrm flipV="1">
            <a:off x="4876800" y="1819272"/>
            <a:ext cx="1038225" cy="4086225"/>
          </a:xfrm>
          <a:prstGeom prst="rect">
            <a:avLst/>
          </a:prstGeom>
          <a:solidFill>
            <a:srgbClr val="C00000">
              <a:alpha val="20000"/>
            </a:srgbClr>
          </a:solidFill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Rectangle 72"/>
          <p:cNvSpPr/>
          <p:nvPr/>
        </p:nvSpPr>
        <p:spPr bwMode="auto">
          <a:xfrm flipV="1">
            <a:off x="4876800" y="1828799"/>
            <a:ext cx="1047750" cy="1628776"/>
          </a:xfrm>
          <a:prstGeom prst="rect">
            <a:avLst/>
          </a:prstGeom>
          <a:solidFill>
            <a:srgbClr val="FF972F">
              <a:alpha val="20000"/>
            </a:srgbClr>
          </a:solidFill>
          <a:ln w="19050">
            <a:solidFill>
              <a:srgbClr val="FF972F"/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ectangle 73"/>
          <p:cNvSpPr/>
          <p:nvPr/>
        </p:nvSpPr>
        <p:spPr bwMode="auto">
          <a:xfrm flipV="1">
            <a:off x="4876800" y="1819274"/>
            <a:ext cx="1047750" cy="590551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Rectangle 74"/>
          <p:cNvSpPr/>
          <p:nvPr/>
        </p:nvSpPr>
        <p:spPr bwMode="auto">
          <a:xfrm flipV="1">
            <a:off x="4876800" y="2886073"/>
            <a:ext cx="1047750" cy="571501"/>
          </a:xfrm>
          <a:prstGeom prst="rect">
            <a:avLst/>
          </a:prstGeom>
          <a:solidFill>
            <a:srgbClr val="0070C0">
              <a:alpha val="20000"/>
            </a:srgbClr>
          </a:solidFill>
          <a:ln w="1905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-622399" y="4289523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IFI (promiscuity)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1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163567" y="3249020"/>
            <a:ext cx="2892055" cy="253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02551" cy="430887"/>
          </a:xfrm>
        </p:spPr>
        <p:txBody>
          <a:bodyPr/>
          <a:lstStyle/>
          <a:p>
            <a:r>
              <a:rPr lang="en-US" sz="2800" dirty="0" smtClean="0"/>
              <a:t>Make Decisions on Scaffolds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Scaffold aggregate activity – to prune down &amp; progress scaffolds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1973" y="1216108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6" name="Straight Arrow Connector 5"/>
          <p:cNvCxnSpPr>
            <a:stCxn id="5" idx="2"/>
            <a:endCxn id="7" idx="0"/>
          </p:cNvCxnSpPr>
          <p:nvPr/>
        </p:nvCxnSpPr>
        <p:spPr>
          <a:xfrm flipH="1">
            <a:off x="7562314" y="1493107"/>
            <a:ext cx="4770" cy="155117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031736" y="1648224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567084" y="1890980"/>
            <a:ext cx="0" cy="208213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104888" y="2099193"/>
            <a:ext cx="914400" cy="27699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Annotation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67084" y="2360803"/>
            <a:ext cx="0" cy="179932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776862" y="2540735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0" y="2550559"/>
            <a:ext cx="4763990" cy="3630158"/>
            <a:chOff x="0" y="2497394"/>
            <a:chExt cx="4763990" cy="3630158"/>
          </a:xfrm>
        </p:grpSpPr>
        <p:pic>
          <p:nvPicPr>
            <p:cNvPr id="102424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61950" y="2497394"/>
              <a:ext cx="4402040" cy="3303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3" descr="http://images.sodahead.com/polls/003962351/5331458487_normal_ian_symbol_north_arrow_2_answer_1_xlarge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 rot="7884797">
              <a:off x="401774" y="5396004"/>
              <a:ext cx="316023" cy="302398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1991470" y="5819775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err="1" smtClean="0"/>
                <a:t>Avg</a:t>
              </a:r>
              <a:r>
                <a:rPr lang="en-US" sz="1400" b="1" dirty="0" smtClean="0"/>
                <a:t>(pIC50)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16200000">
              <a:off x="-269601" y="3995171"/>
              <a:ext cx="846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err="1" smtClean="0"/>
                <a:t>Avg</a:t>
              </a:r>
              <a:r>
                <a:rPr lang="en-US" sz="1400" b="1" dirty="0" smtClean="0"/>
                <a:t>(IFI)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235676" y="5744450"/>
            <a:ext cx="675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pIC50</a:t>
            </a:r>
          </a:p>
        </p:txBody>
      </p:sp>
      <p:pic>
        <p:nvPicPr>
          <p:cNvPr id="24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7884797">
            <a:off x="6302629" y="5367643"/>
            <a:ext cx="316023" cy="302398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 rot="16200000">
            <a:off x="5238749" y="4289523"/>
            <a:ext cx="1647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IFI (promiscuity)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7133854" y="1190626"/>
            <a:ext cx="855024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15101" y="1627167"/>
            <a:ext cx="1104404" cy="760021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32264" y="1737360"/>
            <a:ext cx="3577753" cy="827230"/>
            <a:chOff x="532264" y="1737360"/>
            <a:chExt cx="3577753" cy="827230"/>
          </a:xfrm>
        </p:grpSpPr>
        <p:pic>
          <p:nvPicPr>
            <p:cNvPr id="28" name="Picture 25"/>
            <p:cNvPicPr>
              <a:picLocks noChangeAspect="1" noChangeArrowheads="1"/>
            </p:cNvPicPr>
            <p:nvPr/>
          </p:nvPicPr>
          <p:blipFill>
            <a:blip r:embed="rId5" cstate="screen"/>
            <a:srcRect t="22841" r="84078" b="24191"/>
            <a:stretch>
              <a:fillRect/>
            </a:stretch>
          </p:blipFill>
          <p:spPr bwMode="auto">
            <a:xfrm rot="16200000">
              <a:off x="894442" y="1855240"/>
              <a:ext cx="217850" cy="87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1" name="Straight Arrow Connector 30"/>
            <p:cNvCxnSpPr/>
            <p:nvPr/>
          </p:nvCxnSpPr>
          <p:spPr>
            <a:xfrm>
              <a:off x="566384" y="2367887"/>
              <a:ext cx="893928" cy="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32264" y="1737360"/>
              <a:ext cx="1010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b="1" u="sng" dirty="0" smtClean="0"/>
                <a:t>Shape by </a:t>
              </a:r>
              <a:r>
                <a:rPr lang="en-US" sz="1200" b="1" dirty="0" smtClean="0"/>
                <a:t>Complexity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767387" y="1737360"/>
              <a:ext cx="12624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buClr>
                  <a:schemeClr val="tx1"/>
                </a:buClr>
              </a:pPr>
              <a:r>
                <a:rPr lang="en-US" sz="1200" b="1" u="sng" dirty="0" smtClean="0"/>
                <a:t>Size by</a:t>
              </a:r>
              <a:r>
                <a:rPr lang="en-US" sz="1200" b="1" dirty="0" smtClean="0"/>
                <a:t> Count </a:t>
              </a:r>
            </a:p>
            <a:p>
              <a:pPr>
                <a:spcAft>
                  <a:spcPts val="600"/>
                </a:spcAft>
                <a:buClr>
                  <a:schemeClr val="tx1"/>
                </a:buClr>
              </a:pPr>
              <a:r>
                <a:rPr lang="en-US" sz="1100" dirty="0" smtClean="0"/>
                <a:t>(# molecules that share a scaffold)</a:t>
              </a:r>
              <a:r>
                <a:rPr lang="en-US" sz="1600" dirty="0" smtClean="0"/>
                <a:t> </a:t>
              </a:r>
            </a:p>
          </p:txBody>
        </p:sp>
        <p:pic>
          <p:nvPicPr>
            <p:cNvPr id="10342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 l="66823" t="35784" r="18491" b="45834"/>
            <a:stretch>
              <a:fillRect/>
            </a:stretch>
          </p:blipFill>
          <p:spPr bwMode="auto">
            <a:xfrm>
              <a:off x="3114672" y="1885947"/>
              <a:ext cx="995345" cy="678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" name="TextBox 55"/>
          <p:cNvSpPr txBox="1"/>
          <p:nvPr/>
        </p:nvSpPr>
        <p:spPr>
          <a:xfrm>
            <a:off x="4076700" y="2886075"/>
            <a:ext cx="876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100" b="1" dirty="0" smtClean="0">
                <a:solidFill>
                  <a:srgbClr val="0070C0"/>
                </a:solidFill>
              </a:rPr>
              <a:t>17 molecules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2925" y="3505200"/>
            <a:ext cx="6000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100" b="1" dirty="0" smtClean="0">
                <a:solidFill>
                  <a:srgbClr val="0070C0"/>
                </a:solidFill>
              </a:rPr>
              <a:t>1016 mole-</a:t>
            </a:r>
            <a:r>
              <a:rPr lang="en-US" sz="1100" b="1" dirty="0" err="1" smtClean="0">
                <a:solidFill>
                  <a:srgbClr val="0070C0"/>
                </a:solidFill>
              </a:rPr>
              <a:t>cules</a:t>
            </a:r>
            <a:endParaRPr lang="en-US" sz="1100" b="1" dirty="0" smtClean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56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2" cstate="print"/>
          <a:srcRect l="4545" t="4132" r="20579" b="7459"/>
          <a:stretch>
            <a:fillRect/>
          </a:stretch>
        </p:blipFill>
        <p:spPr bwMode="auto">
          <a:xfrm>
            <a:off x="457200" y="3533775"/>
            <a:ext cx="3667125" cy="259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861774"/>
          </a:xfrm>
        </p:spPr>
        <p:txBody>
          <a:bodyPr/>
          <a:lstStyle/>
          <a:p>
            <a:r>
              <a:rPr lang="en-US" sz="2800" dirty="0" smtClean="0"/>
              <a:t>Use Case: Multiple Dataset Merging </a:t>
            </a:r>
            <a:br>
              <a:rPr lang="en-US" sz="2800" dirty="0" smtClean="0"/>
            </a:br>
            <a:r>
              <a:rPr lang="en-US" sz="2800" dirty="0" smtClean="0"/>
              <a:t>on Target “X”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31777"/>
            <a:ext cx="8414246" cy="2603461"/>
          </a:xfrm>
        </p:spPr>
        <p:txBody>
          <a:bodyPr/>
          <a:lstStyle/>
          <a:p>
            <a:r>
              <a:rPr lang="en-US" dirty="0" smtClean="0"/>
              <a:t>Task: Combine datasets from multiple screening campaigns to identify new series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Approach: Merge datasets using </a:t>
            </a:r>
            <a:r>
              <a:rPr lang="en-US" u="sng" dirty="0" smtClean="0"/>
              <a:t>scaffolds as the key</a:t>
            </a:r>
          </a:p>
          <a:p>
            <a:r>
              <a:rPr lang="en-US" dirty="0" smtClean="0"/>
              <a:t>Benefits: </a:t>
            </a:r>
            <a:r>
              <a:rPr lang="en-US" b="1" dirty="0" smtClean="0">
                <a:solidFill>
                  <a:srgbClr val="00B050"/>
                </a:solidFill>
                <a:latin typeface="Arial"/>
                <a:cs typeface="Arial"/>
                <a:sym typeface="Wingdings"/>
              </a:rPr>
              <a:t>√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smtClean="0"/>
              <a:t>find series across datasets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3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8714034">
            <a:off x="2971391" y="4489518"/>
            <a:ext cx="354923" cy="339621"/>
          </a:xfrm>
          <a:prstGeom prst="rect">
            <a:avLst/>
          </a:prstGeom>
          <a:noFill/>
        </p:spPr>
      </p:pic>
      <p:grpSp>
        <p:nvGrpSpPr>
          <p:cNvPr id="68" name="Group 67"/>
          <p:cNvGrpSpPr/>
          <p:nvPr/>
        </p:nvGrpSpPr>
        <p:grpSpPr>
          <a:xfrm>
            <a:off x="895350" y="1442530"/>
            <a:ext cx="7400925" cy="1285222"/>
            <a:chOff x="895350" y="1699705"/>
            <a:chExt cx="7400925" cy="128522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143789" y="1971132"/>
              <a:ext cx="1133129" cy="548640"/>
            </a:xfrm>
            <a:prstGeom prst="roundRect">
              <a:avLst/>
            </a:prstGeom>
            <a:solidFill>
              <a:srgbClr val="FF6699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HTS 2014 </a:t>
              </a:r>
              <a:br>
                <a:rPr lang="en-US" sz="13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350K top-up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3613 pIC50s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523216" y="1971132"/>
              <a:ext cx="1171407" cy="548640"/>
            </a:xfrm>
            <a:prstGeom prst="round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HTS 2012</a:t>
              </a:r>
              <a:r>
                <a:rPr lang="en-US" sz="1100" kern="0" dirty="0" smtClean="0">
                  <a:solidFill>
                    <a:srgbClr val="000000"/>
                  </a:solidFill>
                </a:rPr>
                <a:t> 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2M screened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4564 pIC50s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06844" y="1699705"/>
              <a:ext cx="5581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                       historical data          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</a:rPr>
                <a:t>new data</a:t>
              </a:r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931652" y="1971132"/>
              <a:ext cx="1280160" cy="54864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FBDD</a:t>
              </a:r>
              <a:r>
                <a:rPr lang="en-US" sz="1200" kern="0" dirty="0" smtClean="0">
                  <a:solidFill>
                    <a:srgbClr val="000000"/>
                  </a:solidFill>
                </a:rPr>
                <a:t> (</a:t>
              </a:r>
              <a:r>
                <a:rPr lang="en-US" sz="1100" kern="0" dirty="0" smtClean="0">
                  <a:solidFill>
                    <a:srgbClr val="000000"/>
                  </a:solidFill>
                </a:rPr>
                <a:t>small</a:t>
              </a:r>
              <a:r>
                <a:rPr lang="en-US" sz="1200" kern="0" dirty="0" smtClean="0">
                  <a:solidFill>
                    <a:srgbClr val="000000"/>
                  </a:solidFill>
                </a:rPr>
                <a:t> </a:t>
              </a:r>
              <a:r>
                <a:rPr lang="en-US" sz="1100" kern="0" dirty="0" smtClean="0">
                  <a:solidFill>
                    <a:srgbClr val="000000"/>
                  </a:solidFill>
                </a:rPr>
                <a:t>fragment screen)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288 pIC50s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726084" y="1971132"/>
              <a:ext cx="1219261" cy="5486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DNA ELT</a:t>
              </a:r>
            </a:p>
            <a:p>
              <a:pPr lvl="0" algn="ctr">
                <a:defRPr/>
              </a:pPr>
              <a:r>
                <a:rPr lang="en-US" sz="1100" kern="0" dirty="0" smtClean="0">
                  <a:solidFill>
                    <a:srgbClr val="000000"/>
                  </a:solidFill>
                </a:rPr>
                <a:t>130 libraries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824 features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6247495" y="2024560"/>
              <a:ext cx="146772" cy="1231701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8964" y="2677150"/>
              <a:ext cx="2503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No activity 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3553" y="2677150"/>
              <a:ext cx="242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Activity data available</a:t>
              </a:r>
              <a:endParaRPr lang="en-US" sz="1400" dirty="0"/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3075378" y="493822"/>
              <a:ext cx="143016" cy="4289416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924425" y="1855159"/>
              <a:ext cx="2034486" cy="137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15166" y="2033495"/>
              <a:ext cx="9811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9259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</a:rPr>
                <a:t>compounds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7198094" y="2036282"/>
              <a:ext cx="316683" cy="444933"/>
            </a:xfrm>
            <a:prstGeom prst="rightBrac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95350" y="1855159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267325" y="3795844"/>
            <a:ext cx="2114550" cy="219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0" name="Group 79"/>
          <p:cNvGrpSpPr/>
          <p:nvPr/>
        </p:nvGrpSpPr>
        <p:grpSpPr>
          <a:xfrm>
            <a:off x="5673931" y="3905465"/>
            <a:ext cx="1661284" cy="1739462"/>
            <a:chOff x="5673931" y="3810215"/>
            <a:chExt cx="1661284" cy="173946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731206" y="4915322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950900" y="5410478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538974" y="5410478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673931" y="3810215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976010" y="4434330"/>
              <a:ext cx="137160" cy="139199"/>
            </a:xfrm>
            <a:prstGeom prst="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198055" y="4577700"/>
              <a:ext cx="137160" cy="139199"/>
            </a:xfrm>
            <a:prstGeom prst="rect">
              <a:avLst/>
            </a:prstGeom>
            <a:solidFill>
              <a:srgbClr val="FF6699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236896" y="4521931"/>
              <a:ext cx="137160" cy="139199"/>
            </a:xfrm>
            <a:prstGeom prst="rect">
              <a:avLst/>
            </a:prstGeom>
            <a:solidFill>
              <a:srgbClr val="FF6699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989740" y="4307000"/>
              <a:ext cx="137160" cy="139199"/>
            </a:xfrm>
            <a:prstGeom prst="rect">
              <a:avLst/>
            </a:prstGeom>
            <a:solidFill>
              <a:srgbClr val="FF6699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indent="-180975" algn="ctr" fontAlgn="auto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  <a:defRPr/>
              </a:pPr>
              <a:endParaRPr lang="en-US" sz="1300" kern="0" dirty="0" err="1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261605" y="4088415"/>
            <a:ext cx="1324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srgbClr val="D60093"/>
                </a:solidFill>
              </a:rPr>
              <a:t>HTS 2014</a:t>
            </a:r>
            <a:r>
              <a:rPr lang="en-US" sz="1200" kern="0" dirty="0" smtClean="0">
                <a:solidFill>
                  <a:srgbClr val="FF6699"/>
                </a:solidFill>
              </a:rPr>
              <a:t> </a:t>
            </a:r>
            <a:endParaRPr lang="en-US" sz="1200" dirty="0">
              <a:solidFill>
                <a:srgbClr val="FF6699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1235" y="5262146"/>
            <a:ext cx="1324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 smtClean="0">
                <a:solidFill>
                  <a:srgbClr val="FF6600"/>
                </a:solidFill>
              </a:rPr>
              <a:t>HTS 2012 </a:t>
            </a:r>
            <a:endParaRPr lang="en-US" sz="1200" dirty="0">
              <a:solidFill>
                <a:srgbClr val="FF66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2841107" y="3866264"/>
            <a:ext cx="235467" cy="2390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81091" y="3853143"/>
            <a:ext cx="8595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Selected </a:t>
            </a:r>
            <a:br>
              <a:rPr lang="en-US" sz="1200" b="1" dirty="0" smtClean="0">
                <a:solidFill>
                  <a:srgbClr val="00B050"/>
                </a:solidFill>
              </a:rPr>
            </a:br>
            <a:r>
              <a:rPr lang="en-US" sz="1200" b="1" dirty="0" smtClean="0">
                <a:solidFill>
                  <a:srgbClr val="00B050"/>
                </a:solidFill>
              </a:rPr>
              <a:t>scaffold</a:t>
            </a:r>
          </a:p>
        </p:txBody>
      </p:sp>
      <p:cxnSp>
        <p:nvCxnSpPr>
          <p:cNvPr id="26" name="Straight Arrow Connector 25"/>
          <p:cNvCxnSpPr>
            <a:stCxn id="59" idx="5"/>
          </p:cNvCxnSpPr>
          <p:nvPr/>
        </p:nvCxnSpPr>
        <p:spPr>
          <a:xfrm flipV="1">
            <a:off x="3042091" y="4067175"/>
            <a:ext cx="2053784" cy="3098"/>
          </a:xfrm>
          <a:prstGeom prst="straightConnector1">
            <a:avLst/>
          </a:prstGeom>
          <a:noFill/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TextBox 64"/>
          <p:cNvSpPr txBox="1"/>
          <p:nvPr/>
        </p:nvSpPr>
        <p:spPr>
          <a:xfrm>
            <a:off x="777279" y="6067425"/>
            <a:ext cx="25186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 Improving property 1 (</a:t>
            </a:r>
            <a:r>
              <a:rPr lang="en-US" sz="1300" dirty="0" err="1" smtClean="0">
                <a:sym typeface="Wingdings" pitchFamily="2" charset="2"/>
              </a:rPr>
              <a:t>avg</a:t>
            </a:r>
            <a:r>
              <a:rPr lang="en-US" sz="1300" dirty="0" smtClean="0">
                <a:sym typeface="Wingdings" pitchFamily="2" charset="2"/>
              </a:rPr>
              <a:t>)</a:t>
            </a:r>
            <a:endParaRPr lang="en-US" sz="13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-1061402" y="4624762"/>
            <a:ext cx="27956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Improving  selectivity  2 (</a:t>
            </a:r>
            <a:r>
              <a:rPr lang="en-US" sz="1300" dirty="0" err="1" smtClean="0">
                <a:sym typeface="Wingdings" pitchFamily="2" charset="2"/>
              </a:rPr>
              <a:t>avg</a:t>
            </a:r>
            <a:r>
              <a:rPr lang="en-US" sz="1300" dirty="0" smtClean="0">
                <a:sym typeface="Wingdings" pitchFamily="2" charset="2"/>
              </a:rPr>
              <a:t>) </a:t>
            </a:r>
            <a:endParaRPr lang="en-US" sz="1300" dirty="0"/>
          </a:p>
        </p:txBody>
      </p:sp>
      <p:pic>
        <p:nvPicPr>
          <p:cNvPr id="7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8714034">
            <a:off x="5386885" y="5598770"/>
            <a:ext cx="329540" cy="315334"/>
          </a:xfrm>
          <a:prstGeom prst="rect">
            <a:avLst/>
          </a:prstGeom>
          <a:noFill/>
        </p:spPr>
      </p:pic>
      <p:sp>
        <p:nvSpPr>
          <p:cNvPr id="72" name="Rectangle 71"/>
          <p:cNvSpPr/>
          <p:nvPr/>
        </p:nvSpPr>
        <p:spPr>
          <a:xfrm>
            <a:off x="673065" y="3540147"/>
            <a:ext cx="1841535" cy="2769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6600"/>
                </a:solidFill>
              </a:rPr>
              <a:t>Each </a:t>
            </a:r>
            <a:r>
              <a:rPr lang="en-US" sz="1200" b="1" dirty="0" smtClean="0">
                <a:solidFill>
                  <a:srgbClr val="FF6600"/>
                </a:solidFill>
                <a:sym typeface="Wingdings"/>
              </a:rPr>
              <a:t></a:t>
            </a:r>
            <a:r>
              <a:rPr lang="en-US" sz="1200" b="1" dirty="0" smtClean="0">
                <a:solidFill>
                  <a:srgbClr val="FF6600"/>
                </a:solidFill>
              </a:rPr>
              <a:t> is one scaffold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24448" y="3533775"/>
            <a:ext cx="281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>
                <a:solidFill>
                  <a:srgbClr val="00B050"/>
                </a:solidFill>
              </a:rPr>
              <a:t>New lead series discovered!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49304" y="5953125"/>
            <a:ext cx="20503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 Improving property 1</a:t>
            </a:r>
            <a:endParaRPr lang="en-US" sz="13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4118456" y="4916379"/>
            <a:ext cx="21758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Improving  selectivity  2 </a:t>
            </a:r>
            <a:endParaRPr lang="en-US" sz="13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7541385" y="4114695"/>
            <a:ext cx="1371600" cy="1586237"/>
            <a:chOff x="7541385" y="4114695"/>
            <a:chExt cx="1371600" cy="1586237"/>
          </a:xfrm>
        </p:grpSpPr>
        <p:sp>
          <p:nvSpPr>
            <p:cNvPr id="86" name="TextBox 85"/>
            <p:cNvSpPr txBox="1"/>
            <p:nvPr/>
          </p:nvSpPr>
          <p:spPr>
            <a:xfrm>
              <a:off x="7832074" y="4114695"/>
              <a:ext cx="790222" cy="261610"/>
            </a:xfrm>
            <a:prstGeom prst="rect">
              <a:avLst/>
            </a:prstGeom>
            <a:solidFill>
              <a:srgbClr val="00B6C9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A54">
                      <a:lumMod val="50000"/>
                    </a:srgbClr>
                  </a:solidFill>
                  <a:effectLst/>
                  <a:uLnTx/>
                  <a:uFillTx/>
                </a:rPr>
                <a:t>Molecule</a:t>
              </a:r>
            </a:p>
          </p:txBody>
        </p:sp>
        <p:cxnSp>
          <p:nvCxnSpPr>
            <p:cNvPr id="87" name="Straight Arrow Connector 86"/>
            <p:cNvCxnSpPr>
              <a:stCxn id="86" idx="2"/>
              <a:endCxn id="88" idx="0"/>
            </p:cNvCxnSpPr>
            <p:nvPr/>
          </p:nvCxnSpPr>
          <p:spPr>
            <a:xfrm>
              <a:off x="8227185" y="4376305"/>
              <a:ext cx="0" cy="170506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7696607" y="4546811"/>
              <a:ext cx="1061156" cy="26161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Scaffold(s)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8227185" y="4789567"/>
              <a:ext cx="0" cy="208213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7769985" y="4997780"/>
              <a:ext cx="914400" cy="26161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Annotation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8227185" y="5259390"/>
              <a:ext cx="0" cy="179932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92" name="TextBox 91"/>
            <p:cNvSpPr txBox="1"/>
            <p:nvPr/>
          </p:nvSpPr>
          <p:spPr>
            <a:xfrm>
              <a:off x="7541385" y="5439322"/>
              <a:ext cx="1371600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Related Molecules</a:t>
              </a:r>
            </a:p>
          </p:txBody>
        </p:sp>
      </p:grpSp>
      <p:sp>
        <p:nvSpPr>
          <p:cNvPr id="93" name="Rectangle 92"/>
          <p:cNvSpPr/>
          <p:nvPr/>
        </p:nvSpPr>
        <p:spPr bwMode="auto">
          <a:xfrm>
            <a:off x="7499423" y="5413046"/>
            <a:ext cx="1446686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674983" y="4525754"/>
            <a:ext cx="1104404" cy="760021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59" grpId="0" animBg="1"/>
      <p:bldP spid="55" grpId="0"/>
      <p:bldP spid="65" grpId="0"/>
      <p:bldP spid="66" grpId="0"/>
      <p:bldP spid="72" grpId="0" animBg="1"/>
      <p:bldP spid="74" grpId="1"/>
      <p:bldP spid="81" grpId="0"/>
      <p:bldP spid="82" grpId="0"/>
      <p:bldP spid="93" grpId="0" animBg="1"/>
      <p:bldP spid="94" grpId="1" animBg="1"/>
      <p:bldP spid="94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Background and Introduction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Drug Discovery, Screening, Hit Triage,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Clustering</a:t>
            </a:r>
            <a:b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sz="20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Methodology and Applications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Overlapping Scaffolds concept; Spotfire 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Visualization / Navigation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Use cases: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prioritizing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chemical series;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improving molecule properties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; merging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datasets</a:t>
            </a:r>
          </a:p>
          <a:p>
            <a:pPr lvl="1"/>
            <a:endParaRPr lang="en-US" sz="2000" dirty="0" smtClean="0">
              <a:solidFill>
                <a:srgbClr val="635A54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Statistical Framework</a:t>
            </a:r>
            <a:endParaRPr lang="en-US" sz="2600" dirty="0">
              <a:solidFill>
                <a:srgbClr val="002060"/>
              </a:solidFill>
            </a:endParaRP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Comparing structure &amp; activity ontologies</a:t>
            </a:r>
          </a:p>
          <a:p>
            <a:pPr lvl="1"/>
            <a:endParaRPr lang="en-US" sz="2000" dirty="0" smtClean="0">
              <a:solidFill>
                <a:srgbClr val="635A54"/>
              </a:solidFill>
            </a:endParaRPr>
          </a:p>
          <a:p>
            <a:r>
              <a:rPr lang="en-US" sz="2800" dirty="0" smtClean="0">
                <a:solidFill>
                  <a:srgbClr val="635A54"/>
                </a:solidFill>
              </a:rPr>
              <a:t>Conclusions &amp; Future Work</a:t>
            </a:r>
            <a:endParaRPr lang="en-US" sz="2800" dirty="0" smtClean="0">
              <a:solidFill>
                <a:srgbClr val="635A5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861774"/>
          </a:xfrm>
        </p:spPr>
        <p:txBody>
          <a:bodyPr/>
          <a:lstStyle/>
          <a:p>
            <a:r>
              <a:rPr lang="en-US" sz="2800" dirty="0" smtClean="0"/>
              <a:t>Statistical Framework to Compare Overlapping Scaffolds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3752850"/>
            <a:ext cx="8414246" cy="2444750"/>
          </a:xfrm>
        </p:spPr>
        <p:txBody>
          <a:bodyPr/>
          <a:lstStyle/>
          <a:p>
            <a:r>
              <a:rPr lang="en-US" sz="1800" b="1" dirty="0" smtClean="0"/>
              <a:t>Common Proportion:</a:t>
            </a:r>
            <a:r>
              <a:rPr lang="en-US" sz="1800" dirty="0" smtClean="0"/>
              <a:t> measure of similarity between two ontologies</a:t>
            </a:r>
          </a:p>
          <a:p>
            <a:pPr lvl="1"/>
            <a:r>
              <a:rPr lang="en-US" sz="1600" dirty="0" smtClean="0"/>
              <a:t>Consider two structural decomposition methods S1 and S2 </a:t>
            </a:r>
          </a:p>
          <a:p>
            <a:pPr lvl="1"/>
            <a:r>
              <a:rPr lang="en-US" sz="1600" dirty="0" err="1" smtClean="0"/>
              <a:t>CP</a:t>
            </a:r>
            <a:r>
              <a:rPr lang="en-US" sz="1600" baseline="-25000" dirty="0" err="1" smtClean="0"/>
              <a:t>c</a:t>
            </a:r>
            <a:r>
              <a:rPr lang="en-US" sz="1600" dirty="0" smtClean="0"/>
              <a:t> = “common proportion” for a compound </a:t>
            </a:r>
            <a:r>
              <a:rPr lang="en-US" sz="1600" b="1" dirty="0" smtClean="0"/>
              <a:t>C</a:t>
            </a:r>
            <a:endParaRPr lang="en-US" sz="1600" dirty="0" smtClean="0"/>
          </a:p>
          <a:p>
            <a:pPr lvl="1"/>
            <a:r>
              <a:rPr lang="en-US" sz="1600" dirty="0" err="1" smtClean="0"/>
              <a:t>CP</a:t>
            </a:r>
            <a:r>
              <a:rPr lang="en-US" sz="1600" baseline="-25000" dirty="0" err="1" smtClean="0"/>
              <a:t>c</a:t>
            </a:r>
            <a:r>
              <a:rPr lang="en-US" sz="1600" dirty="0" smtClean="0"/>
              <a:t>(S1,S2) = (S1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 ∩ S2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) / (S1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 U S2</a:t>
            </a:r>
            <a:r>
              <a:rPr lang="en-US" sz="1600" baseline="-25000" dirty="0" smtClean="0"/>
              <a:t>c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In picture: </a:t>
            </a:r>
            <a:r>
              <a:rPr lang="en-US" sz="1600" dirty="0" err="1" smtClean="0"/>
              <a:t>CP</a:t>
            </a:r>
            <a:r>
              <a:rPr lang="en-US" sz="1600" baseline="-25000" dirty="0" err="1" smtClean="0"/>
              <a:t>c</a:t>
            </a:r>
            <a:r>
              <a:rPr lang="en-US" sz="1600" dirty="0" smtClean="0"/>
              <a:t> = red/(red + white)</a:t>
            </a:r>
          </a:p>
          <a:p>
            <a:pPr lvl="1">
              <a:buNone/>
            </a:pPr>
            <a:endParaRPr lang="en-US" sz="1800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 cstate="screen"/>
          <a:srcRect l="22365" t="2967" r="27574" b="39923"/>
          <a:stretch>
            <a:fillRect/>
          </a:stretch>
        </p:blipFill>
        <p:spPr bwMode="auto">
          <a:xfrm>
            <a:off x="666750" y="1495425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6275" y="29337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of 13.5k total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580544" y="1110734"/>
            <a:ext cx="17139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1 compound (C) </a:t>
            </a:r>
            <a:endParaRPr lang="en-US" sz="1600" dirty="0"/>
          </a:p>
        </p:txBody>
      </p:sp>
      <p:sp>
        <p:nvSpPr>
          <p:cNvPr id="25" name="Oval 24"/>
          <p:cNvSpPr/>
          <p:nvPr/>
        </p:nvSpPr>
        <p:spPr bwMode="auto">
          <a:xfrm>
            <a:off x="895350" y="1971675"/>
            <a:ext cx="1133475" cy="504825"/>
          </a:xfrm>
          <a:prstGeom prst="ellipse">
            <a:avLst/>
          </a:prstGeom>
          <a:noFill/>
          <a:ln w="19050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923926" y="2000250"/>
            <a:ext cx="781050" cy="438150"/>
          </a:xfrm>
          <a:prstGeom prst="ellipse">
            <a:avLst/>
          </a:prstGeom>
          <a:noFill/>
          <a:ln w="19050">
            <a:solidFill>
              <a:srgbClr val="FF972F"/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Oval 26"/>
          <p:cNvSpPr/>
          <p:nvPr/>
        </p:nvSpPr>
        <p:spPr bwMode="auto">
          <a:xfrm rot="1922409">
            <a:off x="1095376" y="2076450"/>
            <a:ext cx="647700" cy="28575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Oval 27"/>
          <p:cNvSpPr/>
          <p:nvPr/>
        </p:nvSpPr>
        <p:spPr bwMode="auto">
          <a:xfrm rot="19803441">
            <a:off x="881891" y="1995383"/>
            <a:ext cx="638035" cy="388716"/>
          </a:xfrm>
          <a:prstGeom prst="ellipse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1371600" y="2019300"/>
            <a:ext cx="695326" cy="438150"/>
          </a:xfrm>
          <a:prstGeom prst="ellipse">
            <a:avLst/>
          </a:prstGeom>
          <a:noFill/>
          <a:ln w="19050">
            <a:solidFill>
              <a:srgbClr val="00CC66"/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2403393" y="1623905"/>
            <a:ext cx="182880" cy="182880"/>
          </a:xfrm>
          <a:prstGeom prst="ellipse">
            <a:avLst/>
          </a:prstGeom>
          <a:solidFill>
            <a:srgbClr val="B36B01"/>
          </a:solidFill>
          <a:ln w="12700">
            <a:solidFill>
              <a:schemeClr val="tx1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08205" y="1623905"/>
            <a:ext cx="182880" cy="182880"/>
          </a:xfrm>
          <a:prstGeom prst="ellipse">
            <a:avLst/>
          </a:prstGeom>
          <a:solidFill>
            <a:srgbClr val="E62C00"/>
          </a:solidFill>
          <a:ln w="12700">
            <a:solidFill>
              <a:schemeClr val="tx1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403393" y="1826696"/>
            <a:ext cx="182880" cy="182880"/>
          </a:xfrm>
          <a:prstGeom prst="ellipse">
            <a:avLst/>
          </a:prstGeom>
          <a:solidFill>
            <a:srgbClr val="3C8394"/>
          </a:solidFill>
          <a:ln w="12700">
            <a:solidFill>
              <a:schemeClr val="tx1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608180" y="1826696"/>
            <a:ext cx="182880" cy="18288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808205" y="1826696"/>
            <a:ext cx="182880" cy="18288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608180" y="1623905"/>
            <a:ext cx="182880" cy="182880"/>
          </a:xfrm>
          <a:prstGeom prst="ellipse">
            <a:avLst/>
          </a:prstGeom>
          <a:solidFill>
            <a:srgbClr val="FFA74F"/>
          </a:solidFill>
          <a:ln w="12700">
            <a:solidFill>
              <a:schemeClr val="tx1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1190626" y="1943100"/>
            <a:ext cx="876300" cy="514350"/>
          </a:xfrm>
          <a:prstGeom prst="ellipse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275994" y="1110734"/>
            <a:ext cx="2598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6 scaffolds in compound C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2200275" y="2028825"/>
            <a:ext cx="103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 smtClean="0"/>
              <a:t>of 6k total</a:t>
            </a:r>
            <a:br>
              <a:rPr lang="en-US" sz="1200" dirty="0" smtClean="0"/>
            </a:br>
            <a:r>
              <a:rPr lang="en-US" sz="1200" dirty="0" smtClean="0"/>
              <a:t>scaffolds (S)</a:t>
            </a: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 l="19603" r="26511" b="16102"/>
          <a:stretch>
            <a:fillRect/>
          </a:stretch>
        </p:blipFill>
        <p:spPr bwMode="auto">
          <a:xfrm>
            <a:off x="3409949" y="1442035"/>
            <a:ext cx="1726305" cy="10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3724275" y="1485900"/>
            <a:ext cx="131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 smtClean="0"/>
              <a:t>How many scaffolds in each compound?</a:t>
            </a:r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4" cstate="print"/>
          <a:srcRect t="12914" r="21157"/>
          <a:stretch>
            <a:fillRect/>
          </a:stretch>
        </p:blipFill>
        <p:spPr bwMode="auto">
          <a:xfrm>
            <a:off x="5543550" y="1608192"/>
            <a:ext cx="2962275" cy="170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TextBox 55"/>
          <p:cNvSpPr txBox="1"/>
          <p:nvPr/>
        </p:nvSpPr>
        <p:spPr>
          <a:xfrm>
            <a:off x="3571876" y="2476500"/>
            <a:ext cx="15811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50" b="1" dirty="0" smtClean="0"/>
              <a:t>compound IDs (13.5k</a:t>
            </a:r>
            <a:r>
              <a:rPr lang="en-US" sz="1050" b="1" dirty="0" smtClean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62225" y="2875557"/>
            <a:ext cx="278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/>
              <a:t>Scaffolds form an ontology (grouping) over molecules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200649" y="1110734"/>
            <a:ext cx="37338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“Structure group” of C (S</a:t>
            </a:r>
            <a:r>
              <a:rPr lang="en-US" sz="1500" baseline="-25000" dirty="0" smtClean="0"/>
              <a:t>c</a:t>
            </a:r>
            <a:r>
              <a:rPr lang="en-US" sz="1500" dirty="0" smtClean="0"/>
              <a:t>): 80 related molecules that share &gt;=2 scaffolds with C</a:t>
            </a:r>
            <a:endParaRPr lang="en-US" sz="1500" dirty="0"/>
          </a:p>
        </p:txBody>
      </p:sp>
      <p:grpSp>
        <p:nvGrpSpPr>
          <p:cNvPr id="60" name="Group 59"/>
          <p:cNvGrpSpPr/>
          <p:nvPr/>
        </p:nvGrpSpPr>
        <p:grpSpPr>
          <a:xfrm>
            <a:off x="5172075" y="4857749"/>
            <a:ext cx="3656697" cy="1409699"/>
            <a:chOff x="609600" y="4212365"/>
            <a:chExt cx="4390123" cy="1905000"/>
          </a:xfrm>
        </p:grpSpPr>
        <p:pic>
          <p:nvPicPr>
            <p:cNvPr id="61" name="Picture 2" descr="https://upload.wikimedia.org/wikipedia/commons/thumb/9/99/Venn0001.svg/2000px-Venn0001.svg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609600" y="4212365"/>
              <a:ext cx="4390123" cy="1905000"/>
            </a:xfrm>
            <a:prstGeom prst="rect">
              <a:avLst/>
            </a:prstGeom>
            <a:noFill/>
          </p:spPr>
        </p:pic>
        <p:sp>
          <p:nvSpPr>
            <p:cNvPr id="62" name="TextBox 61"/>
            <p:cNvSpPr txBox="1"/>
            <p:nvPr/>
          </p:nvSpPr>
          <p:spPr>
            <a:xfrm>
              <a:off x="636211" y="4416252"/>
              <a:ext cx="652797" cy="499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S1</a:t>
              </a:r>
              <a:r>
                <a:rPr lang="en-US" baseline="-25000" dirty="0" smtClean="0"/>
                <a:t>c</a:t>
              </a:r>
              <a:endParaRPr lang="en-US" baseline="-25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43400" y="4288565"/>
              <a:ext cx="652797" cy="499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S2</a:t>
              </a:r>
              <a:r>
                <a:rPr lang="en-US" baseline="-25000" dirty="0" smtClean="0"/>
                <a:t>c</a:t>
              </a:r>
              <a:endParaRPr lang="en-US" baseline="-25000" dirty="0"/>
            </a:p>
          </p:txBody>
        </p:sp>
        <p:cxnSp>
          <p:nvCxnSpPr>
            <p:cNvPr id="64" name="Straight Arrow Connector 63"/>
            <p:cNvCxnSpPr>
              <a:stCxn id="62" idx="3"/>
            </p:cNvCxnSpPr>
            <p:nvPr/>
          </p:nvCxnSpPr>
          <p:spPr>
            <a:xfrm>
              <a:off x="1289008" y="4665800"/>
              <a:ext cx="185403" cy="512450"/>
            </a:xfrm>
            <a:prstGeom prst="straightConnector1">
              <a:avLst/>
            </a:prstGeom>
            <a:ln w="19050">
              <a:solidFill>
                <a:srgbClr val="3C839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2" idx="3"/>
            </p:cNvCxnSpPr>
            <p:nvPr/>
          </p:nvCxnSpPr>
          <p:spPr>
            <a:xfrm>
              <a:off x="1289008" y="4665800"/>
              <a:ext cx="1176003" cy="360050"/>
            </a:xfrm>
            <a:prstGeom prst="straightConnector1">
              <a:avLst/>
            </a:prstGeom>
            <a:ln w="19050">
              <a:solidFill>
                <a:srgbClr val="3C839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63" idx="2"/>
            </p:cNvCxnSpPr>
            <p:nvPr/>
          </p:nvCxnSpPr>
          <p:spPr>
            <a:xfrm flipH="1">
              <a:off x="4038603" y="4787663"/>
              <a:ext cx="631196" cy="339102"/>
            </a:xfrm>
            <a:prstGeom prst="straightConnector1">
              <a:avLst/>
            </a:prstGeom>
            <a:ln w="19050">
              <a:solidFill>
                <a:srgbClr val="3C839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2"/>
            </p:cNvCxnSpPr>
            <p:nvPr/>
          </p:nvCxnSpPr>
          <p:spPr>
            <a:xfrm flipH="1">
              <a:off x="2971802" y="4787663"/>
              <a:ext cx="1697997" cy="262902"/>
            </a:xfrm>
            <a:prstGeom prst="straightConnector1">
              <a:avLst/>
            </a:prstGeom>
            <a:ln w="19050">
              <a:solidFill>
                <a:srgbClr val="3C839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7" grpId="0" animBg="1"/>
      <p:bldP spid="48" grpId="0"/>
      <p:bldP spid="49" grpId="0"/>
      <p:bldP spid="51" grpId="0"/>
      <p:bldP spid="56" grpId="0"/>
      <p:bldP spid="57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3" name="Picture 1"/>
          <p:cNvPicPr>
            <a:picLocks noChangeAspect="1" noChangeArrowheads="1"/>
          </p:cNvPicPr>
          <p:nvPr/>
        </p:nvPicPr>
        <p:blipFill>
          <a:blip r:embed="rId2" cstate="print"/>
          <a:srcRect l="13295" t="4817" r="32948"/>
          <a:stretch>
            <a:fillRect/>
          </a:stretch>
        </p:blipFill>
        <p:spPr bwMode="auto">
          <a:xfrm>
            <a:off x="6286500" y="3350111"/>
            <a:ext cx="2495550" cy="192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861774"/>
          </a:xfrm>
        </p:spPr>
        <p:txBody>
          <a:bodyPr/>
          <a:lstStyle/>
          <a:p>
            <a:r>
              <a:rPr lang="en-US" sz="2800" dirty="0" smtClean="0"/>
              <a:t>Comparing Methods for </a:t>
            </a:r>
            <a:br>
              <a:rPr lang="en-US" sz="2800" dirty="0" smtClean="0"/>
            </a:br>
            <a:r>
              <a:rPr lang="en-US" sz="2800" dirty="0" smtClean="0"/>
              <a:t>Finding Overlapping Scaffolds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88927"/>
            <a:ext cx="5511801" cy="4792773"/>
          </a:xfrm>
        </p:spPr>
        <p:txBody>
          <a:bodyPr/>
          <a:lstStyle/>
          <a:p>
            <a:r>
              <a:rPr lang="en-US" sz="2000" dirty="0" smtClean="0"/>
              <a:t>We compared three methods</a:t>
            </a:r>
          </a:p>
          <a:p>
            <a:pPr marL="611063" lvl="1" indent="-342900">
              <a:buFont typeface="+mj-lt"/>
              <a:buAutoNum type="arabicPeriod"/>
            </a:pPr>
            <a:r>
              <a:rPr lang="en-US" sz="1800" dirty="0" smtClean="0"/>
              <a:t>S1 (“Frameworks”)</a:t>
            </a:r>
          </a:p>
          <a:p>
            <a:pPr marL="611063" lvl="1" indent="-342900">
              <a:buFont typeface="+mj-lt"/>
              <a:buAutoNum type="arabicPeriod"/>
            </a:pPr>
            <a:r>
              <a:rPr lang="en-US" sz="1800" dirty="0" smtClean="0"/>
              <a:t>S2 (“R-Group Tool”)</a:t>
            </a:r>
          </a:p>
          <a:p>
            <a:pPr marL="611063" lvl="1" indent="-342900">
              <a:buFont typeface="+mj-lt"/>
              <a:buAutoNum type="arabicPeriod"/>
            </a:pPr>
            <a:r>
              <a:rPr lang="en-US" sz="1800" dirty="0" smtClean="0"/>
              <a:t>S3 (“Scaffold Networks”)    </a:t>
            </a:r>
          </a:p>
          <a:p>
            <a:endParaRPr lang="en-US" dirty="0" smtClean="0"/>
          </a:p>
          <a:p>
            <a:r>
              <a:rPr lang="en-US" sz="2000" dirty="0" smtClean="0"/>
              <a:t>Some observations:</a:t>
            </a:r>
          </a:p>
          <a:p>
            <a:pPr lvl="1">
              <a:spcAft>
                <a:spcPts val="1200"/>
              </a:spcAft>
            </a:pPr>
            <a:r>
              <a:rPr lang="en-US" sz="1600" u="sng" dirty="0" smtClean="0"/>
              <a:t>Method differences:</a:t>
            </a:r>
            <a:r>
              <a:rPr lang="en-US" sz="1600" dirty="0" smtClean="0"/>
              <a:t> Methods are complementary with dissimilar output for many compounds. </a:t>
            </a:r>
            <a:endParaRPr lang="en-US" dirty="0" smtClean="0"/>
          </a:p>
          <a:p>
            <a:pPr lvl="1">
              <a:spcAft>
                <a:spcPts val="1200"/>
              </a:spcAft>
            </a:pPr>
            <a:r>
              <a:rPr lang="en-US" sz="1600" u="sng" dirty="0" smtClean="0"/>
              <a:t>Method equivalence:</a:t>
            </a:r>
            <a:r>
              <a:rPr lang="en-US" sz="1600" dirty="0" smtClean="0"/>
              <a:t> Overall, the methods deconstruct molecules in similar ways and can be used to derive similar insights about </a:t>
            </a:r>
            <a:r>
              <a:rPr lang="en-US" sz="1600" dirty="0" smtClean="0"/>
              <a:t>Structure-Activity Relationships. </a:t>
            </a:r>
            <a:endParaRPr lang="en-US" sz="1600" dirty="0" smtClean="0"/>
          </a:p>
          <a:p>
            <a:pPr lvl="1">
              <a:spcAft>
                <a:spcPts val="1200"/>
              </a:spcAft>
            </a:pPr>
            <a:r>
              <a:rPr lang="en-US" sz="1600" u="sng" dirty="0" smtClean="0">
                <a:solidFill>
                  <a:srgbClr val="635A54"/>
                </a:solidFill>
              </a:rPr>
              <a:t>Modular visualization:</a:t>
            </a:r>
            <a:r>
              <a:rPr lang="en-US" sz="1600" dirty="0" smtClean="0">
                <a:solidFill>
                  <a:srgbClr val="635A54"/>
                </a:solidFill>
              </a:rPr>
              <a:t> any method that produces a map of molecules to scaffolds can be plugged in to our Spotfire framework.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4325" y="6404275"/>
            <a:ext cx="27636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88" lvl="1" indent="-115888"/>
            <a:r>
              <a:rPr lang="en-US" sz="1000" dirty="0" smtClean="0"/>
              <a:t>1. GSK implementation of Bemis-</a:t>
            </a:r>
            <a:r>
              <a:rPr lang="en-US" sz="1000" dirty="0" err="1" smtClean="0"/>
              <a:t>Murcko</a:t>
            </a:r>
            <a:r>
              <a:rPr lang="en-US" sz="1000" dirty="0" smtClean="0"/>
              <a:t> and RECAP frameworks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2537" y="6404275"/>
            <a:ext cx="2323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2. Scaffolds generated by the </a:t>
            </a:r>
            <a:r>
              <a:rPr lang="en-US" sz="1000" dirty="0" smtClean="0">
                <a:hlinkClick r:id="rId3"/>
              </a:rPr>
              <a:t>NCATS R-group tool </a:t>
            </a:r>
            <a:r>
              <a:rPr lang="en-US" sz="1000" dirty="0" smtClean="0"/>
              <a:t>/ </a:t>
            </a:r>
            <a:r>
              <a:rPr lang="en-US" sz="1000" dirty="0" smtClean="0">
                <a:hlinkClick r:id="rId4"/>
              </a:rPr>
              <a:t>Scaffold Hopper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562498" y="1223081"/>
            <a:ext cx="790222" cy="276999"/>
          </a:xfrm>
          <a:prstGeom prst="rect">
            <a:avLst/>
          </a:prstGeom>
          <a:solidFill>
            <a:srgbClr val="00B6C9">
              <a:lumMod val="60000"/>
              <a:lumOff val="40000"/>
            </a:srgbClr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635A54">
                    <a:lumMod val="50000"/>
                  </a:srgbClr>
                </a:solidFill>
                <a:effectLst/>
                <a:uLnTx/>
                <a:uFillTx/>
              </a:rPr>
              <a:t>Molecule</a:t>
            </a:r>
          </a:p>
        </p:txBody>
      </p:sp>
      <p:cxnSp>
        <p:nvCxnSpPr>
          <p:cNvPr id="8" name="Straight Arrow Connector 7"/>
          <p:cNvCxnSpPr>
            <a:stCxn id="7" idx="2"/>
            <a:endCxn id="9" idx="0"/>
          </p:cNvCxnSpPr>
          <p:nvPr/>
        </p:nvCxnSpPr>
        <p:spPr>
          <a:xfrm>
            <a:off x="7957609" y="1500080"/>
            <a:ext cx="0" cy="236646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27031" y="1736726"/>
            <a:ext cx="1061156" cy="276999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Scaffold(s)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957609" y="2002435"/>
            <a:ext cx="1" cy="264867"/>
          </a:xfrm>
          <a:prstGeom prst="straightConnector1">
            <a:avLst/>
          </a:prstGeom>
          <a:noFill/>
          <a:ln w="9525" cap="flat" cmpd="sng" algn="ctr">
            <a:solidFill>
              <a:srgbClr val="FF66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67387" y="2250371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marR="0" lvl="0" indent="-1714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5A54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Related Molecules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7391400" y="1704832"/>
            <a:ext cx="1112008" cy="323993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2601" y="6404275"/>
            <a:ext cx="26098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-114300"/>
            <a:r>
              <a:rPr lang="en-US" sz="1000" dirty="0" smtClean="0"/>
              <a:t>3. Output of </a:t>
            </a:r>
            <a:r>
              <a:rPr lang="en-US" sz="1000" dirty="0" smtClean="0">
                <a:hlinkClick r:id="rId5"/>
              </a:rPr>
              <a:t>Scaffold Network Generator (SNG)</a:t>
            </a:r>
            <a:r>
              <a:rPr lang="en-US" sz="1000" dirty="0" smtClean="0"/>
              <a:t> from J. Swamidass lab at WUSTL 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838825" y="3710374"/>
            <a:ext cx="3276600" cy="1976825"/>
            <a:chOff x="5838825" y="3577024"/>
            <a:chExt cx="3276600" cy="1976825"/>
          </a:xfrm>
        </p:grpSpPr>
        <p:sp>
          <p:nvSpPr>
            <p:cNvPr id="19" name="TextBox 18"/>
            <p:cNvSpPr txBox="1"/>
            <p:nvPr/>
          </p:nvSpPr>
          <p:spPr>
            <a:xfrm rot="16200000">
              <a:off x="5617562" y="4006348"/>
              <a:ext cx="1166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</a:rPr>
                <a:t># molecules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H="1">
              <a:off x="6000751" y="4572000"/>
              <a:ext cx="800099" cy="69532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38825" y="5276850"/>
              <a:ext cx="1047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FF0000"/>
                  </a:solidFill>
                </a:rPr>
                <a:t>  No overlap</a:t>
              </a:r>
            </a:p>
          </p:txBody>
        </p:sp>
        <p:cxnSp>
          <p:nvCxnSpPr>
            <p:cNvPr id="25" name="Straight Arrow Connector 24"/>
            <p:cNvCxnSpPr>
              <a:endCxn id="27" idx="0"/>
            </p:cNvCxnSpPr>
            <p:nvPr/>
          </p:nvCxnSpPr>
          <p:spPr>
            <a:xfrm flipH="1">
              <a:off x="8139113" y="4648200"/>
              <a:ext cx="338137" cy="61912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162800" y="5267325"/>
              <a:ext cx="19526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008000"/>
                  </a:solidFill>
                </a:rPr>
                <a:t>Almost complete overlap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09575" y="6010275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19801" y="5749409"/>
            <a:ext cx="2431751" cy="276999"/>
            <a:chOff x="6019801" y="5749409"/>
            <a:chExt cx="2431751" cy="276999"/>
          </a:xfrm>
        </p:grpSpPr>
        <p:sp>
          <p:nvSpPr>
            <p:cNvPr id="21" name="Oval 20"/>
            <p:cNvSpPr/>
            <p:nvPr/>
          </p:nvSpPr>
          <p:spPr bwMode="auto">
            <a:xfrm>
              <a:off x="6019801" y="5762625"/>
              <a:ext cx="381000" cy="247650"/>
            </a:xfrm>
            <a:prstGeom prst="ellipse">
              <a:avLst/>
            </a:prstGeom>
            <a:noFill/>
            <a:ln w="12700">
              <a:solidFill>
                <a:srgbClr val="CC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050" indent="-19050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b="1" kern="0" dirty="0" smtClean="0">
                  <a:solidFill>
                    <a:srgbClr val="CC0066"/>
                  </a:solidFill>
                  <a:latin typeface="Arial"/>
                </a:rPr>
                <a:t>S1</a:t>
              </a:r>
              <a:r>
                <a:rPr lang="en-US" sz="1200" b="1" kern="0" baseline="-25000" dirty="0" smtClean="0">
                  <a:solidFill>
                    <a:srgbClr val="CC0066"/>
                  </a:solidFill>
                  <a:latin typeface="Arial"/>
                </a:rPr>
                <a:t>c</a:t>
              </a:r>
              <a:endParaRPr lang="en-US" sz="1200" b="1" kern="0" baseline="-25000" dirty="0" smtClean="0">
                <a:solidFill>
                  <a:srgbClr val="CC0066"/>
                </a:solidFill>
                <a:latin typeface="Arial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6391276" y="5762625"/>
              <a:ext cx="381000" cy="247650"/>
            </a:xfrm>
            <a:prstGeom prst="ellipse">
              <a:avLst/>
            </a:prstGeom>
            <a:noFill/>
            <a:ln w="12700">
              <a:solidFill>
                <a:srgbClr val="3C8394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050" indent="-19050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b="1" kern="0" dirty="0" smtClean="0">
                  <a:solidFill>
                    <a:srgbClr val="3C8394"/>
                  </a:solidFill>
                  <a:latin typeface="Arial"/>
                </a:rPr>
                <a:t>S2</a:t>
              </a:r>
              <a:r>
                <a:rPr lang="en-US" sz="1200" b="1" kern="0" baseline="-25000" dirty="0" smtClean="0">
                  <a:solidFill>
                    <a:srgbClr val="3C8394"/>
                  </a:solidFill>
                </a:rPr>
                <a:t>c</a:t>
              </a:r>
              <a:endParaRPr lang="en-US" sz="1200" b="1" kern="0" dirty="0" smtClean="0">
                <a:solidFill>
                  <a:srgbClr val="3C8394"/>
                </a:solidFill>
                <a:latin typeface="Arial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667626" y="5762625"/>
              <a:ext cx="381000" cy="247650"/>
            </a:xfrm>
            <a:prstGeom prst="ellipse">
              <a:avLst/>
            </a:prstGeom>
            <a:noFill/>
            <a:ln w="12700">
              <a:solidFill>
                <a:srgbClr val="CC00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050" indent="-19050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sz="1200" b="1" kern="0" baseline="-25000" dirty="0" smtClean="0">
                <a:solidFill>
                  <a:schemeClr val="tx1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7715251" y="5762625"/>
              <a:ext cx="381000" cy="247650"/>
            </a:xfrm>
            <a:prstGeom prst="ellipse">
              <a:avLst/>
            </a:prstGeom>
            <a:noFill/>
            <a:ln w="12700"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9050" indent="-19050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</a:pPr>
              <a:endParaRPr lang="en-US" sz="1200" b="1" kern="0" dirty="0" smtClean="0">
                <a:solidFill>
                  <a:schemeClr val="tx1">
                    <a:lumMod val="75000"/>
                  </a:schemeClr>
                </a:solidFill>
                <a:latin typeface="Arial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97726" y="5749409"/>
              <a:ext cx="4299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9050" lvl="0" indent="-19050" algn="ctr" eaLnBrk="0" hangingPunct="0">
                <a:buClr>
                  <a:srgbClr val="FFFFFF"/>
                </a:buClr>
              </a:pPr>
              <a:r>
                <a:rPr lang="en-US" sz="1200" b="1" kern="0" dirty="0" smtClean="0">
                  <a:solidFill>
                    <a:srgbClr val="CC0066"/>
                  </a:solidFill>
                </a:rPr>
                <a:t>S1</a:t>
              </a:r>
              <a:r>
                <a:rPr lang="en-US" sz="1200" b="1" kern="0" baseline="-25000" dirty="0" smtClean="0">
                  <a:solidFill>
                    <a:srgbClr val="CC0066"/>
                  </a:solidFill>
                </a:rPr>
                <a:t>c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021626" y="5749409"/>
              <a:ext cx="4299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9050" lvl="0" indent="-19050" algn="ctr" eaLnBrk="0" hangingPunct="0">
                <a:buClr>
                  <a:srgbClr val="FFFFFF"/>
                </a:buClr>
              </a:pPr>
              <a:r>
                <a:rPr lang="en-US" sz="1200" b="1" kern="0" dirty="0" smtClean="0">
                  <a:solidFill>
                    <a:srgbClr val="3C8394"/>
                  </a:solidFill>
                </a:rPr>
                <a:t>S2</a:t>
              </a:r>
              <a:r>
                <a:rPr lang="en-US" sz="1200" b="1" kern="0" baseline="-25000" dirty="0" smtClean="0">
                  <a:solidFill>
                    <a:srgbClr val="3C8394"/>
                  </a:solidFill>
                </a:rPr>
                <a:t>c</a:t>
              </a:r>
              <a:endParaRPr lang="en-US" sz="1200" b="1" kern="0" dirty="0" smtClean="0">
                <a:solidFill>
                  <a:srgbClr val="3C8394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Outline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Background and Introduction</a:t>
            </a:r>
          </a:p>
          <a:p>
            <a:pPr lvl="1"/>
            <a:r>
              <a:rPr lang="en-US" sz="2000" dirty="0" smtClean="0"/>
              <a:t>Drug Discovery, Screening, Hit Triage, </a:t>
            </a:r>
            <a:r>
              <a:rPr lang="en-US" sz="2000" dirty="0" smtClean="0"/>
              <a:t>Clustering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800" dirty="0" smtClean="0"/>
              <a:t>Methodology and Applications</a:t>
            </a:r>
          </a:p>
          <a:p>
            <a:pPr lvl="1"/>
            <a:r>
              <a:rPr lang="en-US" sz="2000" dirty="0" smtClean="0"/>
              <a:t>Overlapping Scaffolds concept; Spotfire  </a:t>
            </a:r>
            <a:r>
              <a:rPr lang="en-US" sz="2000" dirty="0" smtClean="0"/>
              <a:t>Visualization / Navigation</a:t>
            </a:r>
          </a:p>
          <a:p>
            <a:pPr lvl="1"/>
            <a:r>
              <a:rPr lang="en-US" sz="2000" dirty="0" smtClean="0"/>
              <a:t>Use cases: </a:t>
            </a:r>
            <a:r>
              <a:rPr lang="en-US" sz="2000" dirty="0" smtClean="0">
                <a:solidFill>
                  <a:srgbClr val="635A54"/>
                </a:solidFill>
              </a:rPr>
              <a:t>prioritizing </a:t>
            </a:r>
            <a:r>
              <a:rPr lang="en-US" sz="2000" dirty="0" smtClean="0">
                <a:solidFill>
                  <a:srgbClr val="635A54"/>
                </a:solidFill>
              </a:rPr>
              <a:t>chemical series; </a:t>
            </a:r>
            <a:r>
              <a:rPr lang="en-US" sz="2000" dirty="0" smtClean="0">
                <a:solidFill>
                  <a:srgbClr val="635A54"/>
                </a:solidFill>
              </a:rPr>
              <a:t>improving molecule properties</a:t>
            </a:r>
            <a:r>
              <a:rPr lang="en-US" sz="2000" dirty="0" smtClean="0">
                <a:solidFill>
                  <a:srgbClr val="635A54"/>
                </a:solidFill>
              </a:rPr>
              <a:t>; merging </a:t>
            </a:r>
            <a:r>
              <a:rPr lang="en-US" sz="2000" dirty="0" smtClean="0">
                <a:solidFill>
                  <a:srgbClr val="635A54"/>
                </a:solidFill>
              </a:rPr>
              <a:t>datasets</a:t>
            </a:r>
          </a:p>
          <a:p>
            <a:pPr lvl="1"/>
            <a:endParaRPr lang="en-US" sz="2000" dirty="0" smtClean="0">
              <a:solidFill>
                <a:srgbClr val="635A54"/>
              </a:solidFill>
            </a:endParaRPr>
          </a:p>
          <a:p>
            <a:r>
              <a:rPr lang="en-US" sz="2800" dirty="0" smtClean="0">
                <a:solidFill>
                  <a:srgbClr val="635A54"/>
                </a:solidFill>
              </a:rPr>
              <a:t>Statistical Framework</a:t>
            </a:r>
            <a:endParaRPr lang="en-US" sz="2600" dirty="0"/>
          </a:p>
          <a:p>
            <a:pPr lvl="1"/>
            <a:r>
              <a:rPr lang="en-US" sz="2000" dirty="0" smtClean="0">
                <a:solidFill>
                  <a:srgbClr val="635A54"/>
                </a:solidFill>
              </a:rPr>
              <a:t>Comparing structure &amp; activity ontologies</a:t>
            </a:r>
          </a:p>
          <a:p>
            <a:pPr lvl="1"/>
            <a:endParaRPr lang="en-US" sz="2000" dirty="0" smtClean="0">
              <a:solidFill>
                <a:srgbClr val="635A54"/>
              </a:solidFill>
            </a:endParaRPr>
          </a:p>
          <a:p>
            <a:r>
              <a:rPr lang="en-US" sz="2800" dirty="0" smtClean="0">
                <a:solidFill>
                  <a:srgbClr val="635A54"/>
                </a:solidFill>
              </a:rPr>
              <a:t>Conclusions &amp; Future Work</a:t>
            </a:r>
            <a:endParaRPr lang="en-US" sz="2800" dirty="0" smtClean="0">
              <a:solidFill>
                <a:srgbClr val="635A5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9A8B7D"/>
                </a:solidFill>
              </a:rPr>
              <a:t>&lt;#&gt;</a:t>
            </a:r>
            <a:endParaRPr lang="en-US" dirty="0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 l="6535" r="12677" b="13605"/>
          <a:stretch>
            <a:fillRect/>
          </a:stretch>
        </p:blipFill>
        <p:spPr bwMode="auto">
          <a:xfrm>
            <a:off x="4029075" y="3657600"/>
            <a:ext cx="48863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Does Structure Predict Activity?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400" dirty="0" smtClean="0"/>
              <a:t>Statistical Basis of SAR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88720"/>
            <a:ext cx="5530216" cy="50292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Activity similarity ontology (A):</a:t>
            </a:r>
            <a:r>
              <a:rPr lang="en-US" dirty="0" smtClean="0"/>
              <a:t> </a:t>
            </a:r>
          </a:p>
          <a:p>
            <a:pPr lvl="1"/>
            <a:r>
              <a:rPr lang="en-US" sz="1600" dirty="0" smtClean="0"/>
              <a:t>Group compounds with similar biochemical activity</a:t>
            </a:r>
            <a:endParaRPr lang="en-US" sz="1600" b="1" dirty="0" smtClean="0"/>
          </a:p>
          <a:p>
            <a:pPr lvl="1"/>
            <a:r>
              <a:rPr lang="en-US" sz="1600" dirty="0" smtClean="0"/>
              <a:t>Each compound’s </a:t>
            </a:r>
            <a:r>
              <a:rPr lang="en-US" sz="1600" b="1" dirty="0" smtClean="0"/>
              <a:t>Activity group (A</a:t>
            </a:r>
            <a:r>
              <a:rPr lang="en-US" sz="1600" b="1" baseline="-25000" dirty="0" smtClean="0"/>
              <a:t>c</a:t>
            </a:r>
            <a:r>
              <a:rPr lang="en-US" sz="1600" b="1" dirty="0" smtClean="0"/>
              <a:t>) </a:t>
            </a:r>
            <a:r>
              <a:rPr lang="en-US" sz="1600" dirty="0" smtClean="0"/>
              <a:t>defined to be </a:t>
            </a:r>
            <a:br>
              <a:rPr lang="en-US" sz="1600" dirty="0" smtClean="0"/>
            </a:br>
            <a:r>
              <a:rPr lang="en-US" sz="1600" dirty="0" smtClean="0"/>
              <a:t>the same size as</a:t>
            </a:r>
            <a:r>
              <a:rPr lang="en-US" sz="1600" b="1" dirty="0" smtClean="0"/>
              <a:t> </a:t>
            </a:r>
            <a:r>
              <a:rPr lang="en-US" sz="1600" dirty="0" smtClean="0"/>
              <a:t>its corresponding structure group</a:t>
            </a:r>
            <a:r>
              <a:rPr lang="en-US" sz="1600" b="1" dirty="0" smtClean="0"/>
              <a:t> S</a:t>
            </a:r>
            <a:r>
              <a:rPr lang="en-US" sz="1600" b="1" baseline="-25000" dirty="0" smtClean="0"/>
              <a:t>c</a:t>
            </a:r>
          </a:p>
          <a:p>
            <a:pPr lvl="1"/>
            <a:endParaRPr lang="en-US" b="1" baseline="-25000" dirty="0" smtClean="0"/>
          </a:p>
          <a:p>
            <a:r>
              <a:rPr lang="en-US" sz="1800" dirty="0" smtClean="0"/>
              <a:t>Use </a:t>
            </a:r>
            <a:r>
              <a:rPr lang="en-US" sz="1800" b="1" dirty="0" smtClean="0"/>
              <a:t>Common Proportion </a:t>
            </a:r>
            <a:r>
              <a:rPr lang="en-US" sz="1800" dirty="0" smtClean="0"/>
              <a:t>to compare S with A</a:t>
            </a:r>
            <a:r>
              <a:rPr lang="en-US" sz="1800" b="1" dirty="0" smtClean="0"/>
              <a:t>:</a:t>
            </a:r>
            <a:endParaRPr lang="en-US" sz="1800" dirty="0" smtClean="0"/>
          </a:p>
          <a:p>
            <a:pPr lvl="1"/>
            <a:r>
              <a:rPr lang="en-US" sz="1400" dirty="0" err="1" smtClean="0"/>
              <a:t>CP</a:t>
            </a:r>
            <a:r>
              <a:rPr lang="en-US" sz="1400" baseline="-25000" dirty="0" err="1" smtClean="0"/>
              <a:t>c</a:t>
            </a:r>
            <a:r>
              <a:rPr lang="en-US" sz="1400" dirty="0" smtClean="0"/>
              <a:t>(S,A) = S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∩ A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/ S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U A</a:t>
            </a:r>
            <a:r>
              <a:rPr lang="en-US" sz="1400" baseline="-25000" dirty="0" smtClean="0"/>
              <a:t>c</a:t>
            </a:r>
            <a:r>
              <a:rPr lang="en-US" sz="1400" dirty="0" smtClean="0"/>
              <a:t> = red/(red + white)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0000" lvl="1">
              <a:buClr>
                <a:schemeClr val="tx1"/>
              </a:buClr>
            </a:pPr>
            <a:r>
              <a:rPr lang="en-US" sz="1800" dirty="0" smtClean="0"/>
              <a:t>High values of </a:t>
            </a:r>
            <a:r>
              <a:rPr lang="en-US" sz="1800" dirty="0" err="1" smtClean="0"/>
              <a:t>CP</a:t>
            </a:r>
            <a:r>
              <a:rPr lang="en-US" sz="1800" baseline="-25000" dirty="0" err="1" smtClean="0"/>
              <a:t>c</a:t>
            </a:r>
            <a:r>
              <a:rPr lang="en-US" sz="1800" dirty="0" smtClean="0"/>
              <a:t>(S,A) </a:t>
            </a:r>
            <a:br>
              <a:rPr lang="en-US" sz="1800" dirty="0" smtClean="0"/>
            </a:br>
            <a:r>
              <a:rPr lang="en-US" sz="1800" dirty="0" smtClean="0"/>
              <a:t>confirm presence of SAR</a:t>
            </a:r>
          </a:p>
          <a:p>
            <a:pPr lvl="1">
              <a:spcAft>
                <a:spcPts val="1200"/>
              </a:spcAft>
            </a:pPr>
            <a:r>
              <a:rPr lang="en-US" sz="1600" dirty="0" smtClean="0"/>
              <a:t>Normalize using random </a:t>
            </a:r>
            <a:br>
              <a:rPr lang="en-US" sz="1600" dirty="0" smtClean="0"/>
            </a:br>
            <a:r>
              <a:rPr lang="en-US" sz="1600" dirty="0" smtClean="0"/>
              <a:t>structural groups:</a:t>
            </a:r>
            <a:br>
              <a:rPr lang="en-US" sz="1600" dirty="0" smtClean="0"/>
            </a:br>
            <a:r>
              <a:rPr lang="en-US" sz="1600" dirty="0" smtClean="0"/>
              <a:t> </a:t>
            </a:r>
          </a:p>
          <a:p>
            <a:pPr>
              <a:spcAft>
                <a:spcPts val="1200"/>
              </a:spcAft>
              <a:buNone/>
            </a:pPr>
            <a:r>
              <a:rPr lang="en-US" b="1" dirty="0" err="1" smtClean="0"/>
              <a:t>Norm_CP</a:t>
            </a:r>
            <a:r>
              <a:rPr lang="en-US" b="1" dirty="0" smtClean="0"/>
              <a:t> </a:t>
            </a:r>
            <a:r>
              <a:rPr lang="en-US" dirty="0" smtClean="0"/>
              <a:t>= </a:t>
            </a:r>
            <a:r>
              <a:rPr lang="en-US" b="1" u="sng" dirty="0" smtClean="0"/>
              <a:t>__________CP</a:t>
            </a:r>
            <a:r>
              <a:rPr lang="en-US" u="sng" dirty="0" smtClean="0"/>
              <a:t>_________</a:t>
            </a:r>
            <a:br>
              <a:rPr lang="en-US" u="sng" dirty="0" smtClean="0"/>
            </a:br>
            <a:r>
              <a:rPr lang="en-US" dirty="0" smtClean="0"/>
              <a:t>               </a:t>
            </a:r>
            <a:r>
              <a:rPr lang="en-US" sz="1500" b="1" dirty="0" smtClean="0"/>
              <a:t>Expected CP for random S</a:t>
            </a:r>
            <a:r>
              <a:rPr lang="en-US" sz="1500" dirty="0" smtClean="0"/>
              <a:t>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1800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6244678" y="2428874"/>
            <a:ext cx="2424601" cy="895351"/>
            <a:chOff x="514171" y="4212365"/>
            <a:chExt cx="4506094" cy="1905000"/>
          </a:xfrm>
        </p:grpSpPr>
        <p:pic>
          <p:nvPicPr>
            <p:cNvPr id="4" name="Picture 2" descr="https://upload.wikimedia.org/wikipedia/commons/thumb/9/99/Venn0001.svg/2000px-Venn0001.svg.png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609600" y="4212365"/>
              <a:ext cx="4390123" cy="1905000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514171" y="4279867"/>
              <a:ext cx="676865" cy="654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</a:t>
              </a:r>
              <a:r>
                <a:rPr lang="en-US" sz="1400" baseline="-25000" dirty="0" smtClean="0"/>
                <a:t>c</a:t>
              </a:r>
              <a:endParaRPr lang="en-US" sz="1400" baseline="-25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43400" y="4288565"/>
              <a:ext cx="676865" cy="654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</a:t>
              </a:r>
              <a:r>
                <a:rPr lang="en-US" sz="1400" baseline="-25000" dirty="0" smtClean="0"/>
                <a:t>c</a:t>
              </a:r>
              <a:endParaRPr lang="en-US" sz="1400" baseline="-25000" dirty="0"/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91036" y="4607290"/>
              <a:ext cx="161335" cy="434576"/>
            </a:xfrm>
            <a:prstGeom prst="straightConnector1">
              <a:avLst/>
            </a:prstGeom>
            <a:ln w="19050">
              <a:solidFill>
                <a:srgbClr val="3C839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</p:cNvCxnSpPr>
            <p:nvPr/>
          </p:nvCxnSpPr>
          <p:spPr>
            <a:xfrm>
              <a:off x="1191036" y="4607290"/>
              <a:ext cx="1151936" cy="282176"/>
            </a:xfrm>
            <a:prstGeom prst="straightConnector1">
              <a:avLst/>
            </a:prstGeom>
            <a:ln w="19050">
              <a:solidFill>
                <a:srgbClr val="3C839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038602" y="4615988"/>
              <a:ext cx="304798" cy="510776"/>
            </a:xfrm>
            <a:prstGeom prst="straightConnector1">
              <a:avLst/>
            </a:prstGeom>
            <a:ln w="19050">
              <a:solidFill>
                <a:srgbClr val="3C839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1"/>
            </p:cNvCxnSpPr>
            <p:nvPr/>
          </p:nvCxnSpPr>
          <p:spPr>
            <a:xfrm flipH="1">
              <a:off x="2971803" y="4615988"/>
              <a:ext cx="1371596" cy="434576"/>
            </a:xfrm>
            <a:prstGeom prst="straightConnector1">
              <a:avLst/>
            </a:prstGeom>
            <a:ln w="19050">
              <a:solidFill>
                <a:srgbClr val="3C839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865971" y="1189317"/>
            <a:ext cx="3278030" cy="906182"/>
            <a:chOff x="5764163" y="2888105"/>
            <a:chExt cx="3264850" cy="861613"/>
          </a:xfrm>
        </p:grpSpPr>
        <p:pic>
          <p:nvPicPr>
            <p:cNvPr id="11" name="Picture 2"/>
            <p:cNvPicPr>
              <a:picLocks noChangeArrowheads="1"/>
            </p:cNvPicPr>
            <p:nvPr/>
          </p:nvPicPr>
          <p:blipFill>
            <a:blip r:embed="rId4" cstate="screen"/>
            <a:srcRect l="38769" t="85521" r="9757" b="6610"/>
            <a:stretch>
              <a:fillRect/>
            </a:stretch>
          </p:blipFill>
          <p:spPr bwMode="auto">
            <a:xfrm>
              <a:off x="5764163" y="3423683"/>
              <a:ext cx="2541911" cy="326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5768801" y="2903718"/>
              <a:ext cx="1429829" cy="329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Compound C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>
              <a:stCxn id="12" idx="2"/>
            </p:cNvCxnSpPr>
            <p:nvPr/>
          </p:nvCxnSpPr>
          <p:spPr>
            <a:xfrm>
              <a:off x="6483715" y="3233461"/>
              <a:ext cx="391815" cy="289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Left Brace 13"/>
            <p:cNvSpPr/>
            <p:nvPr/>
          </p:nvSpPr>
          <p:spPr>
            <a:xfrm>
              <a:off x="6651027" y="3341867"/>
              <a:ext cx="69266" cy="39753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17053" y="2888105"/>
              <a:ext cx="1811960" cy="497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80 compounds in A</a:t>
              </a:r>
              <a:r>
                <a:rPr lang="en-US" sz="1400" baseline="-25000" dirty="0" smtClean="0"/>
                <a:t>c </a:t>
              </a:r>
              <a:r>
                <a:rPr lang="en-US" sz="1400" dirty="0" smtClean="0"/>
                <a:t> (same size as S</a:t>
              </a:r>
              <a:r>
                <a:rPr lang="en-US" sz="1400" baseline="-25000" dirty="0" smtClean="0"/>
                <a:t>c</a:t>
              </a:r>
              <a:r>
                <a:rPr lang="en-US" sz="1400" dirty="0" smtClean="0"/>
                <a:t>) </a:t>
              </a:r>
              <a:endParaRPr lang="en-US" sz="1400" baseline="-25000" dirty="0"/>
            </a:p>
          </p:txBody>
        </p:sp>
        <p:sp>
          <p:nvSpPr>
            <p:cNvPr id="16" name="Right Brace 15"/>
            <p:cNvSpPr/>
            <p:nvPr/>
          </p:nvSpPr>
          <p:spPr>
            <a:xfrm>
              <a:off x="6936854" y="3341867"/>
              <a:ext cx="69266" cy="39753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" name="Straight Arrow Connector 17"/>
            <p:cNvCxnSpPr>
              <a:stCxn id="15" idx="1"/>
              <a:endCxn id="16" idx="0"/>
            </p:cNvCxnSpPr>
            <p:nvPr/>
          </p:nvCxnSpPr>
          <p:spPr>
            <a:xfrm flipH="1">
              <a:off x="6936854" y="3136843"/>
              <a:ext cx="280198" cy="205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7019925" y="1990725"/>
            <a:ext cx="120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pIC50</a:t>
            </a:r>
          </a:p>
        </p:txBody>
      </p:sp>
      <p:pic>
        <p:nvPicPr>
          <p:cNvPr id="41" name="Picture 10"/>
          <p:cNvPicPr>
            <a:picLocks noChangeAspect="1" noChangeArrowheads="1"/>
          </p:cNvPicPr>
          <p:nvPr/>
        </p:nvPicPr>
        <p:blipFill>
          <a:blip r:embed="rId5" cstate="print"/>
          <a:srcRect l="11828" b="13265"/>
          <a:stretch>
            <a:fillRect/>
          </a:stretch>
        </p:blipFill>
        <p:spPr bwMode="auto">
          <a:xfrm>
            <a:off x="3971925" y="3657600"/>
            <a:ext cx="46863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1"/>
          <p:cNvPicPr>
            <a:picLocks noChangeAspect="1" noChangeArrowheads="1"/>
          </p:cNvPicPr>
          <p:nvPr/>
        </p:nvPicPr>
        <p:blipFill>
          <a:blip r:embed="rId6" cstate="print"/>
          <a:srcRect l="12007" b="13265"/>
          <a:stretch>
            <a:fillRect/>
          </a:stretch>
        </p:blipFill>
        <p:spPr bwMode="auto">
          <a:xfrm>
            <a:off x="3981450" y="3657600"/>
            <a:ext cx="46767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4410074" y="3543300"/>
            <a:ext cx="414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b="1" dirty="0" smtClean="0">
                <a:solidFill>
                  <a:srgbClr val="C00000"/>
                </a:solidFill>
              </a:rPr>
              <a:t>200 most potent compounds (pIC50 &gt; 7.6)   </a:t>
            </a:r>
            <a:br>
              <a:rPr lang="en-US" sz="1200" b="1" dirty="0" smtClean="0">
                <a:solidFill>
                  <a:srgbClr val="C00000"/>
                </a:solidFill>
              </a:rPr>
            </a:br>
            <a:r>
              <a:rPr lang="en-US" sz="1200" b="1" dirty="0" smtClean="0">
                <a:solidFill>
                  <a:schemeClr val="accent4"/>
                </a:solidFill>
              </a:rPr>
              <a:t>remaining compounds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62525" y="6076950"/>
            <a:ext cx="3320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Histogram of </a:t>
            </a:r>
            <a:r>
              <a:rPr lang="en-US" sz="1200" dirty="0" err="1" smtClean="0">
                <a:solidFill>
                  <a:schemeClr val="tx1">
                    <a:lumMod val="50000"/>
                  </a:schemeClr>
                </a:solidFill>
              </a:rPr>
              <a:t>Norm_CP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(1000 bins, Log scale)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19599" y="3943350"/>
            <a:ext cx="107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b="1" dirty="0" smtClean="0">
                <a:solidFill>
                  <a:schemeClr val="accent4"/>
                </a:solidFill>
              </a:rPr>
              <a:t>All 13.5k </a:t>
            </a:r>
            <a:br>
              <a:rPr lang="en-US" sz="1200" b="1" dirty="0" smtClean="0">
                <a:solidFill>
                  <a:schemeClr val="accent4"/>
                </a:solidFill>
              </a:rPr>
            </a:br>
            <a:r>
              <a:rPr lang="en-US" sz="1200" b="1" dirty="0" smtClean="0">
                <a:solidFill>
                  <a:schemeClr val="accent4"/>
                </a:solidFill>
              </a:rPr>
              <a:t>compounds</a:t>
            </a:r>
            <a:br>
              <a:rPr lang="en-US" sz="1200" b="1" dirty="0" smtClean="0">
                <a:solidFill>
                  <a:schemeClr val="accent4"/>
                </a:solidFill>
              </a:rPr>
            </a:br>
            <a:r>
              <a:rPr lang="en-US" sz="1200" b="1" dirty="0" smtClean="0">
                <a:solidFill>
                  <a:schemeClr val="accent4"/>
                </a:solidFill>
              </a:rPr>
              <a:t>in dataset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743701" y="4352926"/>
            <a:ext cx="1600199" cy="1015663"/>
            <a:chOff x="4448176" y="4467226"/>
            <a:chExt cx="1600199" cy="1015663"/>
          </a:xfrm>
        </p:grpSpPr>
        <p:sp>
          <p:nvSpPr>
            <p:cNvPr id="63" name="TextBox 62"/>
            <p:cNvSpPr txBox="1"/>
            <p:nvPr/>
          </p:nvSpPr>
          <p:spPr>
            <a:xfrm>
              <a:off x="4448176" y="4467226"/>
              <a:ext cx="13716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b="1" dirty="0" smtClean="0"/>
                <a:t>Hit series </a:t>
              </a:r>
              <a:r>
                <a:rPr lang="en-US" sz="1200" dirty="0" smtClean="0"/>
                <a:t>with good SAR:</a:t>
              </a:r>
              <a:r>
                <a:rPr lang="en-US" sz="1200" b="1" dirty="0" smtClean="0"/>
                <a:t/>
              </a:r>
              <a:br>
                <a:rPr lang="en-US" sz="1200" b="1" dirty="0" smtClean="0"/>
              </a:br>
              <a:r>
                <a:rPr lang="en-US" sz="1200" b="1" dirty="0" smtClean="0"/>
                <a:t>Over 40x </a:t>
              </a:r>
              <a:r>
                <a:rPr lang="en-US" sz="1200" dirty="0" smtClean="0"/>
                <a:t>the overlap expected by chance!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5734050" y="5019675"/>
              <a:ext cx="314325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14850" y="4600575"/>
            <a:ext cx="962025" cy="1066800"/>
            <a:chOff x="981075" y="4057650"/>
            <a:chExt cx="962025" cy="1066800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1609725" y="4533900"/>
              <a:ext cx="0" cy="59055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981075" y="4057650"/>
              <a:ext cx="9620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tx1">
                      <a:lumMod val="50000"/>
                    </a:schemeClr>
                  </a:solidFill>
                </a:rPr>
                <a:t>Potential false +</a:t>
              </a:r>
              <a:r>
                <a:rPr lang="en-US" sz="1200" dirty="0" err="1" smtClean="0">
                  <a:solidFill>
                    <a:schemeClr val="tx1">
                      <a:lumMod val="50000"/>
                    </a:schemeClr>
                  </a:solidFill>
                </a:rPr>
                <a:t>ves</a:t>
              </a:r>
              <a:endParaRPr lang="en-US" sz="1200" dirty="0" smtClean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0" grpId="0"/>
      <p:bldP spid="43" grpId="0"/>
      <p:bldP spid="4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Conclusions and Future Directions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81100"/>
            <a:ext cx="9144000" cy="5257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538163" lvl="1" indent="-270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635A54"/>
                </a:solidFill>
              </a:rPr>
              <a:t>Data science techniques familiar to you can be optimized for chemical datasets and applied in drug discovery</a:t>
            </a:r>
            <a:endParaRPr lang="en-US" sz="2400" dirty="0" smtClean="0">
              <a:solidFill>
                <a:srgbClr val="635A54"/>
              </a:solidFill>
            </a:endParaRPr>
          </a:p>
          <a:p>
            <a:pPr marL="538163" lvl="1" indent="-270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635A54"/>
                </a:solidFill>
              </a:rPr>
              <a:t>Overlapping </a:t>
            </a:r>
            <a:r>
              <a:rPr lang="en-US" sz="2400" dirty="0" smtClean="0">
                <a:solidFill>
                  <a:srgbClr val="635A54"/>
                </a:solidFill>
              </a:rPr>
              <a:t>scaffold generation is a powerful way to prioritize compounds and relate data across </a:t>
            </a:r>
            <a:r>
              <a:rPr lang="en-US" sz="2400" dirty="0" smtClean="0">
                <a:solidFill>
                  <a:srgbClr val="635A54"/>
                </a:solidFill>
              </a:rPr>
              <a:t>large &amp; diverse </a:t>
            </a:r>
            <a:r>
              <a:rPr lang="en-US" sz="2400" dirty="0" smtClean="0">
                <a:solidFill>
                  <a:srgbClr val="635A54"/>
                </a:solidFill>
              </a:rPr>
              <a:t>datasets</a:t>
            </a:r>
          </a:p>
          <a:p>
            <a:pPr marL="995363" lvl="2" indent="-27000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srgbClr val="635A54"/>
                </a:solidFill>
              </a:rPr>
              <a:t>Many applications: discovery and cohesive visualization of chemical series; finding molecules with better properties; merging datasets</a:t>
            </a:r>
            <a:endParaRPr lang="en-US" sz="1900" dirty="0" smtClean="0">
              <a:solidFill>
                <a:srgbClr val="635A54"/>
              </a:solidFill>
            </a:endParaRP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635A54"/>
                </a:solidFill>
              </a:rPr>
              <a:t>Versatile and informative visualization </a:t>
            </a:r>
            <a:r>
              <a:rPr lang="en-US" sz="2400" dirty="0" smtClean="0">
                <a:solidFill>
                  <a:srgbClr val="635A54"/>
                </a:solidFill>
              </a:rPr>
              <a:t>method </a:t>
            </a:r>
            <a:r>
              <a:rPr lang="en-US" sz="2400" dirty="0" smtClean="0">
                <a:solidFill>
                  <a:srgbClr val="635A54"/>
                </a:solidFill>
              </a:rPr>
              <a:t>- many </a:t>
            </a:r>
            <a:r>
              <a:rPr lang="en-US" sz="2400" dirty="0" smtClean="0">
                <a:solidFill>
                  <a:srgbClr val="635A54"/>
                </a:solidFill>
              </a:rPr>
              <a:t>different scaffold generation methods can be plugged </a:t>
            </a:r>
            <a:r>
              <a:rPr lang="en-US" sz="2400" dirty="0" smtClean="0">
                <a:solidFill>
                  <a:srgbClr val="635A54"/>
                </a:solidFill>
              </a:rPr>
              <a:t>in</a:t>
            </a:r>
            <a:endParaRPr lang="en-US" sz="2400" dirty="0" smtClean="0">
              <a:solidFill>
                <a:srgbClr val="635A54"/>
              </a:solidFill>
            </a:endParaRP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635A54"/>
                </a:solidFill>
              </a:rPr>
              <a:t>Statistical methods can be used to correlate structural groupings with activity and identify compound families worth </a:t>
            </a:r>
            <a:r>
              <a:rPr lang="en-US" sz="2400" dirty="0" smtClean="0">
                <a:solidFill>
                  <a:srgbClr val="635A54"/>
                </a:solidFill>
              </a:rPr>
              <a:t>pursuing</a:t>
            </a:r>
            <a:endParaRPr lang="en-US" sz="2400" dirty="0" smtClean="0">
              <a:solidFill>
                <a:srgbClr val="4F81BD"/>
              </a:solidFill>
            </a:endParaRP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635A54"/>
                </a:solidFill>
              </a:rPr>
              <a:t>Future </a:t>
            </a:r>
            <a:r>
              <a:rPr lang="en-US" sz="2400" dirty="0" smtClean="0">
                <a:solidFill>
                  <a:srgbClr val="635A54"/>
                </a:solidFill>
              </a:rPr>
              <a:t>improvements planned:</a:t>
            </a:r>
            <a:endParaRPr lang="en-US" sz="2400" dirty="0" smtClean="0">
              <a:solidFill>
                <a:srgbClr val="635A54"/>
              </a:solidFill>
            </a:endParaRP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35A54"/>
                </a:solidFill>
              </a:rPr>
              <a:t>Scalability to larger and ever-changing datasets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35A54"/>
                </a:solidFill>
              </a:rPr>
              <a:t>Automated selection of informative scaffolds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900" dirty="0" smtClean="0">
                <a:solidFill>
                  <a:srgbClr val="635A54"/>
                </a:solidFill>
              </a:rPr>
              <a:t>Combining multiple scaffold-generation </a:t>
            </a:r>
            <a:r>
              <a:rPr lang="en-US" sz="1900" dirty="0" smtClean="0">
                <a:solidFill>
                  <a:srgbClr val="635A54"/>
                </a:solidFill>
              </a:rPr>
              <a:t>methods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1900" u="sng" dirty="0" smtClean="0">
                <a:solidFill>
                  <a:srgbClr val="635A54"/>
                </a:solidFill>
              </a:rPr>
              <a:t>Open to your ideas!</a:t>
            </a:r>
            <a:endParaRPr lang="en-US" sz="1900" u="sng" dirty="0" smtClean="0">
              <a:solidFill>
                <a:srgbClr val="635A5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/ Backup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>
                <a:solidFill>
                  <a:srgbClr val="9A8B7D"/>
                </a:solidFill>
              </a:rPr>
              <a:pPr/>
              <a:t>22</a:t>
            </a:fld>
            <a:endParaRPr lang="en-US">
              <a:solidFill>
                <a:srgbClr val="9A8B7D"/>
              </a:solidFill>
            </a:endParaRPr>
          </a:p>
        </p:txBody>
      </p:sp>
      <p:pic>
        <p:nvPicPr>
          <p:cNvPr id="5" name="Picture 6" descr="Any questions ? Suggestions ?  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896" t="12354" r="16846" b="22998"/>
          <a:stretch>
            <a:fillRect/>
          </a:stretch>
        </p:blipFill>
        <p:spPr bwMode="auto">
          <a:xfrm>
            <a:off x="3103043" y="1905284"/>
            <a:ext cx="3450157" cy="34711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2" cstate="print"/>
          <a:srcRect l="46537" t="53856" r="22392" b="3900"/>
          <a:stretch>
            <a:fillRect/>
          </a:stretch>
        </p:blipFill>
        <p:spPr bwMode="auto">
          <a:xfrm>
            <a:off x="3409950" y="3776864"/>
            <a:ext cx="3095625" cy="232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8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822045" y="5477510"/>
            <a:ext cx="874697" cy="22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861774"/>
          </a:xfrm>
        </p:spPr>
        <p:txBody>
          <a:bodyPr/>
          <a:lstStyle/>
          <a:p>
            <a:r>
              <a:rPr lang="en-US" sz="2800" dirty="0" smtClean="0"/>
              <a:t>Use Case: Multiple Dataset Merging </a:t>
            </a:r>
            <a:br>
              <a:rPr lang="en-US" sz="2800" dirty="0" smtClean="0"/>
            </a:br>
            <a:r>
              <a:rPr lang="en-US" sz="2800" dirty="0" smtClean="0"/>
              <a:t>on Target “X”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31777"/>
            <a:ext cx="8414246" cy="2603461"/>
          </a:xfrm>
        </p:spPr>
        <p:txBody>
          <a:bodyPr/>
          <a:lstStyle/>
          <a:p>
            <a:r>
              <a:rPr lang="en-US" dirty="0" smtClean="0"/>
              <a:t>Task: Combine datasets from multiple screening campaigns to identify new series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spcAft>
                <a:spcPts val="1200"/>
              </a:spcAft>
            </a:pPr>
            <a:r>
              <a:rPr lang="en-US" dirty="0" smtClean="0"/>
              <a:t>Approach: Merge datasets using </a:t>
            </a:r>
            <a:r>
              <a:rPr lang="en-US" u="sng" dirty="0" smtClean="0"/>
              <a:t>scaffolds as the key</a:t>
            </a:r>
          </a:p>
          <a:p>
            <a:r>
              <a:rPr lang="en-US" dirty="0" smtClean="0"/>
              <a:t>Benefits: </a:t>
            </a:r>
            <a:r>
              <a:rPr lang="en-US" b="1" dirty="0" smtClean="0">
                <a:solidFill>
                  <a:srgbClr val="00B050"/>
                </a:solidFill>
                <a:latin typeface="Arial"/>
                <a:cs typeface="Arial"/>
                <a:sym typeface="Wingdings"/>
              </a:rPr>
              <a:t>√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smtClean="0"/>
              <a:t>find series across datasets </a:t>
            </a:r>
          </a:p>
        </p:txBody>
      </p:sp>
      <p:grpSp>
        <p:nvGrpSpPr>
          <p:cNvPr id="4" name="Group 67"/>
          <p:cNvGrpSpPr/>
          <p:nvPr/>
        </p:nvGrpSpPr>
        <p:grpSpPr>
          <a:xfrm>
            <a:off x="895350" y="1442530"/>
            <a:ext cx="7400925" cy="1285222"/>
            <a:chOff x="895350" y="1699705"/>
            <a:chExt cx="7400925" cy="128522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143789" y="1971132"/>
              <a:ext cx="1133129" cy="548640"/>
            </a:xfrm>
            <a:prstGeom prst="roundRect">
              <a:avLst/>
            </a:prstGeom>
            <a:solidFill>
              <a:srgbClr val="FF6699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HTS 2014 </a:t>
              </a:r>
              <a:br>
                <a:rPr lang="en-US" sz="13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350K top-up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3613 pIC50s</a:t>
              </a:r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2523216" y="1971132"/>
              <a:ext cx="1171407" cy="548640"/>
            </a:xfrm>
            <a:prstGeom prst="roundRect">
              <a:avLst/>
            </a:prstGeom>
            <a:solidFill>
              <a:srgbClr val="FFA74F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HTS 2012</a:t>
              </a:r>
              <a:r>
                <a:rPr lang="en-US" sz="1100" kern="0" dirty="0" smtClean="0">
                  <a:solidFill>
                    <a:srgbClr val="000000"/>
                  </a:solidFill>
                </a:rPr>
                <a:t> 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2M screened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4564 pIC50s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06844" y="1699705"/>
              <a:ext cx="5581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                          historical data          </a:t>
              </a:r>
              <a:r>
                <a:rPr lang="en-US" sz="1400" dirty="0" smtClean="0">
                  <a:solidFill>
                    <a:schemeClr val="tx1">
                      <a:lumMod val="50000"/>
                    </a:schemeClr>
                  </a:solidFill>
                </a:rPr>
                <a:t>new data</a:t>
              </a:r>
              <a:endParaRPr lang="en-US" sz="14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931652" y="1971132"/>
              <a:ext cx="1280160" cy="54864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FBDD</a:t>
              </a:r>
              <a:r>
                <a:rPr lang="en-US" sz="1200" kern="0" dirty="0" smtClean="0">
                  <a:solidFill>
                    <a:srgbClr val="000000"/>
                  </a:solidFill>
                </a:rPr>
                <a:t> (</a:t>
              </a:r>
              <a:r>
                <a:rPr lang="en-US" sz="1100" kern="0" dirty="0" smtClean="0">
                  <a:solidFill>
                    <a:srgbClr val="000000"/>
                  </a:solidFill>
                </a:rPr>
                <a:t>small</a:t>
              </a:r>
              <a:r>
                <a:rPr lang="en-US" sz="1200" kern="0" dirty="0" smtClean="0">
                  <a:solidFill>
                    <a:srgbClr val="000000"/>
                  </a:solidFill>
                </a:rPr>
                <a:t> </a:t>
              </a:r>
              <a:r>
                <a:rPr lang="en-US" sz="1100" kern="0" dirty="0" smtClean="0">
                  <a:solidFill>
                    <a:srgbClr val="000000"/>
                  </a:solidFill>
                </a:rPr>
                <a:t>fragment screen)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288 pIC50s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5726084" y="1971132"/>
              <a:ext cx="1219261" cy="548640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sz="1300" kern="0" dirty="0" smtClean="0">
                  <a:solidFill>
                    <a:srgbClr val="000000"/>
                  </a:solidFill>
                </a:rPr>
                <a:t>DNA ELT</a:t>
              </a:r>
            </a:p>
            <a:p>
              <a:pPr lvl="0" algn="ctr">
                <a:defRPr/>
              </a:pPr>
              <a:r>
                <a:rPr lang="en-US" sz="1100" kern="0" dirty="0" smtClean="0">
                  <a:solidFill>
                    <a:srgbClr val="000000"/>
                  </a:solidFill>
                </a:rPr>
                <a:t>130 libraries</a:t>
              </a:r>
              <a:br>
                <a:rPr lang="en-US" sz="1100" kern="0" dirty="0" smtClean="0">
                  <a:solidFill>
                    <a:srgbClr val="000000"/>
                  </a:solidFill>
                </a:rPr>
              </a:br>
              <a:r>
                <a:rPr lang="en-US" sz="1100" kern="0" dirty="0" smtClean="0">
                  <a:solidFill>
                    <a:srgbClr val="000000"/>
                  </a:solidFill>
                </a:rPr>
                <a:t>824 features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 rot="5400000">
              <a:off x="6247495" y="2024560"/>
              <a:ext cx="146772" cy="1231701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8964" y="2677150"/>
              <a:ext cx="25033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No activity data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3553" y="2677150"/>
              <a:ext cx="2424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Activity data available</a:t>
              </a:r>
              <a:endParaRPr lang="en-US" sz="1400" dirty="0"/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3075378" y="493822"/>
              <a:ext cx="143016" cy="4289416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4924425" y="1855159"/>
              <a:ext cx="2034486" cy="137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15166" y="2033495"/>
              <a:ext cx="9811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70C0"/>
                  </a:solidFill>
                </a:rPr>
                <a:t>9259</a:t>
              </a:r>
            </a:p>
            <a:p>
              <a:pPr algn="ctr"/>
              <a:r>
                <a:rPr lang="en-US" sz="1200" dirty="0" smtClean="0">
                  <a:solidFill>
                    <a:srgbClr val="0070C0"/>
                  </a:solidFill>
                </a:rPr>
                <a:t>compounds</a:t>
              </a:r>
              <a:endParaRPr 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7198094" y="2036282"/>
              <a:ext cx="316683" cy="444933"/>
            </a:xfrm>
            <a:prstGeom prst="rightBrac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895350" y="1855159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761999" y="5270197"/>
            <a:ext cx="89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70C0"/>
                </a:solidFill>
              </a:rPr>
              <a:t>Scaffold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356322" y="307293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  <a:cs typeface="Arial"/>
                <a:sym typeface="Wingdings"/>
              </a:rPr>
              <a:t>√</a:t>
            </a:r>
            <a:r>
              <a:rPr lang="en-US" sz="1600" dirty="0" smtClean="0">
                <a:sym typeface="Wingdings"/>
              </a:rPr>
              <a:t> </a:t>
            </a:r>
            <a:r>
              <a:rPr lang="en-US" sz="1600" dirty="0" smtClean="0">
                <a:solidFill>
                  <a:srgbClr val="635A54"/>
                </a:solidFill>
              </a:rPr>
              <a:t>identify promising compounds to make/test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 bwMode="auto">
          <a:xfrm>
            <a:off x="763650" y="4791075"/>
            <a:ext cx="760350" cy="501750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338638"/>
            <a:ext cx="1903413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" name="TextBox 63"/>
          <p:cNvSpPr txBox="1"/>
          <p:nvPr/>
        </p:nvSpPr>
        <p:spPr>
          <a:xfrm>
            <a:off x="3787485" y="6048375"/>
            <a:ext cx="205031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 Improving property 1</a:t>
            </a:r>
            <a:endParaRPr lang="en-US" sz="1300" dirty="0"/>
          </a:p>
        </p:txBody>
      </p:sp>
      <p:sp>
        <p:nvSpPr>
          <p:cNvPr id="69" name="TextBox 68"/>
          <p:cNvSpPr txBox="1"/>
          <p:nvPr/>
        </p:nvSpPr>
        <p:spPr>
          <a:xfrm>
            <a:off x="3628138" y="4677651"/>
            <a:ext cx="62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rgbClr val="C00000"/>
                </a:solidFill>
              </a:rPr>
              <a:t>test</a:t>
            </a:r>
            <a:endParaRPr lang="en-US" sz="1200" dirty="0" smtClean="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457350" y="4128978"/>
            <a:ext cx="686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rgbClr val="C00000"/>
                </a:solidFill>
              </a:rPr>
              <a:t>make</a:t>
            </a:r>
            <a:endParaRPr lang="en-US" sz="1200" dirty="0" smtClean="0">
              <a:solidFill>
                <a:srgbClr val="C0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 rot="16200000">
            <a:off x="1931050" y="4632218"/>
            <a:ext cx="21758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sym typeface="Wingdings" pitchFamily="2" charset="2"/>
              </a:rPr>
              <a:t> lower molecular weight</a:t>
            </a:r>
            <a:endParaRPr lang="en-US" sz="1300" dirty="0"/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5" cstate="print"/>
          <a:srcRect l="1742" t="52936" r="94867" b="10104"/>
          <a:stretch>
            <a:fillRect/>
          </a:stretch>
        </p:blipFill>
        <p:spPr bwMode="auto">
          <a:xfrm>
            <a:off x="3094600" y="3724569"/>
            <a:ext cx="3524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50"/>
          <p:cNvGrpSpPr/>
          <p:nvPr/>
        </p:nvGrpSpPr>
        <p:grpSpPr>
          <a:xfrm>
            <a:off x="6515820" y="3773153"/>
            <a:ext cx="924715" cy="1303672"/>
            <a:chOff x="6515820" y="3773153"/>
            <a:chExt cx="924715" cy="1303672"/>
          </a:xfrm>
        </p:grpSpPr>
        <p:sp>
          <p:nvSpPr>
            <p:cNvPr id="43" name="TextBox 42"/>
            <p:cNvSpPr txBox="1"/>
            <p:nvPr/>
          </p:nvSpPr>
          <p:spPr>
            <a:xfrm>
              <a:off x="6515820" y="3773153"/>
              <a:ext cx="8946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Clr>
                  <a:srgbClr val="635A54"/>
                </a:buClr>
              </a:pPr>
              <a:r>
                <a:rPr lang="en-US" sz="1400" b="1" u="sng" dirty="0" smtClean="0">
                  <a:solidFill>
                    <a:srgbClr val="635A54"/>
                  </a:solidFill>
                </a:rPr>
                <a:t>Dataset:</a:t>
              </a:r>
              <a:endParaRPr lang="en-US" sz="1400" b="1" u="sng" dirty="0">
                <a:solidFill>
                  <a:srgbClr val="635A54"/>
                </a:solidFill>
              </a:endParaRPr>
            </a:p>
          </p:txBody>
        </p:sp>
        <p:pic>
          <p:nvPicPr>
            <p:cNvPr id="105477" name="Picture 5"/>
            <p:cNvPicPr>
              <a:picLocks noChangeAspect="1" noChangeArrowheads="1"/>
            </p:cNvPicPr>
            <p:nvPr/>
          </p:nvPicPr>
          <p:blipFill>
            <a:blip r:embed="rId6" cstate="screen"/>
            <a:srcRect l="27591"/>
            <a:stretch>
              <a:fillRect/>
            </a:stretch>
          </p:blipFill>
          <p:spPr bwMode="auto">
            <a:xfrm>
              <a:off x="6767441" y="4178419"/>
              <a:ext cx="673094" cy="897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6" cstate="screen"/>
            <a:srcRect l="6752" r="74121" b="73877"/>
            <a:stretch>
              <a:fillRect/>
            </a:stretch>
          </p:blipFill>
          <p:spPr bwMode="auto">
            <a:xfrm>
              <a:off x="6582822" y="4187515"/>
              <a:ext cx="177793" cy="234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910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 l="4788" t="44303" r="86839" b="42193"/>
            <a:stretch>
              <a:fillRect/>
            </a:stretch>
          </p:blipFill>
          <p:spPr bwMode="auto">
            <a:xfrm>
              <a:off x="6567614" y="4653956"/>
              <a:ext cx="191055" cy="203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 l="6090" t="31644" r="86839" b="55415"/>
            <a:stretch>
              <a:fillRect/>
            </a:stretch>
          </p:blipFill>
          <p:spPr bwMode="auto">
            <a:xfrm>
              <a:off x="6583665" y="4881196"/>
              <a:ext cx="161606" cy="195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911" name="Picture 7"/>
            <p:cNvPicPr>
              <a:picLocks noChangeAspect="1" noChangeArrowheads="1"/>
            </p:cNvPicPr>
            <p:nvPr/>
          </p:nvPicPr>
          <p:blipFill>
            <a:blip r:embed="rId7" cstate="print"/>
            <a:srcRect l="87676" t="83547" r="4230" b="5158"/>
            <a:stretch>
              <a:fillRect/>
            </a:stretch>
          </p:blipFill>
          <p:spPr bwMode="auto">
            <a:xfrm>
              <a:off x="6572250" y="4435151"/>
              <a:ext cx="195421" cy="180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53"/>
          <p:cNvGrpSpPr/>
          <p:nvPr/>
        </p:nvGrpSpPr>
        <p:grpSpPr>
          <a:xfrm>
            <a:off x="1984796" y="4353256"/>
            <a:ext cx="1012423" cy="656894"/>
            <a:chOff x="1984796" y="4353256"/>
            <a:chExt cx="1012423" cy="656894"/>
          </a:xfrm>
        </p:grpSpPr>
        <p:sp>
          <p:nvSpPr>
            <p:cNvPr id="49" name="Rectangle 48"/>
            <p:cNvSpPr/>
            <p:nvPr/>
          </p:nvSpPr>
          <p:spPr>
            <a:xfrm>
              <a:off x="1984796" y="4353256"/>
              <a:ext cx="101242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hangingPunct="0">
                <a:buClr>
                  <a:srgbClr val="FFFFFF"/>
                </a:buClr>
              </a:pPr>
              <a:r>
                <a:rPr lang="en-US" sz="1200" b="1" kern="0" dirty="0" smtClean="0">
                  <a:solidFill>
                    <a:srgbClr val="0070C0"/>
                  </a:solidFill>
                </a:rPr>
                <a:t>Navigate by scaffold</a:t>
              </a:r>
            </a:p>
          </p:txBody>
        </p:sp>
        <p:sp>
          <p:nvSpPr>
            <p:cNvPr id="76" name="Right Arrow 75"/>
            <p:cNvSpPr/>
            <p:nvPr/>
          </p:nvSpPr>
          <p:spPr bwMode="auto">
            <a:xfrm>
              <a:off x="2171700" y="4857750"/>
              <a:ext cx="666750" cy="15240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rgbClr val="0070C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50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 rot="13562795">
            <a:off x="3272956" y="5609502"/>
            <a:ext cx="316023" cy="302398"/>
          </a:xfrm>
          <a:prstGeom prst="rect">
            <a:avLst/>
          </a:prstGeom>
          <a:noFill/>
        </p:spPr>
      </p:pic>
      <p:grpSp>
        <p:nvGrpSpPr>
          <p:cNvPr id="19" name="Group 78"/>
          <p:cNvGrpSpPr/>
          <p:nvPr/>
        </p:nvGrpSpPr>
        <p:grpSpPr>
          <a:xfrm>
            <a:off x="7541385" y="4114695"/>
            <a:ext cx="1371600" cy="1586237"/>
            <a:chOff x="7541385" y="4114695"/>
            <a:chExt cx="1371600" cy="1586237"/>
          </a:xfrm>
        </p:grpSpPr>
        <p:sp>
          <p:nvSpPr>
            <p:cNvPr id="80" name="TextBox 79"/>
            <p:cNvSpPr txBox="1"/>
            <p:nvPr/>
          </p:nvSpPr>
          <p:spPr>
            <a:xfrm>
              <a:off x="7832074" y="4114695"/>
              <a:ext cx="790222" cy="261610"/>
            </a:xfrm>
            <a:prstGeom prst="rect">
              <a:avLst/>
            </a:prstGeom>
            <a:solidFill>
              <a:srgbClr val="00B6C9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635A54">
                      <a:lumMod val="50000"/>
                    </a:srgbClr>
                  </a:solidFill>
                  <a:effectLst/>
                  <a:uLnTx/>
                  <a:uFillTx/>
                </a:rPr>
                <a:t>Molecule</a:t>
              </a:r>
            </a:p>
          </p:txBody>
        </p:sp>
        <p:cxnSp>
          <p:nvCxnSpPr>
            <p:cNvPr id="81" name="Straight Arrow Connector 80"/>
            <p:cNvCxnSpPr>
              <a:stCxn id="80" idx="2"/>
              <a:endCxn id="82" idx="0"/>
            </p:cNvCxnSpPr>
            <p:nvPr/>
          </p:nvCxnSpPr>
          <p:spPr>
            <a:xfrm>
              <a:off x="8227185" y="4376305"/>
              <a:ext cx="0" cy="170506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7696607" y="4546811"/>
              <a:ext cx="1061156" cy="261610"/>
            </a:xfrm>
            <a:prstGeom prst="rect">
              <a:avLst/>
            </a:prstGeom>
            <a:solidFill>
              <a:srgbClr val="FF6600"/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Scaffold(s)</a:t>
              </a: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8227185" y="4789567"/>
              <a:ext cx="0" cy="208213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7769985" y="4997780"/>
              <a:ext cx="914400" cy="26161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Annotation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8227185" y="5259390"/>
              <a:ext cx="0" cy="179932"/>
            </a:xfrm>
            <a:prstGeom prst="straightConnector1">
              <a:avLst/>
            </a:prstGeom>
            <a:noFill/>
            <a:ln w="9525" cap="flat" cmpd="sng" algn="ctr">
              <a:solidFill>
                <a:srgbClr val="FF6600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7541385" y="5439322"/>
              <a:ext cx="1371600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5A54"/>
                </a:buClr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Related Molecules</a:t>
              </a:r>
            </a:p>
          </p:txBody>
        </p:sp>
      </p:grpSp>
      <p:sp>
        <p:nvSpPr>
          <p:cNvPr id="87" name="Rectangle 86"/>
          <p:cNvSpPr/>
          <p:nvPr/>
        </p:nvSpPr>
        <p:spPr bwMode="auto">
          <a:xfrm>
            <a:off x="7499423" y="5413046"/>
            <a:ext cx="1446686" cy="314324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65458" y="4524232"/>
            <a:ext cx="1123700" cy="304943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2425" y="4162425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Weak hit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791079" y="4087503"/>
            <a:ext cx="855024" cy="313899"/>
          </a:xfrm>
          <a:prstGeom prst="rect">
            <a:avLst/>
          </a:prstGeom>
          <a:noFill/>
          <a:ln w="28575">
            <a:solidFill>
              <a:srgbClr val="FF0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57600" y="3533775"/>
            <a:ext cx="4286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>
                <a:solidFill>
                  <a:srgbClr val="00B050"/>
                </a:solidFill>
              </a:rPr>
              <a:t>Compounds identified and </a:t>
            </a:r>
            <a:r>
              <a:rPr lang="en-US" sz="1400" b="1" dirty="0" smtClean="0">
                <a:solidFill>
                  <a:srgbClr val="FF0000"/>
                </a:solidFill>
              </a:rPr>
              <a:t>rescued!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0" grpId="0" animBg="1"/>
      <p:bldP spid="64" grpId="0"/>
      <p:bldP spid="69" grpId="0"/>
      <p:bldP spid="70" grpId="0"/>
      <p:bldP spid="67" grpId="0"/>
      <p:bldP spid="87" grpId="0" animBg="1"/>
      <p:bldP spid="88" grpId="0" animBg="1"/>
      <p:bldP spid="88" grpId="1" animBg="1"/>
      <p:bldP spid="52" grpId="0" animBg="1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23875"/>
          </a:xfrm>
        </p:spPr>
        <p:txBody>
          <a:bodyPr>
            <a:noAutofit/>
          </a:bodyPr>
          <a:lstStyle/>
          <a:p>
            <a:r>
              <a:rPr lang="en-US" sz="2800" dirty="0" smtClean="0"/>
              <a:t>Drug Discovery Parts/Timeline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657600" cy="3200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Focus of Drug Discovery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Narrow down on one or a few substances to test in humans and develop into a drug that treats a disease</a:t>
            </a:r>
          </a:p>
          <a:p>
            <a:pPr>
              <a:spcAft>
                <a:spcPts val="1200"/>
              </a:spcAft>
            </a:pPr>
            <a:endParaRPr lang="en-US" sz="2000" dirty="0" smtClean="0"/>
          </a:p>
          <a:p>
            <a:pPr>
              <a:buNone/>
            </a:pPr>
            <a:r>
              <a:rPr lang="en-US" sz="2000" u="sng" dirty="0" smtClean="0"/>
              <a:t>Components:</a:t>
            </a:r>
          </a:p>
        </p:txBody>
      </p:sp>
      <p:pic>
        <p:nvPicPr>
          <p:cNvPr id="4" name="Picture 2" descr="Drug Discovery&#10;• Drugs Discovery methods:&#10;– Random Screening&#10;– Molecular Manipulation&#10;– Molecular Designing&#10;– Drug Metabol...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781550" y="1127623"/>
            <a:ext cx="3676649" cy="206883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90525" y="5861386"/>
            <a:ext cx="731520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genome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  <a:endCxn id="55" idx="2"/>
          </p:cNvCxnSpPr>
          <p:nvPr/>
        </p:nvCxnSpPr>
        <p:spPr>
          <a:xfrm flipV="1">
            <a:off x="756285" y="5565546"/>
            <a:ext cx="447675" cy="2958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85875" y="5860047"/>
            <a:ext cx="73152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disease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6" idx="0"/>
            <a:endCxn id="55" idx="2"/>
          </p:cNvCxnSpPr>
          <p:nvPr/>
        </p:nvCxnSpPr>
        <p:spPr>
          <a:xfrm flipH="1" flipV="1">
            <a:off x="1203960" y="5565546"/>
            <a:ext cx="447675" cy="2945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2215840" y="5162550"/>
            <a:ext cx="1098861" cy="945219"/>
            <a:chOff x="2215840" y="5162550"/>
            <a:chExt cx="1098861" cy="945219"/>
          </a:xfrm>
        </p:grpSpPr>
        <p:sp>
          <p:nvSpPr>
            <p:cNvPr id="56" name="Freeform 27"/>
            <p:cNvSpPr>
              <a:spLocks noChangeAspect="1"/>
            </p:cNvSpPr>
            <p:nvPr/>
          </p:nvSpPr>
          <p:spPr bwMode="auto">
            <a:xfrm rot="16200000">
              <a:off x="2520335" y="5625224"/>
              <a:ext cx="457200" cy="507890"/>
            </a:xfrm>
            <a:custGeom>
              <a:avLst/>
              <a:gdLst>
                <a:gd name="T0" fmla="*/ 182 w 576"/>
                <a:gd name="T1" fmla="*/ 0 h 576"/>
                <a:gd name="T2" fmla="*/ 0 w 576"/>
                <a:gd name="T3" fmla="*/ 0 h 576"/>
                <a:gd name="T4" fmla="*/ 0 w 576"/>
                <a:gd name="T5" fmla="*/ 277 h 576"/>
                <a:gd name="T6" fmla="*/ 182 w 576"/>
                <a:gd name="T7" fmla="*/ 277 h 576"/>
                <a:gd name="T8" fmla="*/ 91 w 576"/>
                <a:gd name="T9" fmla="*/ 139 h 576"/>
                <a:gd name="T10" fmla="*/ 182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576" y="0"/>
                  </a:moveTo>
                  <a:lnTo>
                    <a:pt x="0" y="0"/>
                  </a:lnTo>
                  <a:lnTo>
                    <a:pt x="0" y="576"/>
                  </a:lnTo>
                  <a:lnTo>
                    <a:pt x="576" y="576"/>
                  </a:lnTo>
                  <a:lnTo>
                    <a:pt x="288" y="288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996633"/>
            </a:solidFill>
            <a:ln w="38100" cap="flat" cmpd="sng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AutoShape 28"/>
            <p:cNvSpPr>
              <a:spLocks noChangeAspect="1" noChangeArrowheads="1"/>
            </p:cNvSpPr>
            <p:nvPr/>
          </p:nvSpPr>
          <p:spPr bwMode="auto">
            <a:xfrm>
              <a:off x="2526490" y="5265172"/>
              <a:ext cx="153900" cy="153933"/>
            </a:xfrm>
            <a:prstGeom prst="star5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AutoShape 29"/>
            <p:cNvSpPr>
              <a:spLocks noChangeAspect="1" noChangeArrowheads="1"/>
            </p:cNvSpPr>
            <p:nvPr/>
          </p:nvSpPr>
          <p:spPr bwMode="auto">
            <a:xfrm>
              <a:off x="2215840" y="5249188"/>
              <a:ext cx="184893" cy="184933"/>
            </a:xfrm>
            <a:prstGeom prst="star24">
              <a:avLst>
                <a:gd name="adj" fmla="val 37500"/>
              </a:avLst>
            </a:prstGeom>
            <a:solidFill>
              <a:srgbClr val="00A400"/>
            </a:solidFill>
            <a:ln w="38100">
              <a:solidFill>
                <a:srgbClr val="00A4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AutoShape 30"/>
            <p:cNvSpPr>
              <a:spLocks noChangeAspect="1" noChangeArrowheads="1"/>
            </p:cNvSpPr>
            <p:nvPr/>
          </p:nvSpPr>
          <p:spPr bwMode="auto">
            <a:xfrm>
              <a:off x="3098814" y="5298966"/>
              <a:ext cx="215887" cy="184933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AutoShape 31"/>
            <p:cNvSpPr>
              <a:spLocks noChangeAspect="1" noChangeArrowheads="1"/>
            </p:cNvSpPr>
            <p:nvPr/>
          </p:nvSpPr>
          <p:spPr bwMode="auto">
            <a:xfrm rot="18925464">
              <a:off x="2618195" y="5496137"/>
              <a:ext cx="256032" cy="256078"/>
            </a:xfrm>
            <a:prstGeom prst="rtTriangle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32"/>
            <p:cNvGrpSpPr>
              <a:grpSpLocks noChangeAspect="1"/>
            </p:cNvGrpSpPr>
            <p:nvPr/>
          </p:nvGrpSpPr>
          <p:grpSpPr bwMode="auto">
            <a:xfrm>
              <a:off x="2779783" y="5162550"/>
              <a:ext cx="205200" cy="205244"/>
              <a:chOff x="1728" y="2592"/>
              <a:chExt cx="192" cy="192"/>
            </a:xfrm>
          </p:grpSpPr>
          <p:sp>
            <p:nvSpPr>
              <p:cNvPr id="62" name="Line 33"/>
              <p:cNvSpPr>
                <a:spLocks noChangeAspect="1" noChangeShapeType="1"/>
              </p:cNvSpPr>
              <p:nvPr/>
            </p:nvSpPr>
            <p:spPr bwMode="auto">
              <a:xfrm>
                <a:off x="1728" y="2688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Line 34"/>
              <p:cNvSpPr>
                <a:spLocks noChangeAspect="1" noChangeShapeType="1"/>
              </p:cNvSpPr>
              <p:nvPr/>
            </p:nvSpPr>
            <p:spPr bwMode="auto">
              <a:xfrm rot="-5400000">
                <a:off x="1728" y="2688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9462" name="Picture 6" descr="Syringe-injectable electronics into an in vivo biological system.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381876" y="5095874"/>
            <a:ext cx="752474" cy="1009651"/>
          </a:xfrm>
          <a:prstGeom prst="rect">
            <a:avLst/>
          </a:prstGeom>
          <a:noFill/>
        </p:spPr>
      </p:pic>
      <p:sp>
        <p:nvSpPr>
          <p:cNvPr id="38" name="Trapezoid 37"/>
          <p:cNvSpPr/>
          <p:nvPr/>
        </p:nvSpPr>
        <p:spPr bwMode="auto">
          <a:xfrm rot="5400000">
            <a:off x="4245768" y="1797846"/>
            <a:ext cx="1957389" cy="695325"/>
          </a:xfrm>
          <a:prstGeom prst="trapezoid">
            <a:avLst>
              <a:gd name="adj" fmla="val 83442"/>
            </a:avLst>
          </a:prstGeom>
          <a:noFill/>
          <a:ln w="50800" cmpd="thinThick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 smtClean="0"/>
          </a:p>
        </p:txBody>
      </p:sp>
      <p:sp>
        <p:nvSpPr>
          <p:cNvPr id="45" name="Rectangle 44"/>
          <p:cNvSpPr/>
          <p:nvPr/>
        </p:nvSpPr>
        <p:spPr bwMode="auto">
          <a:xfrm>
            <a:off x="5581649" y="1781176"/>
            <a:ext cx="2809875" cy="7620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Picture 5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429004" y="5229230"/>
            <a:ext cx="850466" cy="696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6" name="Group 95"/>
          <p:cNvGrpSpPr>
            <a:grpSpLocks noChangeAspect="1"/>
          </p:cNvGrpSpPr>
          <p:nvPr/>
        </p:nvGrpSpPr>
        <p:grpSpPr>
          <a:xfrm>
            <a:off x="4391030" y="5229232"/>
            <a:ext cx="1076983" cy="728700"/>
            <a:chOff x="1285876" y="5267327"/>
            <a:chExt cx="1233658" cy="834708"/>
          </a:xfrm>
        </p:grpSpPr>
        <p:pic>
          <p:nvPicPr>
            <p:cNvPr id="93" name="Picture 5"/>
            <p:cNvPicPr>
              <a:picLocks noChangeAspect="1" noChangeArrowheads="1"/>
            </p:cNvPicPr>
            <p:nvPr/>
          </p:nvPicPr>
          <p:blipFill>
            <a:blip r:embed="rId5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14636453">
              <a:off x="2172042" y="5695195"/>
              <a:ext cx="295275" cy="205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5"/>
            <p:cNvPicPr>
              <a:picLocks noChangeAspect="1" noChangeArrowheads="1"/>
            </p:cNvPicPr>
            <p:nvPr/>
          </p:nvPicPr>
          <p:blipFill>
            <a:blip r:embed="rId6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285876" y="5267327"/>
              <a:ext cx="1019174" cy="834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4" name="Rectangle 93"/>
            <p:cNvSpPr/>
            <p:nvPr/>
          </p:nvSpPr>
          <p:spPr bwMode="auto">
            <a:xfrm>
              <a:off x="2335338" y="5910708"/>
              <a:ext cx="184196" cy="69073"/>
            </a:xfrm>
            <a:prstGeom prst="rect">
              <a:avLst/>
            </a:prstGeom>
            <a:solidFill>
              <a:schemeClr val="bg1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5" name="Right Arrow 94"/>
          <p:cNvSpPr/>
          <p:nvPr/>
        </p:nvSpPr>
        <p:spPr bwMode="auto">
          <a:xfrm>
            <a:off x="4224646" y="5424659"/>
            <a:ext cx="290204" cy="137941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38600" y="1847850"/>
            <a:ext cx="864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800" b="1" i="1" dirty="0" smtClean="0">
                <a:solidFill>
                  <a:srgbClr val="002060"/>
                </a:solidFill>
              </a:rPr>
              <a:t>MILLIONS /</a:t>
            </a:r>
          </a:p>
          <a:p>
            <a:pPr>
              <a:buClr>
                <a:schemeClr val="tx1"/>
              </a:buClr>
            </a:pPr>
            <a:r>
              <a:rPr lang="en-US" sz="800" b="1" i="1" dirty="0" smtClean="0">
                <a:solidFill>
                  <a:srgbClr val="002060"/>
                </a:solidFill>
              </a:rPr>
              <a:t>BILLIONS OF </a:t>
            </a:r>
            <a:br>
              <a:rPr lang="en-US" sz="800" b="1" i="1" dirty="0" smtClean="0">
                <a:solidFill>
                  <a:srgbClr val="002060"/>
                </a:solidFill>
              </a:rPr>
            </a:br>
            <a:r>
              <a:rPr lang="en-US" sz="800" b="1" i="1" dirty="0" smtClean="0">
                <a:solidFill>
                  <a:srgbClr val="002060"/>
                </a:solidFill>
              </a:rPr>
              <a:t>COMPOUNDS</a:t>
            </a:r>
          </a:p>
          <a:p>
            <a:pPr>
              <a:buClr>
                <a:schemeClr val="tx1"/>
              </a:buClr>
            </a:pPr>
            <a:r>
              <a:rPr lang="en-US" sz="800" b="1" i="1" dirty="0" smtClean="0">
                <a:solidFill>
                  <a:srgbClr val="002060"/>
                </a:solidFill>
              </a:rPr>
              <a:t>SCREENED</a:t>
            </a:r>
          </a:p>
        </p:txBody>
      </p:sp>
      <p:graphicFrame>
        <p:nvGraphicFramePr>
          <p:cNvPr id="49" name="Diagram 48"/>
          <p:cNvGraphicFramePr>
            <a:graphicFrameLocks noChangeAspect="1"/>
          </p:cNvGraphicFramePr>
          <p:nvPr/>
        </p:nvGraphicFramePr>
        <p:xfrm>
          <a:off x="419100" y="3876674"/>
          <a:ext cx="8229599" cy="1352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8130" name="Picture 2" descr="http://www.odec.ca/projects/2014/jhav14a/images/test-tubes-2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582448" y="5143499"/>
            <a:ext cx="1427819" cy="952501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838200" y="5288547"/>
            <a:ext cx="731520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target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9" name="Arc 68"/>
          <p:cNvSpPr/>
          <p:nvPr/>
        </p:nvSpPr>
        <p:spPr>
          <a:xfrm>
            <a:off x="4457700" y="3800475"/>
            <a:ext cx="3152775" cy="876300"/>
          </a:xfrm>
          <a:prstGeom prst="arc">
            <a:avLst>
              <a:gd name="adj1" fmla="val 10783472"/>
              <a:gd name="adj2" fmla="val 0"/>
            </a:avLst>
          </a:prstGeom>
          <a:ln w="28575">
            <a:solidFill>
              <a:srgbClr val="00206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002060"/>
                </a:solidFill>
              </a:rPr>
              <a:t>iterate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24550" y="3181350"/>
            <a:ext cx="1028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>
                <a:hlinkClick r:id="rId13"/>
              </a:rPr>
              <a:t>Slideshare.net</a:t>
            </a:r>
            <a:endParaRPr lang="en-US" sz="1000" dirty="0" smtClean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4152900" y="1228725"/>
            <a:ext cx="706694" cy="76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152900" y="1619250"/>
            <a:ext cx="706694" cy="76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52900" y="2590800"/>
            <a:ext cx="706694" cy="76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152900" y="3009900"/>
            <a:ext cx="706694" cy="7681"/>
          </a:xfrm>
          <a:prstGeom prst="straightConnector1">
            <a:avLst/>
          </a:prstGeom>
          <a:ln w="190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38" grpId="0" animBg="1"/>
      <p:bldP spid="45" grpId="0" animBg="1"/>
      <p:bldP spid="95" grpId="0" animBg="1"/>
      <p:bldGraphic spid="49" grpId="0">
        <p:bldAsOne/>
      </p:bldGraphic>
      <p:bldP spid="55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338554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Hit-To-Lead </a:t>
            </a:r>
            <a:r>
              <a:rPr lang="en-US" sz="2800" dirty="0"/>
              <a:t>Discovery </a:t>
            </a:r>
            <a:r>
              <a:rPr lang="en-US" sz="2800" dirty="0" smtClean="0"/>
              <a:t>at GSK</a:t>
            </a:r>
            <a:endParaRPr lang="en-US" sz="2800" dirty="0"/>
          </a:p>
        </p:txBody>
      </p:sp>
      <p:sp>
        <p:nvSpPr>
          <p:cNvPr id="17" name="Title 15"/>
          <p:cNvSpPr txBox="1">
            <a:spLocks/>
          </p:cNvSpPr>
          <p:nvPr/>
        </p:nvSpPr>
        <p:spPr>
          <a:xfrm>
            <a:off x="539750" y="0"/>
            <a:ext cx="8604250" cy="105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1366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998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6"/>
          <p:cNvGrpSpPr>
            <a:grpSpLocks noChangeAspect="1"/>
          </p:cNvGrpSpPr>
          <p:nvPr/>
        </p:nvGrpSpPr>
        <p:grpSpPr bwMode="auto">
          <a:xfrm>
            <a:off x="650065" y="1524000"/>
            <a:ext cx="626286" cy="1288119"/>
            <a:chOff x="2739" y="1363"/>
            <a:chExt cx="586" cy="1205"/>
          </a:xfrm>
        </p:grpSpPr>
        <p:sp>
          <p:nvSpPr>
            <p:cNvPr id="27" name="Freeform 27"/>
            <p:cNvSpPr>
              <a:spLocks noChangeAspect="1"/>
            </p:cNvSpPr>
            <p:nvPr/>
          </p:nvSpPr>
          <p:spPr bwMode="auto">
            <a:xfrm rot="-5400000">
              <a:off x="2787" y="2112"/>
              <a:ext cx="432" cy="480"/>
            </a:xfrm>
            <a:custGeom>
              <a:avLst/>
              <a:gdLst>
                <a:gd name="T0" fmla="*/ 182 w 576"/>
                <a:gd name="T1" fmla="*/ 0 h 576"/>
                <a:gd name="T2" fmla="*/ 0 w 576"/>
                <a:gd name="T3" fmla="*/ 0 h 576"/>
                <a:gd name="T4" fmla="*/ 0 w 576"/>
                <a:gd name="T5" fmla="*/ 277 h 576"/>
                <a:gd name="T6" fmla="*/ 182 w 576"/>
                <a:gd name="T7" fmla="*/ 277 h 576"/>
                <a:gd name="T8" fmla="*/ 91 w 576"/>
                <a:gd name="T9" fmla="*/ 139 h 576"/>
                <a:gd name="T10" fmla="*/ 182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576" y="0"/>
                  </a:moveTo>
                  <a:lnTo>
                    <a:pt x="0" y="0"/>
                  </a:lnTo>
                  <a:lnTo>
                    <a:pt x="0" y="576"/>
                  </a:lnTo>
                  <a:lnTo>
                    <a:pt x="576" y="576"/>
                  </a:lnTo>
                  <a:lnTo>
                    <a:pt x="288" y="288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996633"/>
            </a:solidFill>
            <a:ln w="38100" cap="flat" cmpd="sng">
              <a:solidFill>
                <a:srgbClr val="99663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AutoShape 28"/>
            <p:cNvSpPr>
              <a:spLocks noChangeAspect="1" noChangeArrowheads="1"/>
            </p:cNvSpPr>
            <p:nvPr/>
          </p:nvSpPr>
          <p:spPr bwMode="auto">
            <a:xfrm>
              <a:off x="2739" y="1459"/>
              <a:ext cx="144" cy="144"/>
            </a:xfrm>
            <a:prstGeom prst="star5">
              <a:avLst/>
            </a:prstGeom>
            <a:solidFill>
              <a:srgbClr val="800080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AutoShape 29"/>
            <p:cNvSpPr>
              <a:spLocks noChangeAspect="1" noChangeArrowheads="1"/>
            </p:cNvSpPr>
            <p:nvPr/>
          </p:nvSpPr>
          <p:spPr bwMode="auto">
            <a:xfrm>
              <a:off x="2787" y="1747"/>
              <a:ext cx="173" cy="173"/>
            </a:xfrm>
            <a:prstGeom prst="star24">
              <a:avLst>
                <a:gd name="adj" fmla="val 37500"/>
              </a:avLst>
            </a:prstGeom>
            <a:solidFill>
              <a:srgbClr val="00A400"/>
            </a:solidFill>
            <a:ln w="38100">
              <a:solidFill>
                <a:srgbClr val="00A4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AutoShape 30"/>
            <p:cNvSpPr>
              <a:spLocks noChangeAspect="1" noChangeArrowheads="1"/>
            </p:cNvSpPr>
            <p:nvPr/>
          </p:nvSpPr>
          <p:spPr bwMode="auto">
            <a:xfrm>
              <a:off x="3123" y="1651"/>
              <a:ext cx="202" cy="173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AutoShape 31"/>
            <p:cNvSpPr>
              <a:spLocks noChangeAspect="1" noChangeArrowheads="1"/>
            </p:cNvSpPr>
            <p:nvPr/>
          </p:nvSpPr>
          <p:spPr bwMode="auto">
            <a:xfrm rot="18925464">
              <a:off x="2904" y="2055"/>
              <a:ext cx="192" cy="192"/>
            </a:xfrm>
            <a:prstGeom prst="rtTriangle">
              <a:avLst/>
            </a:prstGeom>
            <a:solidFill>
              <a:srgbClr val="002060"/>
            </a:solidFill>
            <a:ln w="38100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5" name="Group 32"/>
            <p:cNvGrpSpPr>
              <a:grpSpLocks noChangeAspect="1"/>
            </p:cNvGrpSpPr>
            <p:nvPr/>
          </p:nvGrpSpPr>
          <p:grpSpPr bwMode="auto">
            <a:xfrm>
              <a:off x="2976" y="1363"/>
              <a:ext cx="192" cy="192"/>
              <a:chOff x="1728" y="2592"/>
              <a:chExt cx="192" cy="192"/>
            </a:xfrm>
          </p:grpSpPr>
          <p:sp>
            <p:nvSpPr>
              <p:cNvPr id="36" name="Line 33"/>
              <p:cNvSpPr>
                <a:spLocks noChangeAspect="1" noChangeShapeType="1"/>
              </p:cNvSpPr>
              <p:nvPr/>
            </p:nvSpPr>
            <p:spPr bwMode="auto">
              <a:xfrm>
                <a:off x="1728" y="2688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" name="Line 34"/>
              <p:cNvSpPr>
                <a:spLocks noChangeAspect="1" noChangeShapeType="1"/>
              </p:cNvSpPr>
              <p:nvPr/>
            </p:nvSpPr>
            <p:spPr bwMode="auto">
              <a:xfrm rot="-5400000">
                <a:off x="1728" y="2688"/>
                <a:ext cx="192" cy="0"/>
              </a:xfrm>
              <a:prstGeom prst="line">
                <a:avLst/>
              </a:prstGeom>
              <a:noFill/>
              <a:ln w="76200">
                <a:solidFill>
                  <a:srgbClr val="FF505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pic>
        <p:nvPicPr>
          <p:cNvPr id="149508" name="Picture 4" descr="http://m.c.lnkd.licdn.com/mpr/mpr/AAEAAQAAAAAAAAHpAAAAJGNhY2QxN2Y5LWFkNDMtNDIyOC05Y2I3LWEzNmY5YTVmNTQ3Yg.jpg"/>
          <p:cNvPicPr>
            <a:picLocks noChangeAspect="1" noChangeArrowheads="1"/>
          </p:cNvPicPr>
          <p:nvPr/>
        </p:nvPicPr>
        <p:blipFill>
          <a:blip r:embed="rId3" cstate="print"/>
          <a:srcRect r="24697"/>
          <a:stretch>
            <a:fillRect/>
          </a:stretch>
        </p:blipFill>
        <p:spPr bwMode="auto">
          <a:xfrm>
            <a:off x="1631951" y="1268413"/>
            <a:ext cx="3250407" cy="2468880"/>
          </a:xfrm>
          <a:prstGeom prst="rect">
            <a:avLst/>
          </a:prstGeom>
          <a:noFill/>
        </p:spPr>
      </p:pic>
      <p:pic>
        <p:nvPicPr>
          <p:cNvPr id="149510" name="Picture 6" descr="https://upload.wikimedia.org/wikipedia/commons/2/27/Chemical_Genomics_Robo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67300" y="1263663"/>
            <a:ext cx="3719352" cy="2468880"/>
          </a:xfrm>
          <a:prstGeom prst="rect">
            <a:avLst/>
          </a:prstGeom>
          <a:noFill/>
        </p:spPr>
      </p:pic>
      <p:sp>
        <p:nvSpPr>
          <p:cNvPr id="38" name="TextBox 37"/>
          <p:cNvSpPr txBox="1"/>
          <p:nvPr/>
        </p:nvSpPr>
        <p:spPr>
          <a:xfrm>
            <a:off x="466725" y="3000375"/>
            <a:ext cx="1019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 smtClean="0"/>
              <a:t>High-throughput screening</a:t>
            </a:r>
          </a:p>
          <a:p>
            <a:pPr>
              <a:buClr>
                <a:schemeClr val="tx1"/>
              </a:buClr>
            </a:pPr>
            <a:r>
              <a:rPr lang="en-US" sz="1200" dirty="0" smtClean="0"/>
              <a:t>(HTS)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19250" y="3762375"/>
            <a:ext cx="326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millions of chemically diverse compounds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48250" y="3762375"/>
            <a:ext cx="3267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Robotics and automation</a:t>
            </a:r>
          </a:p>
        </p:txBody>
      </p:sp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5" cstate="print"/>
          <a:srcRect l="7302" t="26087" r="42245" b="5622"/>
          <a:stretch>
            <a:fillRect/>
          </a:stretch>
        </p:blipFill>
        <p:spPr bwMode="auto">
          <a:xfrm>
            <a:off x="1695450" y="4264152"/>
            <a:ext cx="1447800" cy="1041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2" name="Picture 8"/>
          <p:cNvPicPr>
            <a:picLocks noChangeAspect="1" noChangeArrowheads="1"/>
          </p:cNvPicPr>
          <p:nvPr/>
        </p:nvPicPr>
        <p:blipFill>
          <a:blip r:embed="rId6" cstate="screen"/>
          <a:srcRect l="43714" t="21418" r="13451" b="40743"/>
          <a:stretch>
            <a:fillRect/>
          </a:stretch>
        </p:blipFill>
        <p:spPr bwMode="auto">
          <a:xfrm>
            <a:off x="1704975" y="5562601"/>
            <a:ext cx="1428750" cy="6095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1952625" y="6124575"/>
            <a:ext cx="704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Activity</a:t>
            </a:r>
          </a:p>
        </p:txBody>
      </p:sp>
      <p:sp>
        <p:nvSpPr>
          <p:cNvPr id="44" name="TextBox 43"/>
          <p:cNvSpPr txBox="1"/>
          <p:nvPr/>
        </p:nvSpPr>
        <p:spPr>
          <a:xfrm rot="16200000">
            <a:off x="1247775" y="5743575"/>
            <a:ext cx="704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Property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33575" y="5305425"/>
            <a:ext cx="1019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Concentration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1199793" y="4686657"/>
            <a:ext cx="781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Response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6725" y="4495800"/>
            <a:ext cx="942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 smtClean="0"/>
              <a:t>Output: (lots of) bioactivity &amp; property data!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810000" y="4314824"/>
            <a:ext cx="4924425" cy="1876425"/>
          </a:xfrm>
          <a:prstGeom prst="rect">
            <a:avLst/>
          </a:prstGeom>
          <a:solidFill>
            <a:srgbClr val="FFCC99"/>
          </a:solidFill>
          <a:ln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002060"/>
                </a:solidFill>
                <a:latin typeface="Arial"/>
              </a:rPr>
              <a:t>Other types of screening we use</a:t>
            </a: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12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800" b="1" kern="0" dirty="0" smtClean="0">
              <a:solidFill>
                <a:srgbClr val="002060"/>
              </a:solidFill>
              <a:latin typeface="Arial"/>
            </a:endParaRPr>
          </a:p>
          <a:p>
            <a:pPr marL="180975" indent="-180975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002060"/>
                </a:solidFill>
                <a:latin typeface="Arial"/>
              </a:rPr>
              <a:t>Fragments        Focused       DNA-encoded library      Phenotypic</a:t>
            </a:r>
          </a:p>
        </p:txBody>
      </p:sp>
      <p:pic>
        <p:nvPicPr>
          <p:cNvPr id="149512" name="Picture 8" descr="Fragment Based Drug Discovery - the concept&#10;High-throughput Screening (HTS) Fragment-based drug discovery (FBDD)&#10;Libraries..."/>
          <p:cNvPicPr>
            <a:picLocks noChangeAspect="1" noChangeArrowheads="1"/>
          </p:cNvPicPr>
          <p:nvPr/>
        </p:nvPicPr>
        <p:blipFill>
          <a:blip r:embed="rId7" cstate="print"/>
          <a:srcRect l="74399" t="14718" r="10711" b="56054"/>
          <a:stretch>
            <a:fillRect/>
          </a:stretch>
        </p:blipFill>
        <p:spPr bwMode="auto">
          <a:xfrm>
            <a:off x="3962401" y="4749347"/>
            <a:ext cx="744583" cy="1097280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3819525" y="634365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>
                <a:hlinkClick r:id="rId8"/>
              </a:rPr>
              <a:t>Slideshare.net</a:t>
            </a:r>
            <a:endParaRPr lang="en-US" sz="1000" dirty="0" smtClean="0"/>
          </a:p>
        </p:txBody>
      </p:sp>
      <p:pic>
        <p:nvPicPr>
          <p:cNvPr id="54" name="Picture 9" descr="kinome_STKE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>
          <a:xfrm>
            <a:off x="4853798" y="4749347"/>
            <a:ext cx="936331" cy="1097280"/>
          </a:xfrm>
          <a:prstGeom prst="rect">
            <a:avLst/>
          </a:prstGeom>
          <a:noFill/>
          <a:ln/>
        </p:spPr>
      </p:pic>
      <p:pic>
        <p:nvPicPr>
          <p:cNvPr id="55" name="Picture 3" descr="C:\Users\kzl12136\Documents\ELT_SciComp\frontend\windows\SCCommonControls\SC.Message\Resources\ELT.bmp"/>
          <p:cNvPicPr>
            <a:picLocks noChangeAspect="1" noChangeArrowheads="1"/>
          </p:cNvPicPr>
          <p:nvPr/>
        </p:nvPicPr>
        <p:blipFill>
          <a:blip r:embed="rId10" cstate="screen"/>
          <a:srcRect l="21909" t="16294"/>
          <a:stretch>
            <a:fillRect/>
          </a:stretch>
        </p:blipFill>
        <p:spPr bwMode="auto">
          <a:xfrm>
            <a:off x="5943599" y="4749347"/>
            <a:ext cx="1364892" cy="1097280"/>
          </a:xfrm>
          <a:prstGeom prst="rect">
            <a:avLst/>
          </a:prstGeom>
          <a:noFill/>
        </p:spPr>
      </p:pic>
      <p:pic>
        <p:nvPicPr>
          <p:cNvPr id="56" name="Picture 4" descr="http://www.mcponline.org/content/4/1/44/F6.large.jpg"/>
          <p:cNvPicPr>
            <a:picLocks noChangeAspect="1" noChangeArrowheads="1"/>
          </p:cNvPicPr>
          <p:nvPr/>
        </p:nvPicPr>
        <p:blipFill>
          <a:blip r:embed="rId11" cstate="screen"/>
          <a:srcRect l="40042" t="31847"/>
          <a:stretch>
            <a:fillRect/>
          </a:stretch>
        </p:blipFill>
        <p:spPr bwMode="auto">
          <a:xfrm>
            <a:off x="7667625" y="4749347"/>
            <a:ext cx="967383" cy="10972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5" name="Picture 5" descr="http://putthatonyourblog.com/wp-content/uploads/dartboard-holes.jpg"/>
          <p:cNvPicPr>
            <a:picLocks noChangeAspect="1" noChangeArrowheads="1"/>
          </p:cNvPicPr>
          <p:nvPr/>
        </p:nvPicPr>
        <p:blipFill>
          <a:blip r:embed="rId2" cstate="print"/>
          <a:srcRect t="3243" b="14398"/>
          <a:stretch>
            <a:fillRect/>
          </a:stretch>
        </p:blipFill>
        <p:spPr bwMode="auto">
          <a:xfrm>
            <a:off x="2266106" y="1478943"/>
            <a:ext cx="2083242" cy="128678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724775" cy="430887"/>
          </a:xfrm>
        </p:spPr>
        <p:txBody>
          <a:bodyPr/>
          <a:lstStyle/>
          <a:p>
            <a:r>
              <a:rPr lang="en-US" sz="2800" dirty="0" smtClean="0"/>
              <a:t>Criteria for Hit Triage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88927"/>
            <a:ext cx="6950076" cy="477372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Potency Criteria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Bioactivity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Selectivity </a:t>
            </a:r>
          </a:p>
          <a:p>
            <a:pPr>
              <a:spcAft>
                <a:spcPts val="1200"/>
              </a:spcAft>
            </a:pPr>
            <a:r>
              <a:rPr lang="en-US" sz="1800" dirty="0" smtClean="0"/>
              <a:t>Promiscuity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spcAft>
                <a:spcPts val="1200"/>
              </a:spcAft>
              <a:buNone/>
            </a:pPr>
            <a:r>
              <a:rPr lang="en-US" sz="2000" dirty="0" err="1" smtClean="0"/>
              <a:t>Developability</a:t>
            </a:r>
            <a:r>
              <a:rPr lang="en-US" sz="2000" dirty="0" smtClean="0"/>
              <a:t> Criteria (related to ease of drug development)</a:t>
            </a:r>
            <a:endParaRPr lang="en-US" sz="1800" dirty="0" smtClean="0"/>
          </a:p>
          <a:p>
            <a:pPr>
              <a:spcAft>
                <a:spcPts val="1200"/>
              </a:spcAft>
            </a:pPr>
            <a:r>
              <a:rPr lang="en-US" sz="1800" dirty="0" smtClean="0"/>
              <a:t>Physical/Chemical Properties often predictive, e.g. </a:t>
            </a:r>
          </a:p>
          <a:p>
            <a:pPr lvl="1"/>
            <a:r>
              <a:rPr lang="en-US" sz="1600" dirty="0" smtClean="0"/>
              <a:t>Molecular Weight (</a:t>
            </a:r>
            <a:r>
              <a:rPr lang="en-US" sz="1600" dirty="0" smtClean="0">
                <a:latin typeface="Arial"/>
                <a:cs typeface="Arial"/>
              </a:rPr>
              <a:t>↓, lower is usually better)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 err="1" smtClean="0"/>
              <a:t>Lipophilicity</a:t>
            </a:r>
            <a:r>
              <a:rPr lang="en-US" sz="1600" dirty="0" smtClean="0"/>
              <a:t> (</a:t>
            </a:r>
            <a:r>
              <a:rPr lang="en-US" sz="1600" dirty="0" smtClean="0">
                <a:cs typeface="Arial"/>
              </a:rPr>
              <a:t>↓</a:t>
            </a:r>
            <a:r>
              <a:rPr lang="en-US" sz="1600" dirty="0" smtClean="0"/>
              <a:t>)</a:t>
            </a:r>
          </a:p>
          <a:p>
            <a:pPr lvl="1">
              <a:spcAft>
                <a:spcPts val="1200"/>
              </a:spcAft>
            </a:pPr>
            <a:r>
              <a:rPr lang="en-US" sz="1600" dirty="0" smtClean="0"/>
              <a:t>Solubility/permeability (↑) </a:t>
            </a:r>
          </a:p>
          <a:p>
            <a:r>
              <a:rPr lang="en-US" sz="1800" dirty="0" smtClean="0"/>
              <a:t>Good properties predict better drug development outcomes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4399" y="1870418"/>
            <a:ext cx="3409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dirty="0" smtClean="0"/>
              <a:t>Promiscuity is often denoted “IFI” (Inhibition Frequency Index)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chemeClr val="accent1"/>
                </a:solidFill>
              </a:rPr>
              <a:t>IFI = </a:t>
            </a:r>
            <a:r>
              <a:rPr lang="en-US" sz="1600" u="sng" dirty="0" smtClean="0">
                <a:solidFill>
                  <a:schemeClr val="accent1"/>
                </a:solidFill>
              </a:rPr>
              <a:t>   # targets Hit 	 </a:t>
            </a:r>
            <a:r>
              <a:rPr lang="en-US" sz="1600" dirty="0" smtClean="0">
                <a:solidFill>
                  <a:schemeClr val="accent1"/>
                </a:solidFill>
              </a:rPr>
              <a:t> *100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chemeClr val="accent1"/>
                </a:solidFill>
              </a:rPr>
              <a:t>        # targets Tested </a:t>
            </a:r>
          </a:p>
          <a:p>
            <a:pPr>
              <a:buClr>
                <a:schemeClr val="tx1"/>
              </a:buClr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Arial"/>
                <a:cs typeface="Arial"/>
              </a:rPr>
              <a:t>↓ 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lower is better</a:t>
            </a:r>
            <a:r>
              <a:rPr lang="en-US" sz="105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1415" y="663905"/>
            <a:ext cx="584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chemeClr val="tx2"/>
                </a:solidFill>
              </a:rPr>
              <a:t>Isolate good chemical starting points and weed out bad ones </a:t>
            </a:r>
          </a:p>
        </p:txBody>
      </p:sp>
      <p:pic>
        <p:nvPicPr>
          <p:cNvPr id="112641" name="Picture 1" descr="C:\Users\db484575\AppData\Local\Microsoft\Windows\Temporary Internet Files\Content.IE5\TKCBQH82\large-dart-board-166.6-2582[1]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8856" y="1504299"/>
            <a:ext cx="684000" cy="685140"/>
          </a:xfrm>
          <a:prstGeom prst="rect">
            <a:avLst/>
          </a:prstGeom>
          <a:noFill/>
        </p:spPr>
      </p:pic>
      <p:pic>
        <p:nvPicPr>
          <p:cNvPr id="112643" name="Picture 3" descr="C:\Users\db484575\AppData\Local\Microsoft\Windows\Temporary Internet Files\Content.IE5\TKCBQH82\PngMedium-target-with-arrow-3178[1]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008" y="1485899"/>
            <a:ext cx="810000" cy="756000"/>
          </a:xfrm>
          <a:prstGeom prst="rect">
            <a:avLst/>
          </a:prstGeom>
          <a:noFill/>
        </p:spPr>
      </p:pic>
      <p:grpSp>
        <p:nvGrpSpPr>
          <p:cNvPr id="45" name="Group 44"/>
          <p:cNvGrpSpPr/>
          <p:nvPr/>
        </p:nvGrpSpPr>
        <p:grpSpPr>
          <a:xfrm>
            <a:off x="2532590" y="1754268"/>
            <a:ext cx="426345" cy="113575"/>
            <a:chOff x="2462710" y="4783796"/>
            <a:chExt cx="426345" cy="113575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568484" y="4843733"/>
              <a:ext cx="320571" cy="14368"/>
            </a:xfrm>
            <a:prstGeom prst="straightConnector1">
              <a:avLst/>
            </a:prstGeom>
            <a:ln w="28575">
              <a:solidFill>
                <a:srgbClr val="FF6600"/>
              </a:solidFill>
              <a:headEnd type="diamond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hevron 19"/>
            <p:cNvSpPr/>
            <p:nvPr/>
          </p:nvSpPr>
          <p:spPr bwMode="auto">
            <a:xfrm>
              <a:off x="2462710" y="4783796"/>
              <a:ext cx="153266" cy="113575"/>
            </a:xfrm>
            <a:prstGeom prst="chevron">
              <a:avLst/>
            </a:prstGeom>
            <a:solidFill>
              <a:schemeClr val="bg2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 rot="16200000">
            <a:off x="2704040" y="1978230"/>
            <a:ext cx="426345" cy="113575"/>
            <a:chOff x="2462710" y="4783796"/>
            <a:chExt cx="426345" cy="113575"/>
          </a:xfrm>
          <a:solidFill>
            <a:srgbClr val="3C8394"/>
          </a:solidFill>
        </p:grpSpPr>
        <p:cxnSp>
          <p:nvCxnSpPr>
            <p:cNvPr id="47" name="Straight Arrow Connector 46"/>
            <p:cNvCxnSpPr/>
            <p:nvPr/>
          </p:nvCxnSpPr>
          <p:spPr>
            <a:xfrm>
              <a:off x="2568484" y="4843733"/>
              <a:ext cx="320571" cy="14368"/>
            </a:xfrm>
            <a:prstGeom prst="straightConnector1">
              <a:avLst/>
            </a:prstGeom>
            <a:grpFill/>
            <a:ln w="28575">
              <a:solidFill>
                <a:schemeClr val="accent4">
                  <a:lumMod val="50000"/>
                </a:schemeClr>
              </a:solidFill>
              <a:headEnd type="diamond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hevron 47"/>
            <p:cNvSpPr/>
            <p:nvPr/>
          </p:nvSpPr>
          <p:spPr bwMode="auto">
            <a:xfrm>
              <a:off x="2462710" y="4783796"/>
              <a:ext cx="153266" cy="113575"/>
            </a:xfrm>
            <a:prstGeom prst="chevron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33625" y="1200150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FF0000"/>
                </a:solidFill>
              </a:rPr>
              <a:t>Hits Target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43249" y="1200150"/>
            <a:ext cx="145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00B050"/>
                </a:solidFill>
              </a:rPr>
              <a:t>Avoids Off-Target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14548" y="2762250"/>
            <a:ext cx="2381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Does not hit many proteins that are unrelated to primary activity!</a:t>
            </a:r>
          </a:p>
        </p:txBody>
      </p:sp>
      <p:pic>
        <p:nvPicPr>
          <p:cNvPr id="24" name="Picture 2" descr="http://previews.123rf.com/images/stephaniefrey/stephaniefrey1003/stephaniefrey100300040/6670810-Diet-pill-with-tape-measure-isolated-on-white--Stock-Phot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23" t="22536"/>
          <a:stretch>
            <a:fillRect/>
          </a:stretch>
        </p:blipFill>
        <p:spPr bwMode="auto">
          <a:xfrm>
            <a:off x="7000875" y="3514725"/>
            <a:ext cx="2066925" cy="245554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4724399" y="1162050"/>
            <a:ext cx="400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/>
              <a:t>Bioactivity is often denoted “</a:t>
            </a:r>
            <a:r>
              <a:rPr lang="en-US" sz="1600" b="1" dirty="0" smtClean="0"/>
              <a:t>pIC50</a:t>
            </a:r>
            <a:r>
              <a:rPr lang="en-US" sz="1600" dirty="0" smtClean="0"/>
              <a:t>” *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</a:rPr>
              <a:t>↑ higher is better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19551" y="6438900"/>
            <a:ext cx="4733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* IC50 = 50%-inhibitory concentration               pIC50 = -log</a:t>
            </a:r>
            <a:r>
              <a:rPr lang="en-US" sz="1200" baseline="-25000" dirty="0" smtClean="0"/>
              <a:t>10</a:t>
            </a:r>
            <a:r>
              <a:rPr lang="en-US" sz="1200" dirty="0" smtClean="0"/>
              <a:t>(IC50)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429500" cy="51816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Structure-Activity Relationships (SAR): </a:t>
            </a:r>
            <a:br>
              <a:rPr lang="en-US" sz="2800" dirty="0" smtClean="0"/>
            </a:br>
            <a:r>
              <a:rPr lang="en-US" sz="2800" dirty="0" smtClean="0"/>
              <a:t>Medicinal Chemists’ “Core” Data Science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1100"/>
            <a:ext cx="7800975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SAR hypothesis: measurable properties and bioactivity </a:t>
            </a:r>
            <a:br>
              <a:rPr lang="en-US" sz="2000" dirty="0" smtClean="0"/>
            </a:br>
            <a:r>
              <a:rPr lang="en-US" sz="2000" dirty="0" smtClean="0"/>
              <a:t>of a molecule are related to its chemical structure </a:t>
            </a:r>
          </a:p>
          <a:p>
            <a:r>
              <a:rPr lang="en-US" sz="2000" dirty="0" smtClean="0"/>
              <a:t>Often visualized in a SAR Table:</a:t>
            </a:r>
          </a:p>
          <a:p>
            <a:pPr lvl="1"/>
            <a:r>
              <a:rPr lang="en-US" sz="1800" dirty="0" smtClean="0"/>
              <a:t>Split molecule: </a:t>
            </a:r>
            <a:r>
              <a:rPr lang="en-US" sz="1800" dirty="0" smtClean="0"/>
              <a:t>fixed </a:t>
            </a:r>
            <a:r>
              <a:rPr lang="en-US" sz="1800" dirty="0" smtClean="0">
                <a:solidFill>
                  <a:schemeClr val="accent1"/>
                </a:solidFill>
              </a:rPr>
              <a:t>core/scaffold</a:t>
            </a:r>
            <a:r>
              <a:rPr lang="en-US" sz="1800" dirty="0" smtClean="0"/>
              <a:t>, </a:t>
            </a:r>
            <a:r>
              <a:rPr lang="en-US" sz="1800" dirty="0" smtClean="0"/>
              <a:t>variable </a:t>
            </a:r>
            <a:r>
              <a:rPr lang="en-US" sz="1800" i="1" dirty="0" smtClean="0">
                <a:solidFill>
                  <a:srgbClr val="00B0F0"/>
                </a:solidFill>
              </a:rPr>
              <a:t>R-groups</a:t>
            </a:r>
            <a:endParaRPr lang="en-US" sz="1800" i="1" dirty="0" smtClean="0">
              <a:solidFill>
                <a:srgbClr val="00B0F0"/>
              </a:solidFill>
            </a:endParaRPr>
          </a:p>
          <a:p>
            <a:pPr lvl="1"/>
            <a:r>
              <a:rPr lang="en-US" sz="1800" dirty="0" smtClean="0"/>
              <a:t>View spreadsheet with molecular structures,</a:t>
            </a:r>
            <a:br>
              <a:rPr lang="en-US" sz="1800" dirty="0" smtClean="0"/>
            </a:br>
            <a:r>
              <a:rPr lang="en-US" sz="1800" dirty="0" smtClean="0"/>
              <a:t>Cores/R-groups and Activity/Property Data </a:t>
            </a:r>
            <a:endParaRPr lang="en-US" sz="18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85850" y="3552825"/>
            <a:ext cx="7768114" cy="3058299"/>
            <a:chOff x="0" y="2705100"/>
            <a:chExt cx="7768114" cy="3058299"/>
          </a:xfrm>
        </p:grpSpPr>
        <p:sp>
          <p:nvSpPr>
            <p:cNvPr id="10" name="TextBox 9"/>
            <p:cNvSpPr txBox="1"/>
            <p:nvPr/>
          </p:nvSpPr>
          <p:spPr>
            <a:xfrm>
              <a:off x="419100" y="5486400"/>
              <a:ext cx="4591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/>
                <a:t>GSK anti-malarial dataset (Nature 2010), 13.5k compounds </a:t>
              </a:r>
            </a:p>
          </p:txBody>
        </p:sp>
        <p:pic>
          <p:nvPicPr>
            <p:cNvPr id="43012" name="Picture 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0" y="2733675"/>
              <a:ext cx="7768114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3" name="Picture 5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0" y="3676650"/>
              <a:ext cx="7694676" cy="867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4" name="Picture 6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0" y="4486275"/>
              <a:ext cx="7694676" cy="867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016" name="Picture 8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1662113" y="2705100"/>
              <a:ext cx="412909" cy="194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4" name="Group 23"/>
          <p:cNvGrpSpPr/>
          <p:nvPr/>
        </p:nvGrpSpPr>
        <p:grpSpPr>
          <a:xfrm>
            <a:off x="0" y="5531703"/>
            <a:ext cx="1914525" cy="830997"/>
            <a:chOff x="0" y="5531703"/>
            <a:chExt cx="1914525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0" y="5531703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200" dirty="0" err="1" smtClean="0">
                  <a:solidFill>
                    <a:srgbClr val="C00000"/>
                  </a:solidFill>
                </a:rPr>
                <a:t>Cycloguanil</a:t>
              </a:r>
              <a:endParaRPr lang="en-US" sz="1200" dirty="0" smtClean="0"/>
            </a:p>
            <a:p>
              <a:pPr algn="ctr">
                <a:buClr>
                  <a:schemeClr val="tx1"/>
                </a:buClr>
              </a:pPr>
              <a:r>
                <a:rPr lang="en-US" sz="1200" dirty="0" smtClean="0"/>
                <a:t>active metabolite of malarial drug </a:t>
              </a:r>
              <a:r>
                <a:rPr lang="en-US" sz="1200" dirty="0" err="1" smtClean="0"/>
                <a:t>Proguanil</a:t>
              </a:r>
              <a:endParaRPr lang="en-US" sz="1200" dirty="0" smtClean="0"/>
            </a:p>
          </p:txBody>
        </p:sp>
        <p:cxnSp>
          <p:nvCxnSpPr>
            <p:cNvPr id="21" name="Straight Arrow Connector 20"/>
            <p:cNvCxnSpPr>
              <a:stCxn id="17" idx="3"/>
            </p:cNvCxnSpPr>
            <p:nvPr/>
          </p:nvCxnSpPr>
          <p:spPr>
            <a:xfrm flipV="1">
              <a:off x="1371600" y="5943601"/>
              <a:ext cx="542925" cy="36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7153275" y="1266825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2800" b="1" dirty="0" smtClean="0">
                <a:solidFill>
                  <a:schemeClr val="accent1"/>
                </a:solidFill>
              </a:rPr>
              <a:t>y = f(x)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581150" y="3305175"/>
            <a:ext cx="7267575" cy="2914650"/>
            <a:chOff x="1581150" y="3305175"/>
            <a:chExt cx="7267575" cy="2914650"/>
          </a:xfrm>
        </p:grpSpPr>
        <p:sp>
          <p:nvSpPr>
            <p:cNvPr id="26" name="Double Bracket 25"/>
            <p:cNvSpPr/>
            <p:nvPr/>
          </p:nvSpPr>
          <p:spPr>
            <a:xfrm>
              <a:off x="1581150" y="3419475"/>
              <a:ext cx="1114425" cy="280035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uble Bracket 26"/>
            <p:cNvSpPr/>
            <p:nvPr/>
          </p:nvSpPr>
          <p:spPr>
            <a:xfrm>
              <a:off x="2781301" y="3428999"/>
              <a:ext cx="1371600" cy="277177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67100" y="33051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chemeClr val="accent1"/>
                  </a:solidFill>
                </a:rPr>
                <a:t>y</a:t>
              </a:r>
              <a:endParaRPr lang="en-US" sz="1200" b="1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85950" y="33051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chemeClr val="accent1"/>
                  </a:solidFill>
                </a:rPr>
                <a:t>x</a:t>
              </a:r>
              <a:endParaRPr lang="en-US" sz="1200" b="1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1" name="Double Bracket 30"/>
            <p:cNvSpPr/>
            <p:nvPr/>
          </p:nvSpPr>
          <p:spPr>
            <a:xfrm>
              <a:off x="4210050" y="3371850"/>
              <a:ext cx="4638675" cy="283845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76259" y="3305175"/>
              <a:ext cx="1148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chemeClr val="accent1"/>
                  </a:solidFill>
                </a:rPr>
                <a:t>factors of x</a:t>
              </a:r>
              <a:endParaRPr lang="en-US" sz="1200" b="1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10350" y="1933575"/>
            <a:ext cx="2182061" cy="1190625"/>
            <a:chOff x="6610350" y="1933575"/>
            <a:chExt cx="2182061" cy="1190625"/>
          </a:xfrm>
        </p:grpSpPr>
        <p:graphicFrame>
          <p:nvGraphicFramePr>
            <p:cNvPr id="33799" name="Object 7"/>
            <p:cNvGraphicFramePr>
              <a:graphicFrameLocks noChangeAspect="1"/>
            </p:cNvGraphicFramePr>
            <p:nvPr/>
          </p:nvGraphicFramePr>
          <p:xfrm>
            <a:off x="7196138" y="1969579"/>
            <a:ext cx="1157287" cy="1135571"/>
          </p:xfrm>
          <a:graphic>
            <a:graphicData uri="http://schemas.openxmlformats.org/presentationml/2006/ole">
              <p:oleObj spid="_x0000_s43010" name="CS ChemDraw Drawing" r:id="rId7" imgW="1438188" imgH="1410750" progId="ChemDraw.Document.6.0">
                <p:embed/>
              </p:oleObj>
            </a:graphicData>
          </a:graphic>
        </p:graphicFrame>
        <p:sp>
          <p:nvSpPr>
            <p:cNvPr id="35" name="Oval 34"/>
            <p:cNvSpPr/>
            <p:nvPr/>
          </p:nvSpPr>
          <p:spPr bwMode="auto">
            <a:xfrm>
              <a:off x="7115175" y="2428875"/>
              <a:ext cx="714375" cy="695325"/>
            </a:xfrm>
            <a:prstGeom prst="ellipse">
              <a:avLst/>
            </a:prstGeom>
            <a:noFill/>
            <a:ln w="1905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7162800" y="1933575"/>
              <a:ext cx="428625" cy="41910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 rot="19899792">
              <a:off x="7848600" y="2047874"/>
              <a:ext cx="600075" cy="67627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hangingPunct="0"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10350" y="2581275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>
                  <a:solidFill>
                    <a:schemeClr val="accent1"/>
                  </a:solidFill>
                </a:rPr>
                <a:t>core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86550" y="196215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>
                  <a:solidFill>
                    <a:srgbClr val="00B0F0"/>
                  </a:solidFill>
                </a:rPr>
                <a:t>R</a:t>
              </a:r>
              <a:r>
                <a:rPr lang="en-US" sz="1400" baseline="-25000" dirty="0" smtClean="0">
                  <a:solidFill>
                    <a:srgbClr val="00B0F0"/>
                  </a:solidFill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10575" y="196215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>
                  <a:solidFill>
                    <a:srgbClr val="00B0F0"/>
                  </a:solidFill>
                </a:rPr>
                <a:t>R</a:t>
              </a:r>
              <a:r>
                <a:rPr lang="en-US" sz="1400" baseline="-25000" dirty="0" smtClean="0">
                  <a:solidFill>
                    <a:srgbClr val="00B0F0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7577139" cy="430887"/>
          </a:xfrm>
        </p:spPr>
        <p:txBody>
          <a:bodyPr/>
          <a:lstStyle/>
          <a:p>
            <a:r>
              <a:rPr lang="en-US" sz="2800" dirty="0" smtClean="0"/>
              <a:t>Automation is Necessary for Large Datasets</a:t>
            </a:r>
            <a:endParaRPr lang="en-US" sz="2800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93699" y="1160362"/>
            <a:ext cx="8414246" cy="11542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M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anually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created SAR tables do not scale to screening datasets</a:t>
            </a:r>
            <a:endParaRPr lang="en-US" sz="2000" noProof="0" dirty="0" smtClean="0"/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HTS hits comprise 5-50k molecules, with 1000’s of cores/scaffolds!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Traditional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cheminformatics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solutions for automation: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42596" y="4103297"/>
            <a:ext cx="3928188" cy="3231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0000</a:t>
            </a:r>
            <a:r>
              <a:rPr lang="en-US" sz="15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00…</a:t>
            </a:r>
            <a:r>
              <a:rPr lang="en-US" sz="1500" dirty="0" smtClean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sz="15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</a:t>
            </a:r>
            <a:r>
              <a:rPr lang="en-US" sz="1500" dirty="0" smtClean="0">
                <a:solidFill>
                  <a:srgbClr val="339933"/>
                </a:solidFill>
                <a:latin typeface="Arial" pitchFamily="34" charset="0"/>
                <a:cs typeface="Arial" pitchFamily="34" charset="0"/>
              </a:rPr>
              <a:t>1…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</a:t>
            </a:r>
            <a:r>
              <a:rPr lang="en-US" sz="15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0000…000000</a:t>
            </a:r>
            <a:r>
              <a:rPr lang="en-US" sz="15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15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…</a:t>
            </a:r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700721" y="2865208"/>
            <a:ext cx="1976623" cy="89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" name="Group 49"/>
          <p:cNvGrpSpPr/>
          <p:nvPr/>
        </p:nvGrpSpPr>
        <p:grpSpPr>
          <a:xfrm>
            <a:off x="793102" y="2899179"/>
            <a:ext cx="991621" cy="1206291"/>
            <a:chOff x="1488252" y="4772025"/>
            <a:chExt cx="1293048" cy="1691113"/>
          </a:xfrm>
        </p:grpSpPr>
        <p:sp>
          <p:nvSpPr>
            <p:cNvPr id="105" name="Freeform 11"/>
            <p:cNvSpPr/>
            <p:nvPr/>
          </p:nvSpPr>
          <p:spPr>
            <a:xfrm>
              <a:off x="2667000" y="4772025"/>
              <a:ext cx="114300" cy="180975"/>
            </a:xfrm>
            <a:custGeom>
              <a:avLst/>
              <a:gdLst>
                <a:gd name="connsiteX0" fmla="*/ 0 w 114300"/>
                <a:gd name="connsiteY0" fmla="*/ 180975 h 180975"/>
                <a:gd name="connsiteX1" fmla="*/ 114300 w 114300"/>
                <a:gd name="connsiteY1" fmla="*/ 0 h 180975"/>
                <a:gd name="connsiteX2" fmla="*/ 114300 w 114300"/>
                <a:gd name="connsiteY2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80975">
                  <a:moveTo>
                    <a:pt x="0" y="180975"/>
                  </a:moveTo>
                  <a:lnTo>
                    <a:pt x="114300" y="0"/>
                  </a:lnTo>
                  <a:lnTo>
                    <a:pt x="114300" y="0"/>
                  </a:lnTo>
                </a:path>
              </a:pathLst>
            </a:cu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2"/>
            <p:cNvCxnSpPr/>
            <p:nvPr/>
          </p:nvCxnSpPr>
          <p:spPr>
            <a:xfrm flipH="1">
              <a:off x="1488252" y="4962527"/>
              <a:ext cx="1178751" cy="15006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"/>
          <p:cNvSpPr/>
          <p:nvPr/>
        </p:nvSpPr>
        <p:spPr>
          <a:xfrm>
            <a:off x="384924" y="3451662"/>
            <a:ext cx="380107" cy="197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C=C</a:t>
            </a:r>
            <a:endParaRPr lang="en-US" sz="1200" dirty="0">
              <a:solidFill>
                <a:srgbClr val="C00000"/>
              </a:solidFill>
            </a:endParaRPr>
          </a:p>
        </p:txBody>
      </p:sp>
      <p:grpSp>
        <p:nvGrpSpPr>
          <p:cNvPr id="99" name="Group 50"/>
          <p:cNvGrpSpPr/>
          <p:nvPr/>
        </p:nvGrpSpPr>
        <p:grpSpPr>
          <a:xfrm>
            <a:off x="1287624" y="2844825"/>
            <a:ext cx="730846" cy="1260644"/>
            <a:chOff x="2133096" y="4695825"/>
            <a:chExt cx="953004" cy="1767312"/>
          </a:xfrm>
        </p:grpSpPr>
        <p:sp>
          <p:nvSpPr>
            <p:cNvPr id="101" name="Freeform 100"/>
            <p:cNvSpPr/>
            <p:nvPr/>
          </p:nvSpPr>
          <p:spPr>
            <a:xfrm>
              <a:off x="2619375" y="4695825"/>
              <a:ext cx="466725" cy="190500"/>
            </a:xfrm>
            <a:custGeom>
              <a:avLst/>
              <a:gdLst>
                <a:gd name="connsiteX0" fmla="*/ 0 w 466725"/>
                <a:gd name="connsiteY0" fmla="*/ 190500 h 190500"/>
                <a:gd name="connsiteX1" fmla="*/ 123825 w 466725"/>
                <a:gd name="connsiteY1" fmla="*/ 19050 h 190500"/>
                <a:gd name="connsiteX2" fmla="*/ 466725 w 466725"/>
                <a:gd name="connsiteY2" fmla="*/ 762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725" h="190500">
                  <a:moveTo>
                    <a:pt x="0" y="190500"/>
                  </a:moveTo>
                  <a:cubicBezTo>
                    <a:pt x="23019" y="114300"/>
                    <a:pt x="46038" y="38100"/>
                    <a:pt x="123825" y="19050"/>
                  </a:cubicBezTo>
                  <a:cubicBezTo>
                    <a:pt x="201612" y="0"/>
                    <a:pt x="334168" y="38100"/>
                    <a:pt x="466725" y="76200"/>
                  </a:cubicBezTo>
                </a:path>
              </a:pathLst>
            </a:cu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>
              <a:stCxn id="101" idx="0"/>
            </p:cNvCxnSpPr>
            <p:nvPr/>
          </p:nvCxnSpPr>
          <p:spPr>
            <a:xfrm flipH="1">
              <a:off x="2133096" y="4886327"/>
              <a:ext cx="486281" cy="15768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384923" y="3249109"/>
            <a:ext cx="464930" cy="197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C=CC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95" name="Group 51"/>
          <p:cNvGrpSpPr/>
          <p:nvPr/>
        </p:nvGrpSpPr>
        <p:grpSpPr>
          <a:xfrm>
            <a:off x="1530220" y="2813118"/>
            <a:ext cx="574687" cy="1292351"/>
            <a:chOff x="2449435" y="4651375"/>
            <a:chExt cx="749377" cy="1811762"/>
          </a:xfrm>
        </p:grpSpPr>
        <p:sp>
          <p:nvSpPr>
            <p:cNvPr id="97" name="Freeform 96"/>
            <p:cNvSpPr/>
            <p:nvPr/>
          </p:nvSpPr>
          <p:spPr>
            <a:xfrm>
              <a:off x="2562225" y="4651375"/>
              <a:ext cx="636587" cy="377825"/>
            </a:xfrm>
            <a:custGeom>
              <a:avLst/>
              <a:gdLst>
                <a:gd name="connsiteX0" fmla="*/ 0 w 636587"/>
                <a:gd name="connsiteY0" fmla="*/ 215900 h 377825"/>
                <a:gd name="connsiteX1" fmla="*/ 123825 w 636587"/>
                <a:gd name="connsiteY1" fmla="*/ 25400 h 377825"/>
                <a:gd name="connsiteX2" fmla="*/ 552450 w 636587"/>
                <a:gd name="connsiteY2" fmla="*/ 63500 h 377825"/>
                <a:gd name="connsiteX3" fmla="*/ 628650 w 636587"/>
                <a:gd name="connsiteY3" fmla="*/ 377825 h 3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587" h="377825">
                  <a:moveTo>
                    <a:pt x="0" y="215900"/>
                  </a:moveTo>
                  <a:cubicBezTo>
                    <a:pt x="15875" y="133350"/>
                    <a:pt x="31750" y="50800"/>
                    <a:pt x="123825" y="25400"/>
                  </a:cubicBezTo>
                  <a:cubicBezTo>
                    <a:pt x="215900" y="0"/>
                    <a:pt x="468313" y="4763"/>
                    <a:pt x="552450" y="63500"/>
                  </a:cubicBezTo>
                  <a:cubicBezTo>
                    <a:pt x="636587" y="122237"/>
                    <a:pt x="632618" y="250031"/>
                    <a:pt x="628650" y="377825"/>
                  </a:cubicBezTo>
                </a:path>
              </a:pathLst>
            </a:custGeom>
            <a:ln w="158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2449435" y="4905376"/>
              <a:ext cx="103269" cy="15577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384924" y="3037226"/>
            <a:ext cx="549752" cy="197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C=CCN</a:t>
            </a:r>
            <a:endParaRPr lang="en-US" sz="1200" dirty="0">
              <a:solidFill>
                <a:srgbClr val="0070C0"/>
              </a:solidFill>
            </a:endParaRPr>
          </a:p>
        </p:txBody>
      </p:sp>
      <p:grpSp>
        <p:nvGrpSpPr>
          <p:cNvPr id="91" name="Group 52"/>
          <p:cNvGrpSpPr/>
          <p:nvPr/>
        </p:nvGrpSpPr>
        <p:grpSpPr>
          <a:xfrm>
            <a:off x="1536367" y="2754234"/>
            <a:ext cx="672022" cy="1341905"/>
            <a:chOff x="2457450" y="4568825"/>
            <a:chExt cx="876300" cy="1881233"/>
          </a:xfrm>
        </p:grpSpPr>
        <p:sp>
          <p:nvSpPr>
            <p:cNvPr id="93" name="Freeform 92"/>
            <p:cNvSpPr/>
            <p:nvPr/>
          </p:nvSpPr>
          <p:spPr>
            <a:xfrm>
              <a:off x="2457450" y="4568825"/>
              <a:ext cx="876300" cy="538162"/>
            </a:xfrm>
            <a:custGeom>
              <a:avLst/>
              <a:gdLst>
                <a:gd name="connsiteX0" fmla="*/ 0 w 876300"/>
                <a:gd name="connsiteY0" fmla="*/ 279400 h 538162"/>
                <a:gd name="connsiteX1" fmla="*/ 171450 w 876300"/>
                <a:gd name="connsiteY1" fmla="*/ 41275 h 538162"/>
                <a:gd name="connsiteX2" fmla="*/ 714375 w 876300"/>
                <a:gd name="connsiteY2" fmla="*/ 69850 h 538162"/>
                <a:gd name="connsiteX3" fmla="*/ 781050 w 876300"/>
                <a:gd name="connsiteY3" fmla="*/ 460375 h 538162"/>
                <a:gd name="connsiteX4" fmla="*/ 876300 w 876300"/>
                <a:gd name="connsiteY4" fmla="*/ 536575 h 538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300" h="538162">
                  <a:moveTo>
                    <a:pt x="0" y="279400"/>
                  </a:moveTo>
                  <a:cubicBezTo>
                    <a:pt x="26193" y="177800"/>
                    <a:pt x="52387" y="76200"/>
                    <a:pt x="171450" y="41275"/>
                  </a:cubicBezTo>
                  <a:cubicBezTo>
                    <a:pt x="290513" y="6350"/>
                    <a:pt x="612775" y="0"/>
                    <a:pt x="714375" y="69850"/>
                  </a:cubicBezTo>
                  <a:cubicBezTo>
                    <a:pt x="815975" y="139700"/>
                    <a:pt x="754063" y="382588"/>
                    <a:pt x="781050" y="460375"/>
                  </a:cubicBezTo>
                  <a:cubicBezTo>
                    <a:pt x="808037" y="538162"/>
                    <a:pt x="842168" y="537368"/>
                    <a:pt x="876300" y="536575"/>
                  </a:cubicBezTo>
                </a:path>
              </a:pathLst>
            </a:custGeom>
            <a:ln w="15875">
              <a:solidFill>
                <a:srgbClr val="33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457451" y="4876801"/>
              <a:ext cx="466492" cy="15732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25"/>
          <p:cNvSpPr/>
          <p:nvPr/>
        </p:nvSpPr>
        <p:spPr>
          <a:xfrm>
            <a:off x="384924" y="2829601"/>
            <a:ext cx="608760" cy="197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339933"/>
                </a:solidFill>
              </a:rPr>
              <a:t>C=</a:t>
            </a:r>
            <a:r>
              <a:rPr lang="en-US" sz="1200" dirty="0" err="1" smtClean="0">
                <a:solidFill>
                  <a:srgbClr val="339933"/>
                </a:solidFill>
              </a:rPr>
              <a:t>CCNc</a:t>
            </a:r>
            <a:endParaRPr lang="en-US" sz="1200" dirty="0">
              <a:solidFill>
                <a:srgbClr val="339933"/>
              </a:solidFill>
            </a:endParaRPr>
          </a:p>
        </p:txBody>
      </p:sp>
      <p:grpSp>
        <p:nvGrpSpPr>
          <p:cNvPr id="73" name="Group 28"/>
          <p:cNvGrpSpPr/>
          <p:nvPr/>
        </p:nvGrpSpPr>
        <p:grpSpPr>
          <a:xfrm>
            <a:off x="1680186" y="3177745"/>
            <a:ext cx="2089381" cy="927725"/>
            <a:chOff x="2644986" y="5162550"/>
            <a:chExt cx="2724499" cy="1300588"/>
          </a:xfrm>
        </p:grpSpPr>
        <p:grpSp>
          <p:nvGrpSpPr>
            <p:cNvPr id="84" name="Group 71"/>
            <p:cNvGrpSpPr/>
            <p:nvPr/>
          </p:nvGrpSpPr>
          <p:grpSpPr>
            <a:xfrm>
              <a:off x="3105150" y="5162550"/>
              <a:ext cx="2264335" cy="1300588"/>
              <a:chOff x="3105150" y="5162550"/>
              <a:chExt cx="2264335" cy="1300588"/>
            </a:xfrm>
          </p:grpSpPr>
          <p:sp>
            <p:nvSpPr>
              <p:cNvPr id="87" name="Freeform 86"/>
              <p:cNvSpPr/>
              <p:nvPr/>
            </p:nvSpPr>
            <p:spPr>
              <a:xfrm>
                <a:off x="4562475" y="5534025"/>
                <a:ext cx="419100" cy="476250"/>
              </a:xfrm>
              <a:custGeom>
                <a:avLst/>
                <a:gdLst>
                  <a:gd name="connsiteX0" fmla="*/ 419100 w 419100"/>
                  <a:gd name="connsiteY0" fmla="*/ 476250 h 476250"/>
                  <a:gd name="connsiteX1" fmla="*/ 200025 w 419100"/>
                  <a:gd name="connsiteY1" fmla="*/ 342900 h 476250"/>
                  <a:gd name="connsiteX2" fmla="*/ 142875 w 419100"/>
                  <a:gd name="connsiteY2" fmla="*/ 85725 h 476250"/>
                  <a:gd name="connsiteX3" fmla="*/ 0 w 419100"/>
                  <a:gd name="connsiteY3" fmla="*/ 0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100" h="476250">
                    <a:moveTo>
                      <a:pt x="419100" y="476250"/>
                    </a:moveTo>
                    <a:cubicBezTo>
                      <a:pt x="332581" y="442118"/>
                      <a:pt x="246062" y="407987"/>
                      <a:pt x="200025" y="342900"/>
                    </a:cubicBezTo>
                    <a:cubicBezTo>
                      <a:pt x="153988" y="277813"/>
                      <a:pt x="176213" y="142875"/>
                      <a:pt x="142875" y="85725"/>
                    </a:cubicBezTo>
                    <a:cubicBezTo>
                      <a:pt x="109538" y="28575"/>
                      <a:pt x="54769" y="14287"/>
                      <a:pt x="0" y="0"/>
                    </a:cubicBezTo>
                  </a:path>
                </a:pathLst>
              </a:cu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 87"/>
              <p:cNvSpPr/>
              <p:nvPr/>
            </p:nvSpPr>
            <p:spPr>
              <a:xfrm>
                <a:off x="3105150" y="5162550"/>
                <a:ext cx="381000" cy="466725"/>
              </a:xfrm>
              <a:custGeom>
                <a:avLst/>
                <a:gdLst>
                  <a:gd name="connsiteX0" fmla="*/ 381000 w 381000"/>
                  <a:gd name="connsiteY0" fmla="*/ 466725 h 466725"/>
                  <a:gd name="connsiteX1" fmla="*/ 161925 w 381000"/>
                  <a:gd name="connsiteY1" fmla="*/ 352425 h 466725"/>
                  <a:gd name="connsiteX2" fmla="*/ 152400 w 381000"/>
                  <a:gd name="connsiteY2" fmla="*/ 95250 h 466725"/>
                  <a:gd name="connsiteX3" fmla="*/ 0 w 381000"/>
                  <a:gd name="connsiteY3" fmla="*/ 0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466725">
                    <a:moveTo>
                      <a:pt x="381000" y="466725"/>
                    </a:moveTo>
                    <a:cubicBezTo>
                      <a:pt x="290512" y="440531"/>
                      <a:pt x="200025" y="414338"/>
                      <a:pt x="161925" y="352425"/>
                    </a:cubicBezTo>
                    <a:cubicBezTo>
                      <a:pt x="123825" y="290512"/>
                      <a:pt x="179387" y="153987"/>
                      <a:pt x="152400" y="95250"/>
                    </a:cubicBezTo>
                    <a:cubicBezTo>
                      <a:pt x="125413" y="36513"/>
                      <a:pt x="62706" y="18256"/>
                      <a:pt x="0" y="0"/>
                    </a:cubicBezTo>
                  </a:path>
                </a:pathLst>
              </a:custGeom>
              <a:ln w="158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25"/>
              <p:cNvCxnSpPr>
                <a:stCxn id="87" idx="0"/>
              </p:cNvCxnSpPr>
              <p:nvPr/>
            </p:nvCxnSpPr>
            <p:spPr>
              <a:xfrm>
                <a:off x="4981576" y="6010277"/>
                <a:ext cx="387909" cy="4528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8" idx="1"/>
              </p:cNvCxnSpPr>
              <p:nvPr/>
            </p:nvCxnSpPr>
            <p:spPr>
              <a:xfrm>
                <a:off x="3267076" y="5514976"/>
                <a:ext cx="2090243" cy="948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/>
            <p:cNvSpPr/>
            <p:nvPr/>
          </p:nvSpPr>
          <p:spPr>
            <a:xfrm>
              <a:off x="4368211" y="5799688"/>
              <a:ext cx="526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Nccc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644986" y="5282639"/>
              <a:ext cx="526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rgbClr val="7030A0"/>
                  </a:solidFill>
                </a:rPr>
                <a:t>Nccc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75" name="Group 36"/>
          <p:cNvGrpSpPr/>
          <p:nvPr/>
        </p:nvGrpSpPr>
        <p:grpSpPr>
          <a:xfrm>
            <a:off x="1947067" y="3021456"/>
            <a:ext cx="1082457" cy="1084012"/>
            <a:chOff x="2992992" y="4943445"/>
            <a:chExt cx="1411496" cy="1519689"/>
          </a:xfrm>
        </p:grpSpPr>
        <p:grpSp>
          <p:nvGrpSpPr>
            <p:cNvPr id="77" name="Group 70"/>
            <p:cNvGrpSpPr/>
            <p:nvPr/>
          </p:nvGrpSpPr>
          <p:grpSpPr>
            <a:xfrm>
              <a:off x="3305175" y="5010147"/>
              <a:ext cx="876302" cy="1452987"/>
              <a:chOff x="3305175" y="5010150"/>
              <a:chExt cx="876302" cy="1452987"/>
            </a:xfrm>
          </p:grpSpPr>
          <p:sp>
            <p:nvSpPr>
              <p:cNvPr id="80" name="Freeform 79"/>
              <p:cNvSpPr/>
              <p:nvPr/>
            </p:nvSpPr>
            <p:spPr>
              <a:xfrm>
                <a:off x="3581400" y="5010150"/>
                <a:ext cx="590550" cy="461963"/>
              </a:xfrm>
              <a:custGeom>
                <a:avLst/>
                <a:gdLst>
                  <a:gd name="connsiteX0" fmla="*/ 0 w 590550"/>
                  <a:gd name="connsiteY0" fmla="*/ 0 h 461963"/>
                  <a:gd name="connsiteX1" fmla="*/ 238125 w 590550"/>
                  <a:gd name="connsiteY1" fmla="*/ 133350 h 461963"/>
                  <a:gd name="connsiteX2" fmla="*/ 266700 w 590550"/>
                  <a:gd name="connsiteY2" fmla="*/ 390525 h 461963"/>
                  <a:gd name="connsiteX3" fmla="*/ 400050 w 590550"/>
                  <a:gd name="connsiteY3" fmla="*/ 457200 h 461963"/>
                  <a:gd name="connsiteX4" fmla="*/ 590550 w 590550"/>
                  <a:gd name="connsiteY4" fmla="*/ 361950 h 46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550" h="461963">
                    <a:moveTo>
                      <a:pt x="0" y="0"/>
                    </a:moveTo>
                    <a:cubicBezTo>
                      <a:pt x="96837" y="34131"/>
                      <a:pt x="193675" y="68263"/>
                      <a:pt x="238125" y="133350"/>
                    </a:cubicBezTo>
                    <a:cubicBezTo>
                      <a:pt x="282575" y="198437"/>
                      <a:pt x="239713" y="336550"/>
                      <a:pt x="266700" y="390525"/>
                    </a:cubicBezTo>
                    <a:cubicBezTo>
                      <a:pt x="293687" y="444500"/>
                      <a:pt x="346075" y="461963"/>
                      <a:pt x="400050" y="457200"/>
                    </a:cubicBezTo>
                    <a:cubicBezTo>
                      <a:pt x="454025" y="452437"/>
                      <a:pt x="522287" y="407193"/>
                      <a:pt x="590550" y="361950"/>
                    </a:cubicBezTo>
                  </a:path>
                </a:pathLst>
              </a:cu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15"/>
              <p:cNvSpPr/>
              <p:nvPr/>
            </p:nvSpPr>
            <p:spPr>
              <a:xfrm>
                <a:off x="3305175" y="5486400"/>
                <a:ext cx="876300" cy="161925"/>
              </a:xfrm>
              <a:custGeom>
                <a:avLst/>
                <a:gdLst>
                  <a:gd name="connsiteX0" fmla="*/ 0 w 876300"/>
                  <a:gd name="connsiteY0" fmla="*/ 0 h 161925"/>
                  <a:gd name="connsiteX1" fmla="*/ 200025 w 876300"/>
                  <a:gd name="connsiteY1" fmla="*/ 123825 h 161925"/>
                  <a:gd name="connsiteX2" fmla="*/ 457200 w 876300"/>
                  <a:gd name="connsiteY2" fmla="*/ 47625 h 161925"/>
                  <a:gd name="connsiteX3" fmla="*/ 676275 w 876300"/>
                  <a:gd name="connsiteY3" fmla="*/ 161925 h 161925"/>
                  <a:gd name="connsiteX4" fmla="*/ 876300 w 876300"/>
                  <a:gd name="connsiteY4" fmla="*/ 47625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161925">
                    <a:moveTo>
                      <a:pt x="0" y="0"/>
                    </a:moveTo>
                    <a:cubicBezTo>
                      <a:pt x="61912" y="57944"/>
                      <a:pt x="123825" y="115888"/>
                      <a:pt x="200025" y="123825"/>
                    </a:cubicBezTo>
                    <a:cubicBezTo>
                      <a:pt x="276225" y="131762"/>
                      <a:pt x="377825" y="41275"/>
                      <a:pt x="457200" y="47625"/>
                    </a:cubicBezTo>
                    <a:cubicBezTo>
                      <a:pt x="536575" y="53975"/>
                      <a:pt x="606425" y="161925"/>
                      <a:pt x="676275" y="161925"/>
                    </a:cubicBezTo>
                    <a:cubicBezTo>
                      <a:pt x="746125" y="161925"/>
                      <a:pt x="811212" y="104775"/>
                      <a:pt x="876300" y="47625"/>
                    </a:cubicBezTo>
                  </a:path>
                </a:pathLst>
              </a:custGeom>
              <a:ln w="158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Arrow Connector 81"/>
              <p:cNvCxnSpPr>
                <a:stCxn id="80" idx="2"/>
              </p:cNvCxnSpPr>
              <p:nvPr/>
            </p:nvCxnSpPr>
            <p:spPr>
              <a:xfrm flipH="1">
                <a:off x="3653956" y="5400676"/>
                <a:ext cx="194145" cy="10363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H="1">
                <a:off x="3690456" y="5534026"/>
                <a:ext cx="491021" cy="9291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/>
            <p:cNvSpPr/>
            <p:nvPr/>
          </p:nvSpPr>
          <p:spPr>
            <a:xfrm>
              <a:off x="2992992" y="5613445"/>
              <a:ext cx="636712" cy="2770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accent1"/>
                  </a:solidFill>
                </a:rPr>
                <a:t>cccCN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767775" y="4943445"/>
              <a:ext cx="6367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err="1" smtClean="0">
                  <a:solidFill>
                    <a:schemeClr val="accent1"/>
                  </a:solidFill>
                </a:rPr>
                <a:t>cccCN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76" name="Rectangle 75"/>
          <p:cNvSpPr/>
          <p:nvPr/>
        </p:nvSpPr>
        <p:spPr>
          <a:xfrm>
            <a:off x="3769567" y="2840375"/>
            <a:ext cx="100245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E.g. Map atomic paths to bits in fingerprint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23934" y="2340725"/>
            <a:ext cx="57569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Chemical Fingerprint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(Molecule to Bit String based on features) :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/>
          </a:p>
        </p:txBody>
      </p:sp>
      <p:grpSp>
        <p:nvGrpSpPr>
          <p:cNvPr id="166" name="Group 165"/>
          <p:cNvGrpSpPr/>
          <p:nvPr/>
        </p:nvGrpSpPr>
        <p:grpSpPr>
          <a:xfrm>
            <a:off x="233260" y="4426462"/>
            <a:ext cx="2565919" cy="1913884"/>
            <a:chOff x="233260" y="4426462"/>
            <a:chExt cx="2565919" cy="1913884"/>
          </a:xfrm>
        </p:grpSpPr>
        <p:cxnSp>
          <p:nvCxnSpPr>
            <p:cNvPr id="133" name="Straight Arrow Connector 132"/>
            <p:cNvCxnSpPr>
              <a:stCxn id="46" idx="2"/>
              <a:endCxn id="134" idx="0"/>
            </p:cNvCxnSpPr>
            <p:nvPr/>
          </p:nvCxnSpPr>
          <p:spPr>
            <a:xfrm flipH="1">
              <a:off x="1516220" y="4426462"/>
              <a:ext cx="690470" cy="294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233260" y="4721291"/>
              <a:ext cx="2565919" cy="153888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 smtClean="0">
                  <a:solidFill>
                    <a:schemeClr val="accent1"/>
                  </a:solidFill>
                </a:rPr>
                <a:t>Fingerprint Similarity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/>
                <a:t>Tanimoto Coefficient: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/>
                <a:t># both bits 1 / # either bit 1</a:t>
              </a:r>
            </a:p>
            <a:p>
              <a:pPr marL="171450" indent="-171450">
                <a:buClr>
                  <a:schemeClr val="tx1"/>
                </a:buClr>
              </a:pPr>
              <a:endParaRPr lang="en-US" sz="1200" dirty="0" smtClean="0"/>
            </a:p>
            <a:p>
              <a:pPr marL="171450" indent="-171450">
                <a:buClr>
                  <a:schemeClr val="tx1"/>
                </a:buClr>
              </a:pPr>
              <a:endParaRPr lang="en-US" sz="1200" dirty="0" smtClean="0"/>
            </a:p>
            <a:p>
              <a:pPr marL="171450" indent="-171450">
                <a:buClr>
                  <a:schemeClr val="tx1"/>
                </a:buClr>
              </a:pPr>
              <a:endParaRPr lang="en-US" sz="1200" dirty="0" smtClean="0"/>
            </a:p>
            <a:p>
              <a:pPr marL="171450" indent="-171450">
                <a:buClr>
                  <a:schemeClr val="tx1"/>
                </a:buClr>
              </a:pPr>
              <a:endParaRPr lang="en-US" sz="1200" dirty="0" err="1" smtClean="0"/>
            </a:p>
          </p:txBody>
        </p:sp>
        <p:grpSp>
          <p:nvGrpSpPr>
            <p:cNvPr id="136" name="Group 6"/>
            <p:cNvGrpSpPr/>
            <p:nvPr/>
          </p:nvGrpSpPr>
          <p:grpSpPr>
            <a:xfrm>
              <a:off x="361147" y="5622893"/>
              <a:ext cx="2157521" cy="717453"/>
              <a:chOff x="2289032" y="4476705"/>
              <a:chExt cx="3471202" cy="1553336"/>
            </a:xfrm>
          </p:grpSpPr>
          <p:grpSp>
            <p:nvGrpSpPr>
              <p:cNvPr id="139" name="Group 24"/>
              <p:cNvGrpSpPr/>
              <p:nvPr/>
            </p:nvGrpSpPr>
            <p:grpSpPr>
              <a:xfrm>
                <a:off x="2289032" y="4476705"/>
                <a:ext cx="3471202" cy="1553336"/>
                <a:chOff x="1698482" y="4286205"/>
                <a:chExt cx="3471202" cy="1553336"/>
              </a:xfrm>
            </p:grpSpPr>
            <p:grpSp>
              <p:nvGrpSpPr>
                <p:cNvPr id="143" name="Group 12"/>
                <p:cNvGrpSpPr/>
                <p:nvPr/>
              </p:nvGrpSpPr>
              <p:grpSpPr>
                <a:xfrm>
                  <a:off x="1698482" y="4765779"/>
                  <a:ext cx="3171922" cy="1073762"/>
                  <a:chOff x="536432" y="4870554"/>
                  <a:chExt cx="3171922" cy="1073762"/>
                </a:xfrm>
              </p:grpSpPr>
              <p:sp>
                <p:nvSpPr>
                  <p:cNvPr id="151" name="Rectangle 6"/>
                  <p:cNvSpPr/>
                  <p:nvPr/>
                </p:nvSpPr>
                <p:spPr bwMode="auto">
                  <a:xfrm>
                    <a:off x="1066807" y="4964124"/>
                    <a:ext cx="1920976" cy="383830"/>
                  </a:xfrm>
                  <a:prstGeom prst="rect">
                    <a:avLst/>
                  </a:prstGeom>
                  <a:solidFill>
                    <a:srgbClr val="FF9999"/>
                  </a:solidFill>
                  <a:ln>
                    <a:noFill/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82296" tIns="36576" rIns="82296" bIns="36576" rtlCol="0" anchor="ctr"/>
                  <a:lstStyle/>
                  <a:p>
                    <a:pPr algn="ctr" eaLnBrk="0" fontAlgn="auto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800" b="1" kern="0" dirty="0" err="1" smtClea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 bwMode="auto">
                  <a:xfrm>
                    <a:off x="2000258" y="5428756"/>
                    <a:ext cx="1708096" cy="324334"/>
                  </a:xfrm>
                  <a:prstGeom prst="rect">
                    <a:avLst/>
                  </a:prstGeom>
                  <a:solidFill>
                    <a:srgbClr val="92D050"/>
                  </a:solidFill>
                  <a:ln>
                    <a:noFill/>
                    <a:headEnd/>
                    <a:tailEnd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82296" tIns="36576" rIns="82296" bIns="36576" rtlCol="0" anchor="ctr"/>
                  <a:lstStyle/>
                  <a:p>
                    <a:pPr algn="ctr" eaLnBrk="0" fontAlgn="auto" hangingPunct="0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2800" b="1" kern="0" dirty="0" err="1" smtClean="0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559764" y="4870554"/>
                    <a:ext cx="570485" cy="6663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C00000"/>
                        </a:solidFill>
                      </a:rPr>
                      <a:t>A:</a:t>
                    </a:r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536432" y="5277957"/>
                    <a:ext cx="570485" cy="66635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 smtClean="0">
                        <a:solidFill>
                          <a:srgbClr val="339933"/>
                        </a:solidFill>
                        <a:latin typeface="Arial" pitchFamily="34" charset="0"/>
                        <a:cs typeface="Arial" pitchFamily="34" charset="0"/>
                      </a:rPr>
                      <a:t>B:</a:t>
                    </a:r>
                    <a:endParaRPr lang="en-US" sz="1400" dirty="0">
                      <a:solidFill>
                        <a:srgbClr val="339933"/>
                      </a:solidFill>
                    </a:endParaRPr>
                  </a:p>
                </p:txBody>
              </p:sp>
            </p:grpSp>
            <p:sp>
              <p:nvSpPr>
                <p:cNvPr id="144" name="Rectangle 143"/>
                <p:cNvSpPr/>
                <p:nvPr/>
              </p:nvSpPr>
              <p:spPr>
                <a:xfrm>
                  <a:off x="3394025" y="4769104"/>
                  <a:ext cx="601433" cy="666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1s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3403549" y="5159626"/>
                  <a:ext cx="601433" cy="666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339933"/>
                      </a:solidFill>
                      <a:latin typeface="Arial" pitchFamily="34" charset="0"/>
                      <a:cs typeface="Arial" pitchFamily="34" charset="0"/>
                    </a:rPr>
                    <a:t>1s</a:t>
                  </a:r>
                  <a:endParaRPr lang="en-US" sz="1400" dirty="0">
                    <a:solidFill>
                      <a:srgbClr val="339933"/>
                    </a:solidFill>
                  </a:endParaRPr>
                </a:p>
              </p:txBody>
            </p: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3152775" y="4600575"/>
                  <a:ext cx="19050" cy="1057275"/>
                </a:xfrm>
                <a:prstGeom prst="line">
                  <a:avLst/>
                </a:prstGeom>
                <a:ln w="158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 flipV="1">
                  <a:off x="4153102" y="4600567"/>
                  <a:ext cx="19049" cy="1057272"/>
                </a:xfrm>
                <a:prstGeom prst="line">
                  <a:avLst/>
                </a:prstGeom>
                <a:ln w="158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Rectangle 147"/>
                <p:cNvSpPr/>
                <p:nvPr/>
              </p:nvSpPr>
              <p:spPr>
                <a:xfrm>
                  <a:off x="2557898" y="4286205"/>
                  <a:ext cx="506010" cy="666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A</a:t>
                  </a:r>
                  <a:endParaRPr lang="en-US" sz="180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3161897" y="4296883"/>
                  <a:ext cx="1021406" cy="666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C00000"/>
                      </a:solidFill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1400" dirty="0" smtClean="0">
                      <a:solidFill>
                        <a:srgbClr val="685D55"/>
                      </a:solidFill>
                      <a:latin typeface="Arial" pitchFamily="34" charset="0"/>
                      <a:cs typeface="Arial" pitchFamily="34" charset="0"/>
                    </a:rPr>
                    <a:t> &amp; </a:t>
                  </a:r>
                  <a:r>
                    <a:rPr lang="en-US" sz="1400" dirty="0" smtClean="0">
                      <a:solidFill>
                        <a:srgbClr val="00B050"/>
                      </a:solidFill>
                      <a:latin typeface="Arial" pitchFamily="34" charset="0"/>
                      <a:cs typeface="Arial" pitchFamily="34" charset="0"/>
                    </a:rPr>
                    <a:t>B</a:t>
                  </a:r>
                  <a:endParaRPr lang="en-US" sz="14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4070494" y="4299056"/>
                  <a:ext cx="1099190" cy="6663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00B050"/>
                      </a:solidFill>
                      <a:latin typeface="Arial" pitchFamily="34" charset="0"/>
                      <a:cs typeface="Arial" pitchFamily="34" charset="0"/>
                    </a:rPr>
                    <a:t>B only</a:t>
                  </a:r>
                  <a:endParaRPr lang="en-US" sz="18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2970065" y="4946753"/>
                <a:ext cx="601435" cy="666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1s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786635" y="5350126"/>
                <a:ext cx="601433" cy="666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rgbClr val="339933"/>
                    </a:solidFill>
                    <a:latin typeface="Arial" pitchFamily="34" charset="0"/>
                    <a:cs typeface="Arial" pitchFamily="34" charset="0"/>
                  </a:rPr>
                  <a:t>1s</a:t>
                </a:r>
                <a:endParaRPr lang="en-US" sz="1400" dirty="0">
                  <a:solidFill>
                    <a:srgbClr val="339933"/>
                  </a:solidFill>
                </a:endParaRPr>
              </a:p>
            </p:txBody>
          </p:sp>
        </p:grpSp>
      </p:grpSp>
      <p:sp>
        <p:nvSpPr>
          <p:cNvPr id="162" name="TextBox 161"/>
          <p:cNvSpPr txBox="1"/>
          <p:nvPr/>
        </p:nvSpPr>
        <p:spPr>
          <a:xfrm>
            <a:off x="2929812" y="4721290"/>
            <a:ext cx="2901822" cy="153619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chemeClr val="accent1"/>
                </a:solidFill>
              </a:rPr>
              <a:t>Clustering by Similarity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chemeClr val="accent4"/>
                </a:solidFill>
              </a:rPr>
              <a:t>Hierarchical</a:t>
            </a:r>
            <a:r>
              <a:rPr lang="en-US" sz="1400" dirty="0" smtClean="0"/>
              <a:t>      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Agglomerative</a:t>
            </a:r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endParaRPr lang="en-US" sz="1200" dirty="0" err="1" smtClean="0"/>
          </a:p>
        </p:txBody>
      </p:sp>
      <p:cxnSp>
        <p:nvCxnSpPr>
          <p:cNvPr id="163" name="Straight Arrow Connector 162"/>
          <p:cNvCxnSpPr>
            <a:stCxn id="46" idx="2"/>
            <a:endCxn id="162" idx="0"/>
          </p:cNvCxnSpPr>
          <p:nvPr/>
        </p:nvCxnSpPr>
        <p:spPr>
          <a:xfrm>
            <a:off x="2206690" y="4426462"/>
            <a:ext cx="2174033" cy="294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538" name="Picture 2" descr="http://www.drive5.com/usearch/manual/agg_fig.gif"/>
          <p:cNvPicPr>
            <a:picLocks noChangeAspect="1" noChangeArrowheads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60204" y="5215811"/>
            <a:ext cx="3036958" cy="1091688"/>
          </a:xfrm>
          <a:prstGeom prst="rect">
            <a:avLst/>
          </a:prstGeom>
          <a:noFill/>
        </p:spPr>
      </p:pic>
      <p:sp>
        <p:nvSpPr>
          <p:cNvPr id="173" name="Oval 172"/>
          <p:cNvSpPr/>
          <p:nvPr/>
        </p:nvSpPr>
        <p:spPr bwMode="auto">
          <a:xfrm>
            <a:off x="4376058" y="5635687"/>
            <a:ext cx="531844" cy="35456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Oval 173"/>
          <p:cNvSpPr/>
          <p:nvPr/>
        </p:nvSpPr>
        <p:spPr bwMode="auto">
          <a:xfrm>
            <a:off x="4926563" y="5582805"/>
            <a:ext cx="488316" cy="32347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Oval 174"/>
          <p:cNvSpPr/>
          <p:nvPr/>
        </p:nvSpPr>
        <p:spPr bwMode="auto">
          <a:xfrm>
            <a:off x="5551714" y="5840962"/>
            <a:ext cx="158621" cy="167951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6491382" y="2905046"/>
            <a:ext cx="2393771" cy="201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17"/>
          <p:cNvGrpSpPr/>
          <p:nvPr/>
        </p:nvGrpSpPr>
        <p:grpSpPr>
          <a:xfrm>
            <a:off x="7320793" y="3094545"/>
            <a:ext cx="1823208" cy="2309466"/>
            <a:chOff x="7320793" y="3161220"/>
            <a:chExt cx="1823208" cy="2309466"/>
          </a:xfrm>
        </p:grpSpPr>
        <p:sp>
          <p:nvSpPr>
            <p:cNvPr id="56" name="Oval 55"/>
            <p:cNvSpPr/>
            <p:nvPr/>
          </p:nvSpPr>
          <p:spPr>
            <a:xfrm rot="8776396">
              <a:off x="7320793" y="3161220"/>
              <a:ext cx="1782524" cy="727337"/>
            </a:xfrm>
            <a:prstGeom prst="ellipse">
              <a:avLst/>
            </a:prstGeom>
            <a:solidFill>
              <a:srgbClr val="9BBB59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808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829551" y="4947466"/>
              <a:ext cx="1314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</a:rPr>
                <a:t>Substructure3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srgbClr val="808000"/>
                  </a:solidFill>
                </a:rPr>
                <a:t>SAR Table 3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8308252" y="3920211"/>
              <a:ext cx="258956" cy="1027255"/>
            </a:xfrm>
            <a:prstGeom prst="straightConnector1">
              <a:avLst/>
            </a:prstGeom>
            <a:noFill/>
            <a:ln w="28575" cap="flat" cmpd="sng" algn="ctr">
              <a:solidFill>
                <a:srgbClr val="808000"/>
              </a:solidFill>
              <a:prstDash val="solid"/>
              <a:tailEnd type="arrow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6383107" y="3814271"/>
            <a:ext cx="1730014" cy="1620994"/>
            <a:chOff x="6383107" y="3880946"/>
            <a:chExt cx="1730014" cy="1620994"/>
          </a:xfrm>
        </p:grpSpPr>
        <p:sp>
          <p:nvSpPr>
            <p:cNvPr id="57" name="Oval 56"/>
            <p:cNvSpPr/>
            <p:nvPr/>
          </p:nvSpPr>
          <p:spPr>
            <a:xfrm rot="19132988">
              <a:off x="6620606" y="3880946"/>
              <a:ext cx="1492515" cy="628921"/>
            </a:xfrm>
            <a:prstGeom prst="ellipse">
              <a:avLst/>
            </a:prstGeom>
            <a:solidFill>
              <a:srgbClr val="F79646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FF0066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83107" y="4978720"/>
              <a:ext cx="1322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rPr>
                <a:t>Substructure1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srgbClr val="FF0066"/>
                  </a:solidFill>
                </a:rPr>
                <a:t>SAR Table 1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7152432" y="4635361"/>
              <a:ext cx="172285" cy="343359"/>
            </a:xfrm>
            <a:prstGeom prst="straightConnector1">
              <a:avLst/>
            </a:prstGeom>
            <a:noFill/>
            <a:ln w="28575" cap="flat" cmpd="sng" algn="ctr">
              <a:solidFill>
                <a:srgbClr val="FF0066"/>
              </a:solidFill>
              <a:prstDash val="solid"/>
              <a:tailEnd type="arrow"/>
            </a:ln>
            <a:effectLst/>
          </p:spPr>
        </p:cxnSp>
      </p:grpSp>
      <p:sp>
        <p:nvSpPr>
          <p:cNvPr id="65" name="TextBox 64"/>
          <p:cNvSpPr txBox="1"/>
          <p:nvPr/>
        </p:nvSpPr>
        <p:spPr>
          <a:xfrm>
            <a:off x="6512578" y="5955606"/>
            <a:ext cx="2265838" cy="31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Manually Merge Results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7134225" y="3320919"/>
            <a:ext cx="1318041" cy="2580312"/>
            <a:chOff x="7134225" y="3387594"/>
            <a:chExt cx="1318041" cy="2580312"/>
          </a:xfrm>
        </p:grpSpPr>
        <p:sp>
          <p:nvSpPr>
            <p:cNvPr id="58" name="TextBox 57"/>
            <p:cNvSpPr txBox="1"/>
            <p:nvPr/>
          </p:nvSpPr>
          <p:spPr>
            <a:xfrm>
              <a:off x="7134225" y="5444686"/>
              <a:ext cx="13180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66FF"/>
                  </a:solidFill>
                  <a:effectLst/>
                  <a:uLnTx/>
                  <a:uFillTx/>
                </a:rPr>
                <a:t>Substructure2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 smtClean="0">
                  <a:solidFill>
                    <a:srgbClr val="9966FF"/>
                  </a:solidFill>
                </a:rPr>
                <a:t>SAR Table 2</a:t>
              </a:r>
              <a:endPara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Straight Arrow Connector 60"/>
            <p:cNvCxnSpPr>
              <a:stCxn id="66" idx="6"/>
              <a:endCxn id="58" idx="0"/>
            </p:cNvCxnSpPr>
            <p:nvPr/>
          </p:nvCxnSpPr>
          <p:spPr>
            <a:xfrm flipH="1">
              <a:off x="7793246" y="4289202"/>
              <a:ext cx="94827" cy="1155484"/>
            </a:xfrm>
            <a:prstGeom prst="straightConnector1">
              <a:avLst/>
            </a:prstGeom>
            <a:noFill/>
            <a:ln w="28575" cap="flat" cmpd="sng" algn="ctr">
              <a:solidFill>
                <a:srgbClr val="9966FF"/>
              </a:solidFill>
              <a:prstDash val="soli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>
            <a:xfrm rot="4604780">
              <a:off x="7326437" y="3446838"/>
              <a:ext cx="913778" cy="795289"/>
            </a:xfrm>
            <a:prstGeom prst="ellipse">
              <a:avLst/>
            </a:prstGeom>
            <a:solidFill>
              <a:srgbClr val="4F81BD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9966FF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120882" y="2340725"/>
            <a:ext cx="302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Manual Substructure Searches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06246" y="6047108"/>
            <a:ext cx="382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85D55"/>
                </a:solidFill>
                <a:latin typeface="Arial" pitchFamily="34" charset="0"/>
                <a:cs typeface="Arial" pitchFamily="34" charset="0"/>
              </a:rPr>
              <a:t>0s</a:t>
            </a:r>
            <a:endParaRPr lang="en-US" sz="1200" dirty="0"/>
          </a:p>
        </p:txBody>
      </p:sp>
      <p:sp>
        <p:nvSpPr>
          <p:cNvPr id="110" name="Rectangle 109"/>
          <p:cNvSpPr/>
          <p:nvPr/>
        </p:nvSpPr>
        <p:spPr>
          <a:xfrm>
            <a:off x="1941870" y="5875044"/>
            <a:ext cx="382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685D55"/>
                </a:solidFill>
                <a:latin typeface="Arial" pitchFamily="34" charset="0"/>
                <a:cs typeface="Arial" pitchFamily="34" charset="0"/>
              </a:rPr>
              <a:t>0s</a:t>
            </a:r>
            <a:endParaRPr lang="en-US" sz="1200" dirty="0"/>
          </a:p>
        </p:txBody>
      </p:sp>
      <p:sp>
        <p:nvSpPr>
          <p:cNvPr id="111" name="Rectangle 110"/>
          <p:cNvSpPr/>
          <p:nvPr/>
        </p:nvSpPr>
        <p:spPr>
          <a:xfrm>
            <a:off x="2836609" y="6340648"/>
            <a:ext cx="33577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Image: </a:t>
            </a:r>
            <a:r>
              <a:rPr lang="en-US" sz="1000" dirty="0" smtClean="0">
                <a:hlinkClick r:id="rId6"/>
              </a:rPr>
              <a:t>http://www.drive5.com/usearch/manual/agg.html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15" name="Arc 114"/>
          <p:cNvSpPr/>
          <p:nvPr/>
        </p:nvSpPr>
        <p:spPr>
          <a:xfrm rot="10800000">
            <a:off x="6315075" y="3648075"/>
            <a:ext cx="2857500" cy="2314575"/>
          </a:xfrm>
          <a:prstGeom prst="arc">
            <a:avLst>
              <a:gd name="adj1" fmla="val 12197591"/>
              <a:gd name="adj2" fmla="val 20051662"/>
            </a:avLst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04" grpId="0"/>
      <p:bldP spid="100" grpId="0"/>
      <p:bldP spid="96" grpId="0"/>
      <p:bldP spid="92" grpId="0"/>
      <p:bldP spid="76" grpId="0"/>
      <p:bldP spid="107" grpId="0"/>
      <p:bldP spid="162" grpId="0" animBg="1"/>
      <p:bldP spid="173" grpId="0" animBg="1"/>
      <p:bldP spid="174" grpId="0" animBg="1"/>
      <p:bldP spid="175" grpId="0" animBg="1"/>
      <p:bldP spid="65" grpId="0"/>
      <p:bldP spid="74" grpId="0"/>
      <p:bldP spid="109" grpId="0"/>
      <p:bldP spid="110" grpId="0"/>
      <p:bldP spid="111" grpId="0"/>
      <p:bldP spid="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78411"/>
          </a:xfrm>
        </p:spPr>
        <p:txBody>
          <a:bodyPr>
            <a:noAutofit/>
          </a:bodyPr>
          <a:lstStyle/>
          <a:p>
            <a:r>
              <a:rPr lang="en-US" sz="2800" dirty="0" smtClean="0"/>
              <a:t>Limitations of Clustering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924"/>
            <a:ext cx="8414246" cy="5121834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Text Placeholder 39"/>
          <p:cNvSpPr txBox="1">
            <a:spLocks/>
          </p:cNvSpPr>
          <p:nvPr/>
        </p:nvSpPr>
        <p:spPr>
          <a:xfrm>
            <a:off x="652944" y="5602906"/>
            <a:ext cx="7597776" cy="384579"/>
          </a:xfrm>
          <a:prstGeom prst="rect">
            <a:avLst/>
          </a:prstGeom>
        </p:spPr>
        <p:txBody>
          <a:bodyPr/>
          <a:lstStyle/>
          <a:p>
            <a:pPr marL="0" marR="0" lvl="1" indent="-270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Placing a Molecule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in a single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 can be limiting</a:t>
            </a:r>
          </a:p>
          <a:p>
            <a:pPr marL="270000" marR="0" lvl="0" indent="-270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" name="Picture 2" descr="Image result for platypus  creative commons"/>
          <p:cNvPicPr>
            <a:picLocks noChangeAspect="1" noChangeArrowheads="1"/>
          </p:cNvPicPr>
          <p:nvPr/>
        </p:nvPicPr>
        <p:blipFill>
          <a:blip r:embed="rId3" cstate="screen"/>
          <a:srcRect r="11306" b="11918"/>
          <a:stretch>
            <a:fillRect/>
          </a:stretch>
        </p:blipFill>
        <p:spPr bwMode="auto">
          <a:xfrm>
            <a:off x="3553175" y="2193279"/>
            <a:ext cx="2267917" cy="1364861"/>
          </a:xfrm>
          <a:prstGeom prst="rect">
            <a:avLst/>
          </a:prstGeom>
          <a:noFill/>
        </p:spPr>
      </p:pic>
      <p:grpSp>
        <p:nvGrpSpPr>
          <p:cNvPr id="4" name="Group 34"/>
          <p:cNvGrpSpPr/>
          <p:nvPr/>
        </p:nvGrpSpPr>
        <p:grpSpPr>
          <a:xfrm>
            <a:off x="1403926" y="2034140"/>
            <a:ext cx="1384429" cy="1230489"/>
            <a:chOff x="6736240" y="2520258"/>
            <a:chExt cx="1383190" cy="1031490"/>
          </a:xfrm>
        </p:grpSpPr>
        <p:pic>
          <p:nvPicPr>
            <p:cNvPr id="43" name="Picture 14" descr="http://www.clipartlord.com/wp-content/uploads/2015/04/seal6.png"/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6904126" y="2520258"/>
              <a:ext cx="1215304" cy="1031490"/>
            </a:xfrm>
            <a:prstGeom prst="rect">
              <a:avLst/>
            </a:prstGeom>
            <a:noFill/>
          </p:spPr>
        </p:pic>
        <p:sp>
          <p:nvSpPr>
            <p:cNvPr id="44" name="TextBox 43"/>
            <p:cNvSpPr txBox="1"/>
            <p:nvPr/>
          </p:nvSpPr>
          <p:spPr>
            <a:xfrm>
              <a:off x="6736240" y="2623862"/>
              <a:ext cx="1257759" cy="49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600" dirty="0" smtClean="0">
                  <a:solidFill>
                    <a:srgbClr val="3399FF"/>
                  </a:solidFill>
                </a:rPr>
                <a:t>seals</a:t>
              </a:r>
              <a:br>
                <a:rPr lang="en-US" sz="1600" dirty="0" smtClean="0">
                  <a:solidFill>
                    <a:srgbClr val="3399FF"/>
                  </a:solidFill>
                </a:rPr>
              </a:br>
              <a:r>
                <a:rPr lang="en-US" sz="1600" dirty="0" smtClean="0">
                  <a:solidFill>
                    <a:srgbClr val="3399FF"/>
                  </a:solidFill>
                </a:rPr>
                <a:t>(fur)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57867" y="2906133"/>
              <a:ext cx="429657" cy="49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3200" b="1" dirty="0" smtClean="0">
                  <a:solidFill>
                    <a:srgbClr val="00CC00"/>
                  </a:solidFill>
                </a:rPr>
                <a:t>?</a:t>
              </a:r>
              <a:endParaRPr lang="en-US" sz="3200" b="1" dirty="0" err="1" smtClean="0">
                <a:solidFill>
                  <a:srgbClr val="00CC00"/>
                </a:solidFill>
              </a:endParaRPr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5955804" y="3126090"/>
            <a:ext cx="1322456" cy="1316007"/>
            <a:chOff x="8196551" y="2588964"/>
            <a:chExt cx="1068636" cy="1142120"/>
          </a:xfrm>
        </p:grpSpPr>
        <p:sp>
          <p:nvSpPr>
            <p:cNvPr id="50" name="TextBox 49"/>
            <p:cNvSpPr txBox="1"/>
            <p:nvPr/>
          </p:nvSpPr>
          <p:spPr>
            <a:xfrm>
              <a:off x="8196551" y="3437264"/>
              <a:ext cx="1068636" cy="29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 smtClean="0">
                  <a:solidFill>
                    <a:srgbClr val="3399FF"/>
                  </a:solidFill>
                </a:rPr>
                <a:t>singleton</a:t>
              </a:r>
            </a:p>
          </p:txBody>
        </p:sp>
        <p:pic>
          <p:nvPicPr>
            <p:cNvPr id="53" name="Picture 16" descr="http://www.clipartlord.com/wp-content/uploads/2014/05/platypus2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8294790" y="2588964"/>
              <a:ext cx="849210" cy="980502"/>
            </a:xfrm>
            <a:prstGeom prst="rect">
              <a:avLst/>
            </a:prstGeom>
            <a:noFill/>
          </p:spPr>
        </p:pic>
        <p:sp>
          <p:nvSpPr>
            <p:cNvPr id="55" name="TextBox 54"/>
            <p:cNvSpPr txBox="1"/>
            <p:nvPr/>
          </p:nvSpPr>
          <p:spPr>
            <a:xfrm>
              <a:off x="8548909" y="2963299"/>
              <a:ext cx="429657" cy="507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3200" b="1" dirty="0" smtClean="0">
                  <a:solidFill>
                    <a:srgbClr val="00CC00"/>
                  </a:solidFill>
                </a:rPr>
                <a:t>?</a:t>
              </a:r>
              <a:endParaRPr lang="en-US" sz="3200" b="1" dirty="0" err="1" smtClean="0">
                <a:solidFill>
                  <a:srgbClr val="00CC00"/>
                </a:solidFill>
              </a:endParaRPr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5708074" y="2199321"/>
            <a:ext cx="1857523" cy="1060887"/>
            <a:chOff x="4777904" y="474610"/>
            <a:chExt cx="1981176" cy="1189759"/>
          </a:xfrm>
        </p:grpSpPr>
        <p:pic>
          <p:nvPicPr>
            <p:cNvPr id="59" name="Picture 12" descr="http://images.clipartpanda.com/rubber-clipart-rubberduck-md.png"/>
            <p:cNvPicPr>
              <a:picLocks noChangeAspect="1" noChangeArrowheads="1"/>
            </p:cNvPicPr>
            <p:nvPr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5700613" y="584428"/>
              <a:ext cx="1058467" cy="1076591"/>
            </a:xfrm>
            <a:prstGeom prst="rect">
              <a:avLst/>
            </a:prstGeom>
            <a:noFill/>
          </p:spPr>
        </p:pic>
        <p:sp>
          <p:nvSpPr>
            <p:cNvPr id="60" name="TextBox 59"/>
            <p:cNvSpPr txBox="1"/>
            <p:nvPr/>
          </p:nvSpPr>
          <p:spPr>
            <a:xfrm>
              <a:off x="5363066" y="474610"/>
              <a:ext cx="879547" cy="65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600" dirty="0" smtClean="0">
                  <a:solidFill>
                    <a:srgbClr val="3399FF"/>
                  </a:solidFill>
                </a:rPr>
                <a:t>ducks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600" dirty="0" smtClean="0">
                  <a:solidFill>
                    <a:srgbClr val="3399FF"/>
                  </a:solidFill>
                </a:rPr>
                <a:t>(bill)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007882" y="1008558"/>
              <a:ext cx="429655" cy="655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3200" b="1" dirty="0" smtClean="0">
                  <a:solidFill>
                    <a:srgbClr val="00CC00"/>
                  </a:solidFill>
                </a:rPr>
                <a:t>?</a:t>
              </a:r>
              <a:endParaRPr lang="en-US" sz="3200" b="1" dirty="0" err="1" smtClean="0">
                <a:solidFill>
                  <a:srgbClr val="00CC00"/>
                </a:solidFill>
              </a:endParaRPr>
            </a:p>
          </p:txBody>
        </p:sp>
        <p:cxnSp>
          <p:nvCxnSpPr>
            <p:cNvPr id="62" name="Straight Arrow Connector 61"/>
            <p:cNvCxnSpPr>
              <a:endCxn id="59" idx="1"/>
            </p:cNvCxnSpPr>
            <p:nvPr/>
          </p:nvCxnSpPr>
          <p:spPr>
            <a:xfrm flipV="1">
              <a:off x="4777904" y="1122724"/>
              <a:ext cx="922709" cy="401587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36"/>
          <p:cNvGrpSpPr/>
          <p:nvPr/>
        </p:nvGrpSpPr>
        <p:grpSpPr>
          <a:xfrm>
            <a:off x="1736919" y="3059582"/>
            <a:ext cx="2539516" cy="1310650"/>
            <a:chOff x="5509809" y="1901778"/>
            <a:chExt cx="2313191" cy="1065900"/>
          </a:xfrm>
        </p:grpSpPr>
        <p:pic>
          <p:nvPicPr>
            <p:cNvPr id="64" name="Picture 18" descr="http://upload.wikimedia.org/wikipedia/commons/a/af/Tux.png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6086476" y="1901778"/>
              <a:ext cx="710117" cy="841423"/>
            </a:xfrm>
            <a:prstGeom prst="rect">
              <a:avLst/>
            </a:prstGeom>
            <a:noFill/>
          </p:spPr>
        </p:pic>
        <p:sp>
          <p:nvSpPr>
            <p:cNvPr id="65" name="TextBox 64"/>
            <p:cNvSpPr txBox="1"/>
            <p:nvPr/>
          </p:nvSpPr>
          <p:spPr>
            <a:xfrm>
              <a:off x="5509809" y="2692345"/>
              <a:ext cx="1819620" cy="275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600" dirty="0" smtClean="0">
                  <a:solidFill>
                    <a:srgbClr val="3399FF"/>
                  </a:solidFill>
                </a:rPr>
                <a:t>penguins (flipper)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67565" y="2180883"/>
              <a:ext cx="429657" cy="47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3200" b="1" dirty="0" smtClean="0">
                  <a:solidFill>
                    <a:srgbClr val="00CC00"/>
                  </a:solidFill>
                </a:rPr>
                <a:t>?</a:t>
              </a:r>
              <a:endParaRPr lang="en-US" sz="3200" b="1" dirty="0" err="1" smtClean="0">
                <a:solidFill>
                  <a:srgbClr val="00CC0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H="1">
              <a:off x="6705600" y="2196231"/>
              <a:ext cx="1117400" cy="127870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>
            <a:endCxn id="48" idx="0"/>
          </p:cNvCxnSpPr>
          <p:nvPr/>
        </p:nvCxnSpPr>
        <p:spPr>
          <a:xfrm flipH="1" flipV="1">
            <a:off x="2541400" y="2494459"/>
            <a:ext cx="1485656" cy="326826"/>
          </a:xfrm>
          <a:prstGeom prst="straightConnector1">
            <a:avLst/>
          </a:prstGeom>
          <a:ln w="28575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190836" y="3292338"/>
            <a:ext cx="1006764" cy="323273"/>
          </a:xfrm>
          <a:prstGeom prst="straightConnector1">
            <a:avLst/>
          </a:prstGeom>
          <a:ln w="28575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578411"/>
          </a:xfrm>
        </p:spPr>
        <p:txBody>
          <a:bodyPr>
            <a:noAutofit/>
          </a:bodyPr>
          <a:lstStyle/>
          <a:p>
            <a:r>
              <a:rPr lang="en-US" sz="2800" dirty="0" smtClean="0"/>
              <a:t>Limitations of Clustering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924"/>
            <a:ext cx="8414246" cy="5121834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Text Placeholder 39"/>
          <p:cNvSpPr txBox="1">
            <a:spLocks/>
          </p:cNvSpPr>
          <p:nvPr/>
        </p:nvSpPr>
        <p:spPr>
          <a:xfrm>
            <a:off x="374649" y="649243"/>
            <a:ext cx="7597776" cy="384579"/>
          </a:xfrm>
          <a:prstGeom prst="rect">
            <a:avLst/>
          </a:prstGeom>
        </p:spPr>
        <p:txBody>
          <a:bodyPr/>
          <a:lstStyle/>
          <a:p>
            <a:pPr marL="0" marR="0" lvl="1" indent="-270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 can </a:t>
            </a:r>
            <a:r>
              <a:rPr lang="en-US" sz="2000" dirty="0" smtClean="0">
                <a:solidFill>
                  <a:schemeClr val="accent2"/>
                </a:solidFill>
              </a:rPr>
              <a:t>create non-ideal partitions and miss connections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84"/>
          <p:cNvGrpSpPr/>
          <p:nvPr/>
        </p:nvGrpSpPr>
        <p:grpSpPr>
          <a:xfrm>
            <a:off x="310979" y="4420045"/>
            <a:ext cx="4464221" cy="1609985"/>
            <a:chOff x="1016000" y="4006496"/>
            <a:chExt cx="3759200" cy="1355725"/>
          </a:xfrm>
        </p:grpSpPr>
        <p:pic>
          <p:nvPicPr>
            <p:cNvPr id="71" name="Picture 1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1016000" y="4007555"/>
              <a:ext cx="3759200" cy="135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2" name="TextBox 71"/>
            <p:cNvSpPr txBox="1"/>
            <p:nvPr/>
          </p:nvSpPr>
          <p:spPr>
            <a:xfrm>
              <a:off x="1530800" y="4276988"/>
              <a:ext cx="1320208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 smtClean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 smtClean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49320" y="4270166"/>
              <a:ext cx="1314750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 smtClean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 smtClean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1030463" y="4011084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2887836" y="4006496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746756" y="4380246"/>
            <a:ext cx="3646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similar molecules        ≠ same cluster </a:t>
            </a:r>
          </a:p>
        </p:txBody>
      </p:sp>
      <p:pic>
        <p:nvPicPr>
          <p:cNvPr id="80" name="Picture 20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5059101" y="4437139"/>
            <a:ext cx="3851753" cy="1529697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5735783" y="5947931"/>
            <a:ext cx="1921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Complete Link Cluster ID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4454259" y="5072806"/>
            <a:ext cx="1039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Cluster Size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9575" y="6305550"/>
            <a:ext cx="459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GSK anti-malarial dataset (Nature 2010), 13.5k compounds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1232455"/>
            <a:ext cx="83248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/>
              <a:t>Some example molecules from Complete Linkage cluster 3 </a:t>
            </a:r>
            <a:r>
              <a:rPr lang="en-US" sz="1600" dirty="0" smtClean="0"/>
              <a:t>in GSK anti-malarial dataset</a:t>
            </a:r>
            <a:endParaRPr lang="en-US" sz="1600" dirty="0" smtClean="0"/>
          </a:p>
        </p:txBody>
      </p:sp>
      <p:grpSp>
        <p:nvGrpSpPr>
          <p:cNvPr id="58" name="Group 57"/>
          <p:cNvGrpSpPr/>
          <p:nvPr/>
        </p:nvGrpSpPr>
        <p:grpSpPr>
          <a:xfrm>
            <a:off x="6284111" y="4548748"/>
            <a:ext cx="2492419" cy="1195895"/>
            <a:chOff x="6284111" y="4548748"/>
            <a:chExt cx="2492419" cy="1195895"/>
          </a:xfrm>
        </p:grpSpPr>
        <p:sp>
          <p:nvSpPr>
            <p:cNvPr id="81" name="Oval 80"/>
            <p:cNvSpPr/>
            <p:nvPr/>
          </p:nvSpPr>
          <p:spPr bwMode="auto">
            <a:xfrm>
              <a:off x="7776924" y="5606303"/>
              <a:ext cx="999606" cy="138340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382122" y="4548748"/>
              <a:ext cx="21223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 smtClean="0">
                  <a:solidFill>
                    <a:schemeClr val="accent1"/>
                  </a:solidFill>
                </a:rPr>
                <a:t>Many singletons</a:t>
              </a:r>
            </a:p>
          </p:txBody>
        </p:sp>
        <p:cxnSp>
          <p:nvCxnSpPr>
            <p:cNvPr id="83" name="Straight Arrow Connector 82"/>
            <p:cNvCxnSpPr>
              <a:stCxn id="82" idx="2"/>
              <a:endCxn id="81" idx="0"/>
            </p:cNvCxnSpPr>
            <p:nvPr/>
          </p:nvCxnSpPr>
          <p:spPr>
            <a:xfrm>
              <a:off x="7443278" y="4887302"/>
              <a:ext cx="833449" cy="719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16" descr="http://www.clipartlord.com/wp-content/uploads/2014/05/platypus2.png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6284111" y="4754879"/>
              <a:ext cx="689637" cy="717541"/>
            </a:xfrm>
            <a:prstGeom prst="rect">
              <a:avLst/>
            </a:prstGeom>
            <a:noFill/>
          </p:spPr>
        </p:pic>
        <p:sp>
          <p:nvSpPr>
            <p:cNvPr id="49" name="TextBox 48"/>
            <p:cNvSpPr txBox="1"/>
            <p:nvPr/>
          </p:nvSpPr>
          <p:spPr>
            <a:xfrm>
              <a:off x="6487269" y="4984578"/>
              <a:ext cx="328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65759" y="1566405"/>
            <a:ext cx="8348870" cy="2496709"/>
            <a:chOff x="349857" y="1502797"/>
            <a:chExt cx="8348870" cy="2496709"/>
          </a:xfrm>
        </p:grpSpPr>
        <p:pic>
          <p:nvPicPr>
            <p:cNvPr id="122882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r="24920" b="73915"/>
            <a:stretch>
              <a:fillRect/>
            </a:stretch>
          </p:blipFill>
          <p:spPr bwMode="auto">
            <a:xfrm>
              <a:off x="365746" y="1505841"/>
              <a:ext cx="8317064" cy="1277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t="74808" r="24920"/>
            <a:stretch>
              <a:fillRect/>
            </a:stretch>
          </p:blipFill>
          <p:spPr bwMode="auto">
            <a:xfrm>
              <a:off x="365746" y="2759085"/>
              <a:ext cx="8317064" cy="1233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Rectangle 51"/>
            <p:cNvSpPr/>
            <p:nvPr/>
          </p:nvSpPr>
          <p:spPr bwMode="auto">
            <a:xfrm>
              <a:off x="349857" y="1502797"/>
              <a:ext cx="8348870" cy="2496709"/>
            </a:xfrm>
            <a:prstGeom prst="rect">
              <a:avLst/>
            </a:prstGeom>
            <a:noFill/>
            <a:ln w="28575">
              <a:solidFill>
                <a:srgbClr val="00CC66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6" name="Rounded Rectangle 55"/>
          <p:cNvSpPr/>
          <p:nvPr/>
        </p:nvSpPr>
        <p:spPr bwMode="auto">
          <a:xfrm>
            <a:off x="5414838" y="5033176"/>
            <a:ext cx="135172" cy="151074"/>
          </a:xfrm>
          <a:prstGeom prst="roundRect">
            <a:avLst/>
          </a:prstGeom>
          <a:noFill/>
          <a:ln w="28575">
            <a:solidFill>
              <a:srgbClr val="00CC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46" grpId="0"/>
      <p:bldP spid="56" grpId="0" animBg="1"/>
    </p:bldLst>
  </p:timing>
</p:sld>
</file>

<file path=ppt/theme/theme1.xml><?xml version="1.0" encoding="utf-8"?>
<a:theme xmlns:a="http://schemas.openxmlformats.org/drawingml/2006/main" name="GSKlite">
  <a:themeElements>
    <a:clrScheme name="GSK 2015 v2">
      <a:dk1>
        <a:srgbClr val="544F40"/>
      </a:dk1>
      <a:lt1>
        <a:srgbClr val="FFFFFF"/>
      </a:lt1>
      <a:dk2>
        <a:srgbClr val="15717D"/>
      </a:dk2>
      <a:lt2>
        <a:srgbClr val="3A7013"/>
      </a:lt2>
      <a:accent1>
        <a:srgbClr val="F36633"/>
      </a:accent1>
      <a:accent2>
        <a:srgbClr val="544F40"/>
      </a:accent2>
      <a:accent3>
        <a:srgbClr val="D5D1CE"/>
      </a:accent3>
      <a:accent4>
        <a:srgbClr val="BC1077"/>
      </a:accent4>
      <a:accent5>
        <a:srgbClr val="40488D"/>
      </a:accent5>
      <a:accent6>
        <a:srgbClr val="ED003C"/>
      </a:accent6>
      <a:hlink>
        <a:srgbClr val="002060"/>
      </a:hlink>
      <a:folHlink>
        <a:srgbClr val="7030A0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algn="ctr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buClr>
            <a:schemeClr val="tx1"/>
          </a:buClr>
          <a:defRPr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GSKlite</Template>
  <TotalTime>24265</TotalTime>
  <Words>1676</Words>
  <Application>Microsoft Office PowerPoint</Application>
  <PresentationFormat>On-screen Show (4:3)</PresentationFormat>
  <Paragraphs>445</Paragraphs>
  <Slides>23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GSKlite</vt:lpstr>
      <vt:lpstr>GSK PowerPoint 4x3 Template</vt:lpstr>
      <vt:lpstr>1_GSK PowerPoint 4x3 Template</vt:lpstr>
      <vt:lpstr>2_GSK PowerPoint 4x3 Template</vt:lpstr>
      <vt:lpstr>CS ChemDraw Drawing</vt:lpstr>
      <vt:lpstr>Scaffold-Based Analytics to Enable Hit-To-Lead Decisions</vt:lpstr>
      <vt:lpstr>Outline</vt:lpstr>
      <vt:lpstr>Drug Discovery Parts/Timeline</vt:lpstr>
      <vt:lpstr>Hit-To-Lead Discovery at GSK</vt:lpstr>
      <vt:lpstr>Criteria for Hit Triage</vt:lpstr>
      <vt:lpstr>Structure-Activity Relationships (SAR):  Medicinal Chemists’ “Core” Data Science</vt:lpstr>
      <vt:lpstr>Automation is Necessary for Large Datasets</vt:lpstr>
      <vt:lpstr>Limitations of Clustering</vt:lpstr>
      <vt:lpstr>Limitations of Clustering</vt:lpstr>
      <vt:lpstr>Outline</vt:lpstr>
      <vt:lpstr>Automatic Decomposition into  (All) Overlapping Scaffolds</vt:lpstr>
      <vt:lpstr>Next Step: Combine with  Activities and Properties</vt:lpstr>
      <vt:lpstr>Use Case: Linking Molecules By Scaffolds</vt:lpstr>
      <vt:lpstr>Navigating Compounds by Scaffold </vt:lpstr>
      <vt:lpstr>Make Decisions on Scaffolds</vt:lpstr>
      <vt:lpstr>Use Case: Multiple Dataset Merging  on Target “X”</vt:lpstr>
      <vt:lpstr>Outline</vt:lpstr>
      <vt:lpstr>Statistical Framework to Compare Overlapping Scaffolds</vt:lpstr>
      <vt:lpstr>Comparing Methods for  Finding Overlapping Scaffolds</vt:lpstr>
      <vt:lpstr>Does Structure Predict Activity?  Statistical Basis of SAR</vt:lpstr>
      <vt:lpstr>Conclusions and Future Directions</vt:lpstr>
      <vt:lpstr>Q&amp;A / Backup</vt:lpstr>
      <vt:lpstr>Use Case: Multiple Dataset Merging  on Target “X”</vt:lpstr>
    </vt:vector>
  </TitlesOfParts>
  <Company>GlaxoSmithKline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 to Enable Hit-To-Lead Decisions</dc:title>
  <dc:creator>db484575</dc:creator>
  <cp:lastModifiedBy>db484575</cp:lastModifiedBy>
  <cp:revision>85</cp:revision>
  <dcterms:created xsi:type="dcterms:W3CDTF">2016-05-06T20:52:38Z</dcterms:created>
  <dcterms:modified xsi:type="dcterms:W3CDTF">2016-06-09T02:39:40Z</dcterms:modified>
</cp:coreProperties>
</file>