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5" r:id="rId3"/>
    <p:sldId id="304" r:id="rId4"/>
    <p:sldId id="303" r:id="rId5"/>
    <p:sldId id="257" r:id="rId6"/>
    <p:sldId id="258" r:id="rId7"/>
    <p:sldId id="259" r:id="rId8"/>
    <p:sldId id="260" r:id="rId9"/>
    <p:sldId id="261" r:id="rId10"/>
    <p:sldId id="308" r:id="rId11"/>
    <p:sldId id="262" r:id="rId12"/>
    <p:sldId id="279" r:id="rId13"/>
    <p:sldId id="309" r:id="rId14"/>
    <p:sldId id="310" r:id="rId15"/>
    <p:sldId id="306" r:id="rId16"/>
    <p:sldId id="280" r:id="rId17"/>
    <p:sldId id="302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D7D31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54" autoAdjust="0"/>
    <p:restoredTop sz="91574" autoAdjust="0"/>
  </p:normalViewPr>
  <p:slideViewPr>
    <p:cSldViewPr snapToGrid="0">
      <p:cViewPr>
        <p:scale>
          <a:sx n="81" d="100"/>
          <a:sy n="81" d="100"/>
        </p:scale>
        <p:origin x="28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0C80-5524-4640-8832-EE8081127E9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8103-15EE-4276-9225-41775657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7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04B-2506-4710-A4B8-79FDAEF8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62BF-A672-47C3-A812-8B89F987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3F18-B4BF-4893-93B7-BEEB91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38F7-C0AE-46C9-862D-9127149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2EC-8D9B-43D3-B5AA-7F515B2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5AF-D86D-4DE9-ACFB-06FCF78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3AC0-4C90-4020-ABD0-7D735B2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803-8701-461F-A3BA-881C585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F13-8056-4C74-9F0D-C50F272F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58F-DFD9-460D-9E16-6C979F4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6400-DBD6-4EC1-99BB-E0F612EA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5CD6-9FB3-4B1D-92D6-570CA94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767F-EC45-4452-8EC5-35B5A9C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071-104D-40AB-B860-8FEFE9E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8F-CEA8-4BBF-AD4C-82986E5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14990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2969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6B6-7931-4873-BAE7-9558B36B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BB0-F542-4ACA-981D-DFA4BAB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1155-A191-4FE9-8A8B-7CA9468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A87-7660-49D9-A80A-4C91D96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0EBB-0B04-426B-A367-7E055D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E17-9F2E-4FC4-A163-FC8F10B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EC55-B5C3-47D7-ABD2-A1368D4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B3C-8778-416B-AED8-721D6B5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D49-20DC-4873-BCD7-2686F3F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C966-FD8C-4DAC-88E7-A0BB3A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910E-C80C-4624-AA85-DA22857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869-4261-4448-9EBE-28A746493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684E-ECB3-4BDA-996D-93D1FBB1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0ED7-48FF-4473-B3B2-BE4723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E062-5344-4D83-9EC5-0B047FD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66DE-F5CF-40A9-BE44-3B27B93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33-A196-4E6F-8366-5238B58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4EEC-6B61-4B02-9FFA-B117D540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E303-F866-4E1A-912A-573C1607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E9CA-925E-4C30-A3A3-98835163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7D93-0DBD-4328-A290-E841C68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2F083-32A3-4726-A336-41ACC8B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DB03-EBFD-48CC-8ACA-84A2EAD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9A51-4B6E-4BF1-937E-FB1D07F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650E-4325-4977-9663-F0369D5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A59C-97CF-4F53-887B-5D540A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68F9-C552-41D9-B2F6-E7E034E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3493-C3BC-4158-A21C-4F33F98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D978-D95D-4CC5-B9D4-0B98A77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D4B-4688-4BD1-8601-5E91CD1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A142-31B2-429D-8EE2-4E015CE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60C-45A5-4BF2-9130-1B36BF2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BA0-EA03-43CE-BA13-E52C251C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93DB-0574-4F23-98A8-5DA69E10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7666-5024-4C65-8E61-2B443C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47DA-6083-4852-A8DD-4D5DCB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7362-6ADE-4C48-88C7-AA8ADBD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604-7E62-45B2-8EA3-C2ACF0F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64FB-78E8-4CB3-90F4-8870C841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C812-137D-4418-BD46-62210A84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8F-5E1F-47A2-87DC-00CDB60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A0E-DF8D-4CA9-8EF5-FE00AAC2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87F-421F-42F4-8148-BB46783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CA99-B669-462C-A59A-14452C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E3ED-5B33-4AB8-9DF6-4C42BF6D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C011-CFF9-4037-A1FB-8BD007B4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1A3-8EE7-4938-A04E-5AA70C9B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397-BD7B-4B4E-8745-92160FCC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.png"/><Relationship Id="rId10" Type="http://schemas.openxmlformats.org/officeDocument/2006/relationships/image" Target="../media/image34.pn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AA-0BD4-48B3-9F3C-4B97CCD3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 analytics figures to modify with chemical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0B340-86FD-45A9-A70F-0A28CFA93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  <a:p>
            <a:r>
              <a:rPr lang="en-US" dirty="0"/>
              <a:t>Rajarshi Guha</a:t>
            </a:r>
          </a:p>
          <a:p>
            <a:r>
              <a:rPr lang="en-US" dirty="0"/>
              <a:t>Constantine Kreatsoulas</a:t>
            </a:r>
          </a:p>
        </p:txBody>
      </p:sp>
    </p:spTree>
    <p:extLst>
      <p:ext uri="{BB962C8B-B14F-4D97-AF65-F5344CB8AC3E}">
        <p14:creationId xmlns:p14="http://schemas.microsoft.com/office/powerpoint/2010/main" val="355183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9E8AAC4-91D7-4CD6-BCEE-191E04FEC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" r="21994"/>
          <a:stretch/>
        </p:blipFill>
        <p:spPr>
          <a:xfrm>
            <a:off x="423249" y="1361730"/>
            <a:ext cx="8917396" cy="5114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AF0E3-6C6C-4862-9568-D954C65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425" y="50776"/>
            <a:ext cx="1543050" cy="599097"/>
          </a:xfrm>
        </p:spPr>
        <p:txBody>
          <a:bodyPr>
            <a:normAutofit fontScale="90000"/>
          </a:bodyPr>
          <a:lstStyle/>
          <a:p>
            <a:r>
              <a:rPr lang="en-US" dirty="0"/>
              <a:t>Fig 5b</a:t>
            </a:r>
          </a:p>
        </p:txBody>
      </p:sp>
      <p:pic>
        <p:nvPicPr>
          <p:cNvPr id="19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F4686F26-E96C-428D-950C-09A72A8B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7884797">
            <a:off x="444914" y="5586013"/>
            <a:ext cx="412111" cy="394343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AE2AE3-C48C-4BC2-B2E9-807A359CF50A}"/>
              </a:ext>
            </a:extLst>
          </p:cNvPr>
          <p:cNvSpPr txBox="1"/>
          <p:nvPr/>
        </p:nvSpPr>
        <p:spPr>
          <a:xfrm rot="16200000">
            <a:off x="-154130" y="3389973"/>
            <a:ext cx="84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Avg(IFI)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9E743-6371-4E30-BDD3-63C50293D474}"/>
              </a:ext>
            </a:extLst>
          </p:cNvPr>
          <p:cNvSpPr txBox="1"/>
          <p:nvPr/>
        </p:nvSpPr>
        <p:spPr>
          <a:xfrm>
            <a:off x="8087728" y="2124989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17 molecules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54DA4-168A-4982-B78F-3F6A26F7C312}"/>
              </a:ext>
            </a:extLst>
          </p:cNvPr>
          <p:cNvSpPr txBox="1"/>
          <p:nvPr/>
        </p:nvSpPr>
        <p:spPr>
          <a:xfrm>
            <a:off x="673810" y="2939343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1016 </a:t>
            </a:r>
            <a:br>
              <a:rPr lang="en-US" sz="1400" b="1" dirty="0">
                <a:solidFill>
                  <a:srgbClr val="0070C0"/>
                </a:solidFill>
                <a:latin typeface="Arial"/>
              </a:rPr>
            </a:br>
            <a:r>
              <a:rPr lang="en-US" sz="1400" b="1" dirty="0">
                <a:solidFill>
                  <a:srgbClr val="0070C0"/>
                </a:solidFill>
                <a:latin typeface="Arial"/>
              </a:rPr>
              <a:t>molecules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6C79F22-89F8-48EC-BDF4-F31FB555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5" y="1713798"/>
            <a:ext cx="1606205" cy="1224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E6504D-A4B4-4F4C-B99E-4BA26B1DE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2" y="1373878"/>
            <a:ext cx="1471765" cy="1669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23C467-BD43-49CE-A390-FDD2BBDA7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646" y="1515039"/>
            <a:ext cx="2094435" cy="1648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0E68A5-0215-48D4-850E-729150126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544" y="3856661"/>
            <a:ext cx="2136890" cy="1882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A0457E-3018-4E9F-8E20-757717EFD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644" y="4185406"/>
            <a:ext cx="1565630" cy="122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FFC98E-A6F9-4896-A817-155FFC20DE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967" y="3608388"/>
            <a:ext cx="1980248" cy="1129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C16EC6D-1017-4BEA-A03C-ABF61D6762F6}"/>
              </a:ext>
            </a:extLst>
          </p:cNvPr>
          <p:cNvGrpSpPr/>
          <p:nvPr/>
        </p:nvGrpSpPr>
        <p:grpSpPr>
          <a:xfrm>
            <a:off x="603316" y="485045"/>
            <a:ext cx="8253479" cy="892951"/>
            <a:chOff x="603316" y="862120"/>
            <a:chExt cx="8253479" cy="892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3590FF-88B6-4818-8660-07C3C20FEDD8}"/>
                </a:ext>
              </a:extLst>
            </p:cNvPr>
            <p:cNvGrpSpPr/>
            <p:nvPr/>
          </p:nvGrpSpPr>
          <p:grpSpPr>
            <a:xfrm>
              <a:off x="3360303" y="862120"/>
              <a:ext cx="5496492" cy="892951"/>
              <a:chOff x="2964379" y="1246851"/>
              <a:chExt cx="5496492" cy="892951"/>
            </a:xfrm>
          </p:grpSpPr>
          <p:pic>
            <p:nvPicPr>
              <p:cNvPr id="23" name="Picture 25">
                <a:extLst>
                  <a:ext uri="{FF2B5EF4-FFF2-40B4-BE49-F238E27FC236}">
                    <a16:creationId xmlns:a16="http://schemas.microsoft.com/office/drawing/2014/main" id="{CFC07988-0C09-4BDC-B04E-CC69AD2EA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screen"/>
              <a:srcRect t="22841" r="84078" b="24191"/>
              <a:stretch>
                <a:fillRect/>
              </a:stretch>
            </p:blipFill>
            <p:spPr bwMode="auto">
              <a:xfrm rot="16200000">
                <a:off x="3518360" y="1046863"/>
                <a:ext cx="343623" cy="1385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2F033DD-FFBB-46D1-83D4-BE41552AF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6514" y="1915786"/>
                <a:ext cx="120233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635A54">
                    <a:lumMod val="50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0A002C-6FA5-4070-AA86-80E5336A98AE}"/>
                  </a:ext>
                </a:extLst>
              </p:cNvPr>
              <p:cNvSpPr txBox="1"/>
              <p:nvPr/>
            </p:nvSpPr>
            <p:spPr>
              <a:xfrm>
                <a:off x="2964379" y="1251585"/>
                <a:ext cx="2076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Shape by 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Complexity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446047-31B7-42AB-BCE7-2122ABF8B4BD}"/>
                  </a:ext>
                </a:extLst>
              </p:cNvPr>
              <p:cNvSpPr txBox="1"/>
              <p:nvPr/>
            </p:nvSpPr>
            <p:spPr>
              <a:xfrm>
                <a:off x="5465939" y="1251585"/>
                <a:ext cx="146457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Size by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Count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(# molecules that share a scaffold)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</a:p>
            </p:txBody>
          </p:sp>
          <p:pic>
            <p:nvPicPr>
              <p:cNvPr id="27" name="Picture 4">
                <a:extLst>
                  <a:ext uri="{FF2B5EF4-FFF2-40B4-BE49-F238E27FC236}">
                    <a16:creationId xmlns:a16="http://schemas.microsoft.com/office/drawing/2014/main" id="{019EEF74-45B6-44CD-B607-3085037367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66823" t="35784" r="18491" b="45834"/>
              <a:stretch>
                <a:fillRect/>
              </a:stretch>
            </p:blipFill>
            <p:spPr bwMode="auto">
              <a:xfrm>
                <a:off x="7151206" y="1246851"/>
                <a:ext cx="1309665" cy="892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E3576E-C5AD-4672-8EDF-7E3E97C18CE4}"/>
                </a:ext>
              </a:extLst>
            </p:cNvPr>
            <p:cNvSpPr txBox="1"/>
            <p:nvPr/>
          </p:nvSpPr>
          <p:spPr>
            <a:xfrm>
              <a:off x="603316" y="862120"/>
              <a:ext cx="255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Marker by SCAFFOLD_ID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5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70F-5011-4439-AB7C-1E79595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438"/>
            <a:ext cx="1386526" cy="758825"/>
          </a:xfrm>
        </p:spPr>
        <p:txBody>
          <a:bodyPr/>
          <a:lstStyle/>
          <a:p>
            <a:r>
              <a:rPr lang="en-US" dirty="0"/>
              <a:t>Fig 7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AF8A700-B548-4DB4-B632-B17BD18F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69" y="1222303"/>
            <a:ext cx="9011908" cy="50870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3C40D3-B14D-4E26-985A-55F669DF8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5" r="2537"/>
          <a:stretch/>
        </p:blipFill>
        <p:spPr>
          <a:xfrm>
            <a:off x="5090477" y="827042"/>
            <a:ext cx="2318992" cy="1340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F5D78-2A06-4D2B-9A2D-1FF322E6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379" y="1067927"/>
            <a:ext cx="1949638" cy="1443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9A440-62E2-4C6B-8E53-14EBE58F5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971" y="488605"/>
            <a:ext cx="1207785" cy="20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EE99B-3CB9-4E1F-8A3F-5104FB2C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t="2445" r="14157"/>
          <a:stretch/>
        </p:blipFill>
        <p:spPr>
          <a:xfrm>
            <a:off x="273451" y="181432"/>
            <a:ext cx="9859156" cy="64104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0544" y="546881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Co-</a:t>
            </a:r>
            <a:r>
              <a:rPr lang="en-US" sz="16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3954" y="1471049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Scaffold 4719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8017516" y="5185343"/>
            <a:ext cx="164592" cy="164592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684" y="6623075"/>
            <a:ext cx="635316" cy="234925"/>
          </a:xfrm>
        </p:spPr>
        <p:txBody>
          <a:bodyPr>
            <a:noAutofit/>
          </a:bodyPr>
          <a:lstStyle/>
          <a:p>
            <a:r>
              <a:rPr lang="en-US" sz="1800" dirty="0"/>
              <a:t>Fig8</a:t>
            </a:r>
          </a:p>
        </p:txBody>
      </p:sp>
      <p:pic>
        <p:nvPicPr>
          <p:cNvPr id="38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192EEE67-9D43-405E-875D-E66AF6B7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351569" y="5968189"/>
            <a:ext cx="412111" cy="394343"/>
          </a:xfrm>
          <a:prstGeom prst="rect">
            <a:avLst/>
          </a:prstGeom>
          <a:noFill/>
        </p:spPr>
      </p:pic>
      <p:sp>
        <p:nvSpPr>
          <p:cNvPr id="40" name="5-Point Star 45">
            <a:extLst>
              <a:ext uri="{FF2B5EF4-FFF2-40B4-BE49-F238E27FC236}">
                <a16:creationId xmlns:a16="http://schemas.microsoft.com/office/drawing/2014/main" id="{399D3292-58BB-43BD-B817-464F2D88A2D5}"/>
              </a:ext>
            </a:extLst>
          </p:cNvPr>
          <p:cNvSpPr/>
          <p:nvPr/>
        </p:nvSpPr>
        <p:spPr bwMode="auto">
          <a:xfrm>
            <a:off x="8565467" y="5448743"/>
            <a:ext cx="234461" cy="23446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rgbClr val="FFFF00"/>
            </a:solidFill>
            <a:prstDash val="solid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marR="0" lvl="0" indent="-180975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200" b="1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142383-4D94-4ECD-A1F9-8D35E17EF63E}"/>
              </a:ext>
            </a:extLst>
          </p:cNvPr>
          <p:cNvGrpSpPr/>
          <p:nvPr/>
        </p:nvGrpSpPr>
        <p:grpSpPr>
          <a:xfrm>
            <a:off x="1687998" y="432274"/>
            <a:ext cx="2968817" cy="1663733"/>
            <a:chOff x="2021373" y="526936"/>
            <a:chExt cx="2968817" cy="166373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C6B6144-3063-4DC8-AFFE-4DF39B8E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373" y="526936"/>
              <a:ext cx="2968817" cy="1663733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 rot="20240795">
              <a:off x="3210426" y="846140"/>
              <a:ext cx="483510" cy="49924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95750" y="530941"/>
              <a:ext cx="819149" cy="523219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C000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15049394">
              <a:off x="3529066" y="215475"/>
              <a:ext cx="687934" cy="1443133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Right Arrow 20">
              <a:extLst>
                <a:ext uri="{FF2B5EF4-FFF2-40B4-BE49-F238E27FC236}">
                  <a16:creationId xmlns:a16="http://schemas.microsoft.com/office/drawing/2014/main" id="{CC5CE671-4B23-4D70-9BEB-7966EFAB5C3D}"/>
                </a:ext>
              </a:extLst>
            </p:cNvPr>
            <p:cNvSpPr/>
            <p:nvPr/>
          </p:nvSpPr>
          <p:spPr bwMode="auto">
            <a:xfrm rot="5400000">
              <a:off x="3407325" y="1668030"/>
              <a:ext cx="431568" cy="233838"/>
            </a:xfrm>
            <a:prstGeom prst="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Char char="–"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31" t="37005" r="2232" b="13447"/>
          <a:stretch/>
        </p:blipFill>
        <p:spPr>
          <a:xfrm>
            <a:off x="571031" y="672298"/>
            <a:ext cx="1082441" cy="231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C48E047-08E7-4031-88A7-28DD476FA823}"/>
              </a:ext>
            </a:extLst>
          </p:cNvPr>
          <p:cNvGrpSpPr/>
          <p:nvPr/>
        </p:nvGrpSpPr>
        <p:grpSpPr>
          <a:xfrm>
            <a:off x="4611519" y="511115"/>
            <a:ext cx="2737049" cy="3940370"/>
            <a:chOff x="4811544" y="738539"/>
            <a:chExt cx="2737049" cy="39403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1E54B0-FE32-4A06-8474-FE405AABE83A}"/>
                </a:ext>
              </a:extLst>
            </p:cNvPr>
            <p:cNvSpPr/>
            <p:nvPr/>
          </p:nvSpPr>
          <p:spPr>
            <a:xfrm>
              <a:off x="4833976" y="1336764"/>
              <a:ext cx="2714617" cy="3187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11313" y="738539"/>
              <a:ext cx="1819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rgbClr val="CCCC00"/>
                  </a:solidFill>
                </a:rPr>
                <a:t>Scaffold 978 alone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not highly active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4CAEB35-FE6D-4824-81F1-FEDF4FDF8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6648" y="1368289"/>
              <a:ext cx="1835625" cy="131200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92A23B3-28B1-434A-84FE-20B056C9F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81601" y="3031826"/>
              <a:ext cx="2627471" cy="1487329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608FFC-651B-4837-B8D3-EE4175C53DE3}"/>
                </a:ext>
              </a:extLst>
            </p:cNvPr>
            <p:cNvCxnSpPr>
              <a:cxnSpLocks/>
            </p:cNvCxnSpPr>
            <p:nvPr/>
          </p:nvCxnSpPr>
          <p:spPr>
            <a:xfrm>
              <a:off x="4833976" y="2994383"/>
              <a:ext cx="2714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36937C-F5BA-4AF1-B8C9-B0C9DC87EA9F}"/>
                </a:ext>
              </a:extLst>
            </p:cNvPr>
            <p:cNvSpPr txBox="1"/>
            <p:nvPr/>
          </p:nvSpPr>
          <p:spPr>
            <a:xfrm>
              <a:off x="4869174" y="4162423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529200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77CB14-8C3B-49D9-9840-566F8B36F630}"/>
                </a:ext>
              </a:extLst>
            </p:cNvPr>
            <p:cNvSpPr/>
            <p:nvPr/>
          </p:nvSpPr>
          <p:spPr bwMode="auto">
            <a:xfrm>
              <a:off x="6395155" y="4532605"/>
              <a:ext cx="146304" cy="146304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671594-98CB-4FAC-9214-2546A449F6A0}"/>
                </a:ext>
              </a:extLst>
            </p:cNvPr>
            <p:cNvSpPr txBox="1"/>
            <p:nvPr/>
          </p:nvSpPr>
          <p:spPr>
            <a:xfrm>
              <a:off x="4811544" y="2669172"/>
              <a:ext cx="1758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978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6781" y="132901"/>
            <a:ext cx="25260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9845077" y="4215531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2F96698-8599-48E2-B032-3C2C65A1EAE8}"/>
              </a:ext>
            </a:extLst>
          </p:cNvPr>
          <p:cNvGrpSpPr/>
          <p:nvPr/>
        </p:nvGrpSpPr>
        <p:grpSpPr>
          <a:xfrm>
            <a:off x="7590589" y="2102175"/>
            <a:ext cx="2017134" cy="2998485"/>
            <a:chOff x="7373769" y="2064467"/>
            <a:chExt cx="2017134" cy="299848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FC7976-C637-4DC8-99D0-5CCB8BC13D2E}"/>
                </a:ext>
              </a:extLst>
            </p:cNvPr>
            <p:cNvSpPr/>
            <p:nvPr/>
          </p:nvSpPr>
          <p:spPr>
            <a:xfrm>
              <a:off x="7408012" y="2064467"/>
              <a:ext cx="1982891" cy="293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197A84-ABFA-4015-A57C-03F0BBDC31B6}"/>
                </a:ext>
              </a:extLst>
            </p:cNvPr>
            <p:cNvSpPr txBox="1"/>
            <p:nvPr/>
          </p:nvSpPr>
          <p:spPr>
            <a:xfrm>
              <a:off x="7831334" y="3562331"/>
              <a:ext cx="248635" cy="378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4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0B7B5D1-5019-4523-8906-81CEE2ED59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390" r="4785"/>
            <a:stretch/>
          </p:blipFill>
          <p:spPr>
            <a:xfrm>
              <a:off x="7436589" y="2112774"/>
              <a:ext cx="1155856" cy="952297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C015451-0529-4E62-B328-582268411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" r="1991"/>
            <a:stretch/>
          </p:blipFill>
          <p:spPr>
            <a:xfrm>
              <a:off x="7428483" y="3376991"/>
              <a:ext cx="1943370" cy="1431436"/>
            </a:xfrm>
            <a:prstGeom prst="rect">
              <a:avLst/>
            </a:prstGeom>
          </p:spPr>
        </p:pic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D865AFB-D02C-4128-9CB1-3B66CCD72A00}"/>
                </a:ext>
              </a:extLst>
            </p:cNvPr>
            <p:cNvCxnSpPr>
              <a:cxnSpLocks/>
            </p:cNvCxnSpPr>
            <p:nvPr/>
          </p:nvCxnSpPr>
          <p:spPr>
            <a:xfrm>
              <a:off x="7415251" y="3346808"/>
              <a:ext cx="1975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A82BEAF-0E11-4071-A6A1-71FFAB6DB7AD}"/>
                </a:ext>
              </a:extLst>
            </p:cNvPr>
            <p:cNvSpPr txBox="1"/>
            <p:nvPr/>
          </p:nvSpPr>
          <p:spPr>
            <a:xfrm>
              <a:off x="7373769" y="3031122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7034BF-16FF-4B10-94B8-6487E9EC12CD}"/>
                </a:ext>
              </a:extLst>
            </p:cNvPr>
            <p:cNvSpPr txBox="1"/>
            <p:nvPr/>
          </p:nvSpPr>
          <p:spPr>
            <a:xfrm>
              <a:off x="7374249" y="4724398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525631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EC7F5D6-2469-41A3-8080-7F4DE6923989}"/>
              </a:ext>
            </a:extLst>
          </p:cNvPr>
          <p:cNvSpPr txBox="1"/>
          <p:nvPr/>
        </p:nvSpPr>
        <p:spPr>
          <a:xfrm rot="16200000">
            <a:off x="-279379" y="2914159"/>
            <a:ext cx="88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Avg(IFI)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18CCEC1-9B0C-4371-A26D-1453EAF5E195}"/>
              </a:ext>
            </a:extLst>
          </p:cNvPr>
          <p:cNvGrpSpPr/>
          <p:nvPr/>
        </p:nvGrpSpPr>
        <p:grpSpPr>
          <a:xfrm>
            <a:off x="9974486" y="1154889"/>
            <a:ext cx="2059018" cy="3629674"/>
            <a:chOff x="9974486" y="1154889"/>
            <a:chExt cx="2059018" cy="362967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1993F63-E421-4412-AE4D-7B69CC271290}"/>
                </a:ext>
              </a:extLst>
            </p:cNvPr>
            <p:cNvSpPr/>
            <p:nvPr/>
          </p:nvSpPr>
          <p:spPr>
            <a:xfrm>
              <a:off x="10037302" y="1154889"/>
              <a:ext cx="1993392" cy="361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D5F533-6340-4324-8C13-575683CE4B2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12" y="3173294"/>
              <a:ext cx="1993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4E2D17E-683F-4A6F-B747-C186D6DA4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2172" r="741"/>
            <a:stretch/>
          </p:blipFill>
          <p:spPr>
            <a:xfrm>
              <a:off x="10066618" y="1240017"/>
              <a:ext cx="1941991" cy="165735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3714558-5CBD-4A55-B839-A52F3C20C4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88"/>
            <a:stretch/>
          </p:blipFill>
          <p:spPr>
            <a:xfrm>
              <a:off x="10057192" y="3288766"/>
              <a:ext cx="1961515" cy="145389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52FBBC-4E24-4B2A-8804-651D0D2B6C87}"/>
                </a:ext>
              </a:extLst>
            </p:cNvPr>
            <p:cNvSpPr txBox="1"/>
            <p:nvPr/>
          </p:nvSpPr>
          <p:spPr>
            <a:xfrm>
              <a:off x="10003541" y="4446009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540655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DA761B5-FCD6-4354-957C-EF4116146D41}"/>
                </a:ext>
              </a:extLst>
            </p:cNvPr>
            <p:cNvSpPr txBox="1"/>
            <p:nvPr/>
          </p:nvSpPr>
          <p:spPr>
            <a:xfrm>
              <a:off x="9974486" y="2867133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2467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0EE99B-3CB9-4E1F-8A3F-5104FB2C2B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7" t="7574" r="14157"/>
          <a:stretch/>
        </p:blipFill>
        <p:spPr>
          <a:xfrm>
            <a:off x="273451" y="518474"/>
            <a:ext cx="9859156" cy="607344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8017516" y="5185343"/>
            <a:ext cx="164592" cy="164592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684" y="6623075"/>
            <a:ext cx="635316" cy="234925"/>
          </a:xfrm>
        </p:spPr>
        <p:txBody>
          <a:bodyPr>
            <a:noAutofit/>
          </a:bodyPr>
          <a:lstStyle/>
          <a:p>
            <a:r>
              <a:rPr lang="en-US" sz="1800" dirty="0"/>
              <a:t>Fig8</a:t>
            </a:r>
          </a:p>
        </p:txBody>
      </p:sp>
      <p:pic>
        <p:nvPicPr>
          <p:cNvPr id="38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192EEE67-9D43-405E-875D-E66AF6B7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351569" y="5968189"/>
            <a:ext cx="412111" cy="394343"/>
          </a:xfrm>
          <a:prstGeom prst="rect">
            <a:avLst/>
          </a:prstGeom>
          <a:noFill/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142383-4D94-4ECD-A1F9-8D35E17EF63E}"/>
              </a:ext>
            </a:extLst>
          </p:cNvPr>
          <p:cNvGrpSpPr/>
          <p:nvPr/>
        </p:nvGrpSpPr>
        <p:grpSpPr>
          <a:xfrm>
            <a:off x="4572603" y="762219"/>
            <a:ext cx="2968817" cy="1663733"/>
            <a:chOff x="2021373" y="526936"/>
            <a:chExt cx="2968817" cy="166373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C6B6144-3063-4DC8-AFFE-4DF39B8E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1373" y="526936"/>
              <a:ext cx="2968817" cy="1663733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 bwMode="auto">
            <a:xfrm rot="20240795">
              <a:off x="3210426" y="846140"/>
              <a:ext cx="483510" cy="49924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095750" y="530941"/>
              <a:ext cx="819149" cy="523219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C000"/>
                </a:solidFill>
                <a:latin typeface="Arial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15049394">
              <a:off x="3529066" y="215475"/>
              <a:ext cx="687934" cy="1443133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Right Arrow 20">
              <a:extLst>
                <a:ext uri="{FF2B5EF4-FFF2-40B4-BE49-F238E27FC236}">
                  <a16:creationId xmlns:a16="http://schemas.microsoft.com/office/drawing/2014/main" id="{CC5CE671-4B23-4D70-9BEB-7966EFAB5C3D}"/>
                </a:ext>
              </a:extLst>
            </p:cNvPr>
            <p:cNvSpPr/>
            <p:nvPr/>
          </p:nvSpPr>
          <p:spPr bwMode="auto">
            <a:xfrm rot="5400000">
              <a:off x="3407325" y="1668030"/>
              <a:ext cx="431568" cy="233838"/>
            </a:xfrm>
            <a:prstGeom prst="rightArrow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marR="0" lvl="0" indent="-180975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Char char="–"/>
                <a:tabLst/>
                <a:defRPr/>
              </a:pPr>
              <a:endPara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31" t="37005" r="2232" b="13447"/>
          <a:stretch/>
        </p:blipFill>
        <p:spPr>
          <a:xfrm>
            <a:off x="8234334" y="771892"/>
            <a:ext cx="1319942" cy="282407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516781" y="575964"/>
            <a:ext cx="288629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/>
              <a:t>Each </a:t>
            </a:r>
            <a:r>
              <a:rPr lang="en-US" sz="1600" u="sng" dirty="0"/>
              <a:t>pie</a:t>
            </a:r>
            <a:r>
              <a:rPr lang="en-US" sz="1600" dirty="0"/>
              <a:t> is one </a:t>
            </a:r>
            <a:r>
              <a:rPr lang="en-US" sz="16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/>
              <a:t>Each </a:t>
            </a:r>
            <a:r>
              <a:rPr lang="en-US" sz="1600" u="sng" dirty="0"/>
              <a:t>sector/color</a:t>
            </a:r>
            <a:r>
              <a:rPr lang="en-US" sz="1600" dirty="0"/>
              <a:t> is one </a:t>
            </a:r>
            <a:r>
              <a:rPr lang="en-US" sz="1600" i="1" dirty="0"/>
              <a:t>scaffold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9845077" y="4215531"/>
            <a:ext cx="146304" cy="146304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C7F5D6-2469-41A3-8080-7F4DE6923989}"/>
              </a:ext>
            </a:extLst>
          </p:cNvPr>
          <p:cNvSpPr txBox="1"/>
          <p:nvPr/>
        </p:nvSpPr>
        <p:spPr>
          <a:xfrm rot="16200000">
            <a:off x="-279379" y="2914159"/>
            <a:ext cx="88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Avg(IFI)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7B172F-AA65-4AA0-A497-DACF3657F902}"/>
              </a:ext>
            </a:extLst>
          </p:cNvPr>
          <p:cNvSpPr/>
          <p:nvPr/>
        </p:nvSpPr>
        <p:spPr bwMode="auto">
          <a:xfrm>
            <a:off x="6195126" y="4311657"/>
            <a:ext cx="146304" cy="146304"/>
          </a:xfrm>
          <a:prstGeom prst="ellipse">
            <a:avLst/>
          </a:prstGeom>
          <a:noFill/>
          <a:ln w="19050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1128A-2A29-4E3D-A343-9EB76C393EAB}"/>
              </a:ext>
            </a:extLst>
          </p:cNvPr>
          <p:cNvSpPr txBox="1"/>
          <p:nvPr/>
        </p:nvSpPr>
        <p:spPr>
          <a:xfrm>
            <a:off x="5863472" y="3940402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70E224-0DEE-4684-A3A3-B1112D4FD6EE}"/>
              </a:ext>
            </a:extLst>
          </p:cNvPr>
          <p:cNvSpPr txBox="1"/>
          <p:nvPr/>
        </p:nvSpPr>
        <p:spPr>
          <a:xfrm>
            <a:off x="7663991" y="4876396"/>
            <a:ext cx="43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D96F7D-A3B9-49CE-AD1C-73937CE8D203}"/>
              </a:ext>
            </a:extLst>
          </p:cNvPr>
          <p:cNvSpPr txBox="1"/>
          <p:nvPr/>
        </p:nvSpPr>
        <p:spPr>
          <a:xfrm>
            <a:off x="9473937" y="3838615"/>
            <a:ext cx="46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3D4A71-4653-4B88-9844-3AD178AB2305}"/>
              </a:ext>
            </a:extLst>
          </p:cNvPr>
          <p:cNvSpPr txBox="1"/>
          <p:nvPr/>
        </p:nvSpPr>
        <p:spPr>
          <a:xfrm>
            <a:off x="5167459" y="963103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F0FAEC-9404-433E-9DB7-8C25DBC7491C}"/>
              </a:ext>
            </a:extLst>
          </p:cNvPr>
          <p:cNvSpPr txBox="1"/>
          <p:nvPr/>
        </p:nvSpPr>
        <p:spPr>
          <a:xfrm>
            <a:off x="8468408" y="5508388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A8DF535-515A-455E-8F0A-6CFAD912B9A2}"/>
              </a:ext>
            </a:extLst>
          </p:cNvPr>
          <p:cNvSpPr/>
          <p:nvPr/>
        </p:nvSpPr>
        <p:spPr bwMode="auto">
          <a:xfrm>
            <a:off x="8619384" y="5491578"/>
            <a:ext cx="137160" cy="137160"/>
          </a:xfrm>
          <a:prstGeom prst="ellipse">
            <a:avLst/>
          </a:prstGeom>
          <a:noFill/>
          <a:ln w="1905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15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4366-07AC-416A-B7BE-21F5AE42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9E497-4B68-4491-9B01-97CE0551A522}"/>
              </a:ext>
            </a:extLst>
          </p:cNvPr>
          <p:cNvSpPr txBox="1"/>
          <p:nvPr/>
        </p:nvSpPr>
        <p:spPr>
          <a:xfrm>
            <a:off x="8033786" y="1903330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Co-</a:t>
            </a:r>
            <a:r>
              <a:rPr lang="en-US" sz="16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8CD7F-E3E8-4322-83D0-339439FDFAB4}"/>
              </a:ext>
            </a:extLst>
          </p:cNvPr>
          <p:cNvSpPr txBox="1"/>
          <p:nvPr/>
        </p:nvSpPr>
        <p:spPr>
          <a:xfrm>
            <a:off x="5604901" y="1903330"/>
            <a:ext cx="14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70C0"/>
                </a:solidFill>
              </a:rPr>
              <a:t>Scaffold 4719</a:t>
            </a:r>
            <a:endParaRPr lang="en-US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2818-2331-4AEF-92EC-E7261A8AA413}"/>
              </a:ext>
            </a:extLst>
          </p:cNvPr>
          <p:cNvSpPr txBox="1"/>
          <p:nvPr/>
        </p:nvSpPr>
        <p:spPr>
          <a:xfrm>
            <a:off x="2703379" y="1903330"/>
            <a:ext cx="181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rgbClr val="CCCC00"/>
                </a:solidFill>
              </a:rPr>
              <a:t>Scaffold 978 alone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not highly active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7CB9C9-B949-4BC8-9D54-CFAEA8B0DEA2}"/>
              </a:ext>
            </a:extLst>
          </p:cNvPr>
          <p:cNvGrpSpPr/>
          <p:nvPr/>
        </p:nvGrpSpPr>
        <p:grpSpPr>
          <a:xfrm>
            <a:off x="2066282" y="2529835"/>
            <a:ext cx="2737049" cy="3618191"/>
            <a:chOff x="2056855" y="2501554"/>
            <a:chExt cx="2737049" cy="36181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C2722B-C26D-4FD1-8BEC-ADC6E5A02721}"/>
                </a:ext>
              </a:extLst>
            </p:cNvPr>
            <p:cNvSpPr/>
            <p:nvPr/>
          </p:nvSpPr>
          <p:spPr>
            <a:xfrm>
              <a:off x="2079287" y="2501554"/>
              <a:ext cx="2714617" cy="3618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C02119-8971-4A7A-958C-2A7D2184A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1959" y="2542507"/>
              <a:ext cx="1835625" cy="13120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8E6698-5890-4666-B734-BC68F932A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6912" y="4328594"/>
              <a:ext cx="2627471" cy="148732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318957-3969-4F68-B71B-F3A794DA4595}"/>
                </a:ext>
              </a:extLst>
            </p:cNvPr>
            <p:cNvCxnSpPr>
              <a:cxnSpLocks/>
            </p:cNvCxnSpPr>
            <p:nvPr/>
          </p:nvCxnSpPr>
          <p:spPr>
            <a:xfrm>
              <a:off x="2079287" y="4244017"/>
              <a:ext cx="27146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98ED18-3DA8-48E4-AA00-ED612A45992B}"/>
                </a:ext>
              </a:extLst>
            </p:cNvPr>
            <p:cNvSpPr txBox="1"/>
            <p:nvPr/>
          </p:nvSpPr>
          <p:spPr>
            <a:xfrm>
              <a:off x="2114485" y="5770278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529200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F18805-56FC-4665-80D3-422AA235D8B2}"/>
                </a:ext>
              </a:extLst>
            </p:cNvPr>
            <p:cNvSpPr txBox="1"/>
            <p:nvPr/>
          </p:nvSpPr>
          <p:spPr>
            <a:xfrm>
              <a:off x="2056855" y="3918806"/>
              <a:ext cx="17588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978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76B971-A15D-45DA-9EAF-1F2CB2C80168}"/>
              </a:ext>
            </a:extLst>
          </p:cNvPr>
          <p:cNvGrpSpPr/>
          <p:nvPr/>
        </p:nvGrpSpPr>
        <p:grpSpPr>
          <a:xfrm>
            <a:off x="5045354" y="2529836"/>
            <a:ext cx="2382839" cy="3658757"/>
            <a:chOff x="7373770" y="2064466"/>
            <a:chExt cx="2017133" cy="33334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B12739-254B-46F3-96D2-78BD03443552}"/>
                </a:ext>
              </a:extLst>
            </p:cNvPr>
            <p:cNvSpPr/>
            <p:nvPr/>
          </p:nvSpPr>
          <p:spPr>
            <a:xfrm>
              <a:off x="7408012" y="2064466"/>
              <a:ext cx="1982891" cy="3306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57248C4-75C4-40CB-8DD8-B92DFC5B2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90" r="4785"/>
            <a:stretch/>
          </p:blipFill>
          <p:spPr>
            <a:xfrm>
              <a:off x="7436589" y="2112774"/>
              <a:ext cx="1155856" cy="952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D193D99-692E-4FC2-B58C-FE188329E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" r="1991"/>
            <a:stretch/>
          </p:blipFill>
          <p:spPr>
            <a:xfrm>
              <a:off x="7428483" y="3711951"/>
              <a:ext cx="1943370" cy="143143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8719E5-B2DC-4552-9A81-FAEB964FCD7B}"/>
                </a:ext>
              </a:extLst>
            </p:cNvPr>
            <p:cNvCxnSpPr>
              <a:cxnSpLocks/>
            </p:cNvCxnSpPr>
            <p:nvPr/>
          </p:nvCxnSpPr>
          <p:spPr>
            <a:xfrm>
              <a:off x="7415251" y="3638825"/>
              <a:ext cx="19756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7467CB-8EA5-4400-A74C-0FC356C8997A}"/>
                </a:ext>
              </a:extLst>
            </p:cNvPr>
            <p:cNvSpPr txBox="1"/>
            <p:nvPr/>
          </p:nvSpPr>
          <p:spPr>
            <a:xfrm>
              <a:off x="7373770" y="3331731"/>
              <a:ext cx="1546422" cy="308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89B85E-B1B9-400A-8519-34EAF90BACC8}"/>
                </a:ext>
              </a:extLst>
            </p:cNvPr>
            <p:cNvSpPr txBox="1"/>
            <p:nvPr/>
          </p:nvSpPr>
          <p:spPr>
            <a:xfrm>
              <a:off x="7374249" y="5059361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525631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411141-73D8-4282-AF4F-D2726D940AAB}"/>
              </a:ext>
            </a:extLst>
          </p:cNvPr>
          <p:cNvGrpSpPr/>
          <p:nvPr/>
        </p:nvGrpSpPr>
        <p:grpSpPr>
          <a:xfrm>
            <a:off x="7646066" y="2529836"/>
            <a:ext cx="2059018" cy="3629674"/>
            <a:chOff x="9974486" y="1154889"/>
            <a:chExt cx="2059018" cy="36296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29C4E3-D502-4AFF-9964-26CE778CCD3D}"/>
                </a:ext>
              </a:extLst>
            </p:cNvPr>
            <p:cNvSpPr/>
            <p:nvPr/>
          </p:nvSpPr>
          <p:spPr>
            <a:xfrm>
              <a:off x="10037302" y="1154889"/>
              <a:ext cx="1993392" cy="3618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9CBE27-4855-4620-A3D0-5AA0B1650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12" y="3201575"/>
              <a:ext cx="19933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2DBD7FF-4888-4FAC-B39B-8AFDB0AD06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172" r="741"/>
            <a:stretch/>
          </p:blipFill>
          <p:spPr>
            <a:xfrm>
              <a:off x="10066618" y="1240017"/>
              <a:ext cx="1941991" cy="16573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979F0A-BE92-4DA6-A870-CFFC34C4D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88"/>
            <a:stretch/>
          </p:blipFill>
          <p:spPr>
            <a:xfrm>
              <a:off x="10057192" y="3288766"/>
              <a:ext cx="1961515" cy="145389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649BBA-199C-4C83-8AFD-7B22391855D7}"/>
                </a:ext>
              </a:extLst>
            </p:cNvPr>
            <p:cNvSpPr txBox="1"/>
            <p:nvPr/>
          </p:nvSpPr>
          <p:spPr>
            <a:xfrm>
              <a:off x="10003541" y="4446009"/>
              <a:ext cx="1133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540655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AB83B3-0383-45BB-A620-ED9958F3B3D0}"/>
                </a:ext>
              </a:extLst>
            </p:cNvPr>
            <p:cNvSpPr txBox="1"/>
            <p:nvPr/>
          </p:nvSpPr>
          <p:spPr>
            <a:xfrm>
              <a:off x="9974486" y="2895414"/>
              <a:ext cx="19433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2467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AFAFE47-522E-4140-A2B3-2F17F11DDD74}"/>
              </a:ext>
            </a:extLst>
          </p:cNvPr>
          <p:cNvSpPr txBox="1"/>
          <p:nvPr/>
        </p:nvSpPr>
        <p:spPr>
          <a:xfrm>
            <a:off x="2152384" y="1923927"/>
            <a:ext cx="3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10355C-DCE6-4DC0-9386-EBDEC77361D4}"/>
              </a:ext>
            </a:extLst>
          </p:cNvPr>
          <p:cNvSpPr txBox="1"/>
          <p:nvPr/>
        </p:nvSpPr>
        <p:spPr>
          <a:xfrm>
            <a:off x="5151340" y="1946305"/>
            <a:ext cx="431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2B2BA2-5323-44E6-B340-6968E49A1436}"/>
              </a:ext>
            </a:extLst>
          </p:cNvPr>
          <p:cNvSpPr txBox="1"/>
          <p:nvPr/>
        </p:nvSpPr>
        <p:spPr>
          <a:xfrm>
            <a:off x="7660878" y="1913945"/>
            <a:ext cx="463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8409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D7CA-0AF3-4D29-97CF-7EFA966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r>
              <a:rPr lang="en-US" dirty="0"/>
              <a:t>Fig8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FD318-DAA5-4130-98A8-57936AB5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2" y="112202"/>
            <a:ext cx="2968817" cy="1663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E0466-7AF6-4334-97C8-70D85337B61E}"/>
              </a:ext>
            </a:extLst>
          </p:cNvPr>
          <p:cNvSpPr txBox="1"/>
          <p:nvPr/>
        </p:nvSpPr>
        <p:spPr>
          <a:xfrm>
            <a:off x="2438774" y="574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A319-0341-4699-8B85-640AE73D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04" y="2751553"/>
            <a:ext cx="1835625" cy="131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B3EB9-2D3B-4171-8E2A-61BF99F3A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33" y="3817053"/>
            <a:ext cx="3593859" cy="2034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80B29-8BDE-4073-B1B3-9C5BA709D162}"/>
              </a:ext>
            </a:extLst>
          </p:cNvPr>
          <p:cNvSpPr txBox="1"/>
          <p:nvPr/>
        </p:nvSpPr>
        <p:spPr>
          <a:xfrm>
            <a:off x="1245292" y="307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600EA-618E-4281-9D6E-54750858BC8F}"/>
              </a:ext>
            </a:extLst>
          </p:cNvPr>
          <p:cNvSpPr txBox="1"/>
          <p:nvPr/>
        </p:nvSpPr>
        <p:spPr>
          <a:xfrm>
            <a:off x="136119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D05B5-CF7C-4ACA-8ED1-9FD9C3068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91" y="2931056"/>
            <a:ext cx="1301275" cy="952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974B6-B665-4246-ADD8-4575056A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082" y="4419987"/>
            <a:ext cx="1982891" cy="1431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171D8C-183E-4B04-A877-CDEBCAE74523}"/>
              </a:ext>
            </a:extLst>
          </p:cNvPr>
          <p:cNvSpPr txBox="1"/>
          <p:nvPr/>
        </p:nvSpPr>
        <p:spPr>
          <a:xfrm>
            <a:off x="4238378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C4D50-C30E-4C9E-9328-44577068B941}"/>
              </a:ext>
            </a:extLst>
          </p:cNvPr>
          <p:cNvSpPr txBox="1"/>
          <p:nvPr/>
        </p:nvSpPr>
        <p:spPr>
          <a:xfrm>
            <a:off x="4286496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97C9C-42FF-43EF-8A11-B1FB6BB91B40}"/>
              </a:ext>
            </a:extLst>
          </p:cNvPr>
          <p:cNvSpPr txBox="1"/>
          <p:nvPr/>
        </p:nvSpPr>
        <p:spPr>
          <a:xfrm>
            <a:off x="8273389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4B650-17C0-41F9-B551-1A1ADE6078A6}"/>
              </a:ext>
            </a:extLst>
          </p:cNvPr>
          <p:cNvSpPr txBox="1"/>
          <p:nvPr/>
        </p:nvSpPr>
        <p:spPr>
          <a:xfrm>
            <a:off x="826991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CF2256-A40B-426D-AA98-651B5F147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573" y="2418367"/>
            <a:ext cx="2228049" cy="1846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7419D2-A60A-4980-B525-746F04BBB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073" y="4419987"/>
            <a:ext cx="2591337" cy="19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6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C74AC-CDDE-41D4-8E0C-47A73628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2901" r="33478"/>
          <a:stretch/>
        </p:blipFill>
        <p:spPr>
          <a:xfrm>
            <a:off x="3256149" y="443784"/>
            <a:ext cx="6792794" cy="60930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7357" y="16474"/>
            <a:ext cx="1655109" cy="427310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10a</a:t>
            </a: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>
            <a:off x="4326903" y="650449"/>
            <a:ext cx="2370756" cy="0"/>
          </a:xfrm>
          <a:prstGeom prst="line">
            <a:avLst/>
          </a:prstGeom>
          <a:ln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6" t="45325" r="97854" b="47342"/>
          <a:stretch/>
        </p:blipFill>
        <p:spPr>
          <a:xfrm>
            <a:off x="2546570" y="1544120"/>
            <a:ext cx="531424" cy="85027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3199593" y="5571241"/>
            <a:ext cx="901067" cy="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710775" y="5286243"/>
            <a:ext cx="592932" cy="11843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0E286B-AF01-4BC2-955C-F2C011ED12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50" t="22815" r="6941" b="14132"/>
          <a:stretch/>
        </p:blipFill>
        <p:spPr>
          <a:xfrm>
            <a:off x="8675633" y="447294"/>
            <a:ext cx="2253404" cy="224877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0140E-C8EF-4056-B91D-FA2F750D3064}"/>
              </a:ext>
            </a:extLst>
          </p:cNvPr>
          <p:cNvSpPr/>
          <p:nvPr/>
        </p:nvSpPr>
        <p:spPr>
          <a:xfrm>
            <a:off x="1882009" y="2696067"/>
            <a:ext cx="1317583" cy="31861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EE0FA-ABC6-44C6-B6CC-B818584F2C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74" r="7297"/>
          <a:stretch/>
        </p:blipFill>
        <p:spPr>
          <a:xfrm>
            <a:off x="1951298" y="2797555"/>
            <a:ext cx="1183258" cy="3074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7F9BA-73FA-4EB7-B724-B7A13CF2B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0775" y="2814505"/>
            <a:ext cx="1185863" cy="247173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2D4A4-B661-45A1-AA04-B86F5053B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7659" y="456786"/>
            <a:ext cx="1466850" cy="2805684"/>
          </a:xfrm>
          <a:prstGeom prst="rect">
            <a:avLst/>
          </a:prstGeom>
          <a:ln w="12700">
            <a:solidFill>
              <a:srgbClr val="FF9966"/>
            </a:solidFill>
          </a:ln>
        </p:spPr>
      </p:pic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759" y="309639"/>
            <a:ext cx="174155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17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608489" y="1913106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487350" y="2906504"/>
            <a:ext cx="476790" cy="76272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5738143" y="528564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182BDC-7D22-4CA4-8E88-790148E6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7" r="27005"/>
          <a:stretch/>
        </p:blipFill>
        <p:spPr>
          <a:xfrm>
            <a:off x="1004185" y="295518"/>
            <a:ext cx="6302359" cy="627507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D04C9-8949-43A4-8071-2A666ED25B7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078410" y="744718"/>
            <a:ext cx="644349" cy="1565410"/>
          </a:xfrm>
          <a:prstGeom prst="line">
            <a:avLst/>
          </a:prstGeom>
          <a:ln>
            <a:solidFill>
              <a:srgbClr val="FF9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2BF7F5-27D1-4BEE-B0FE-B5DBEDF907F4}"/>
              </a:ext>
            </a:extLst>
          </p:cNvPr>
          <p:cNvCxnSpPr>
            <a:cxnSpLocks/>
          </p:cNvCxnSpPr>
          <p:nvPr/>
        </p:nvCxnSpPr>
        <p:spPr>
          <a:xfrm>
            <a:off x="6909847" y="1674115"/>
            <a:ext cx="0" cy="37847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8DA26-4815-491E-9DA6-B52878ECA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70" t="23049" b="14152"/>
          <a:stretch/>
        </p:blipFill>
        <p:spPr>
          <a:xfrm>
            <a:off x="5345389" y="3083569"/>
            <a:ext cx="1469056" cy="221797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37FC74-6E1D-430F-BF19-CAE87D8793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04"/>
          <a:stretch/>
        </p:blipFill>
        <p:spPr>
          <a:xfrm>
            <a:off x="2722759" y="1778633"/>
            <a:ext cx="3105140" cy="1062990"/>
          </a:xfrm>
          <a:prstGeom prst="rect">
            <a:avLst/>
          </a:prstGeom>
          <a:ln w="12700">
            <a:solidFill>
              <a:srgbClr val="FF996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BDBE8-C51E-4D75-B1E6-F2C947B00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4289" y="497777"/>
            <a:ext cx="4538663" cy="117633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DE7-ABE2-4566-853E-C5208F07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B8BCD-5F5D-4597-9229-1EEB7D49EF47}"/>
              </a:ext>
            </a:extLst>
          </p:cNvPr>
          <p:cNvSpPr txBox="1"/>
          <p:nvPr/>
        </p:nvSpPr>
        <p:spPr>
          <a:xfrm>
            <a:off x="555477" y="11622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DFDF-99FF-41CB-AA11-2FD36D6AED5D}"/>
              </a:ext>
            </a:extLst>
          </p:cNvPr>
          <p:cNvSpPr txBox="1"/>
          <p:nvPr/>
        </p:nvSpPr>
        <p:spPr>
          <a:xfrm>
            <a:off x="3725966" y="10767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4B897-A955-4DE4-AB5A-9F1076F47F8B}"/>
              </a:ext>
            </a:extLst>
          </p:cNvPr>
          <p:cNvSpPr txBox="1"/>
          <p:nvPr/>
        </p:nvSpPr>
        <p:spPr>
          <a:xfrm>
            <a:off x="7911981" y="11622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EE4F5-26CD-4C66-87F7-61C6FB24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" y="2161418"/>
            <a:ext cx="3642378" cy="1543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CA8B-3475-484B-8CC8-16D7C6EC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11" y="1076770"/>
            <a:ext cx="2600325" cy="508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5DDE5-3C27-4472-8FE7-CCD78F442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250" y="1828867"/>
            <a:ext cx="4364699" cy="35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1F3-9122-4D1E-806B-931C0A7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Fig2a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9A622-B0E4-4284-9609-228A0816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838325"/>
            <a:ext cx="5676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66E-77B6-4AF2-B7C8-8B1B952D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31B7-F4F2-4B8C-B5F0-63E9ADD9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14" y="1760414"/>
            <a:ext cx="9645585" cy="4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B57-F6DD-4C1A-A9C9-F56D76F9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CD65D-3E86-4F3B-9F4E-E95D0BF8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8" y="457200"/>
            <a:ext cx="7822406" cy="62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93CB7F-EBEB-428F-A645-FE5A6DFF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/>
          <a:stretch/>
        </p:blipFill>
        <p:spPr>
          <a:xfrm>
            <a:off x="685798" y="2318471"/>
            <a:ext cx="9272155" cy="258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5257F-F5EF-4CE4-8985-2E8C815E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Fig4a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08213-3036-4CD7-A675-2DA711E6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3" y="2321560"/>
            <a:ext cx="1166813" cy="1700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AF2F2-6AFD-4E9E-986F-E5EA5E1E0EA1}"/>
              </a:ext>
            </a:extLst>
          </p:cNvPr>
          <p:cNvSpPr txBox="1"/>
          <p:nvPr/>
        </p:nvSpPr>
        <p:spPr>
          <a:xfrm rot="16200000">
            <a:off x="319685" y="3441320"/>
            <a:ext cx="4315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IFI</a:t>
            </a:r>
          </a:p>
        </p:txBody>
      </p:sp>
    </p:spTree>
    <p:extLst>
      <p:ext uri="{BB962C8B-B14F-4D97-AF65-F5344CB8AC3E}">
        <p14:creationId xmlns:p14="http://schemas.microsoft.com/office/powerpoint/2010/main" val="310686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15568-8FE7-4899-B699-572986998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1" r="20754"/>
          <a:stretch/>
        </p:blipFill>
        <p:spPr>
          <a:xfrm>
            <a:off x="1842655" y="1228725"/>
            <a:ext cx="7128164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B13CC-3AF9-4F4B-BF14-33E5033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3398520" cy="518795"/>
          </a:xfrm>
        </p:spPr>
        <p:txBody>
          <a:bodyPr>
            <a:normAutofit fontScale="90000"/>
          </a:bodyPr>
          <a:lstStyle/>
          <a:p>
            <a:r>
              <a:rPr lang="en-US" dirty="0"/>
              <a:t>Fig4a bottom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EE498-D994-4DC1-9664-E4D3D1A81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09"/>
          <a:stretch/>
        </p:blipFill>
        <p:spPr>
          <a:xfrm>
            <a:off x="-212888" y="6322942"/>
            <a:ext cx="10116457" cy="38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23237-C4E3-4FE5-B16A-E856BC38C0C5}"/>
              </a:ext>
            </a:extLst>
          </p:cNvPr>
          <p:cNvSpPr txBox="1"/>
          <p:nvPr/>
        </p:nvSpPr>
        <p:spPr>
          <a:xfrm rot="16200000">
            <a:off x="934089" y="2833256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Avg(IFI)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E74A-25BE-446B-A970-05C51704D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40" r="5649" b="28001"/>
          <a:stretch/>
        </p:blipFill>
        <p:spPr>
          <a:xfrm>
            <a:off x="8869680" y="1599281"/>
            <a:ext cx="2186247" cy="34729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DA6A6-5D92-499C-B490-8B9CE12B9FCD}"/>
              </a:ext>
            </a:extLst>
          </p:cNvPr>
          <p:cNvCxnSpPr>
            <a:cxnSpLocks/>
            <a:stCxn id="23" idx="7"/>
            <a:endCxn id="5" idx="2"/>
          </p:cNvCxnSpPr>
          <p:nvPr/>
        </p:nvCxnSpPr>
        <p:spPr>
          <a:xfrm flipV="1">
            <a:off x="6859333" y="4105608"/>
            <a:ext cx="217736" cy="719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79933-CE3E-47CC-9898-F12E7D9F6457}"/>
              </a:ext>
            </a:extLst>
          </p:cNvPr>
          <p:cNvGrpSpPr/>
          <p:nvPr/>
        </p:nvGrpSpPr>
        <p:grpSpPr>
          <a:xfrm>
            <a:off x="5660616" y="907469"/>
            <a:ext cx="2805198" cy="3198139"/>
            <a:chOff x="5660616" y="720436"/>
            <a:chExt cx="2805198" cy="3198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63824E-FD86-4FD3-B17F-97A93AC2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2479" y="1008891"/>
              <a:ext cx="1545431" cy="11839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0A766F-4480-4489-ACF7-001BEFAC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8324" y="2364095"/>
              <a:ext cx="2777490" cy="155448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9480F7-1867-43EF-8249-31A5BBE4CBDD}"/>
                </a:ext>
              </a:extLst>
            </p:cNvPr>
            <p:cNvSpPr/>
            <p:nvPr/>
          </p:nvSpPr>
          <p:spPr>
            <a:xfrm>
              <a:off x="5688324" y="775858"/>
              <a:ext cx="2777490" cy="3142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44995E-923B-46BA-A6A7-5CD4E23CED04}"/>
                </a:ext>
              </a:extLst>
            </p:cNvPr>
            <p:cNvSpPr txBox="1"/>
            <p:nvPr/>
          </p:nvSpPr>
          <p:spPr>
            <a:xfrm>
              <a:off x="5660616" y="720436"/>
              <a:ext cx="2097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4C7ADE-E20B-44DB-8FE0-0E99A3CC4515}"/>
                </a:ext>
              </a:extLst>
            </p:cNvPr>
            <p:cNvSpPr txBox="1"/>
            <p:nvPr/>
          </p:nvSpPr>
          <p:spPr>
            <a:xfrm>
              <a:off x="5688324" y="2251365"/>
              <a:ext cx="1197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537543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9247ED-A3C1-4609-853C-212CAFC36F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8324" y="2264088"/>
              <a:ext cx="27774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A2F430AE-8497-47A8-84F5-76630C4CF351}"/>
              </a:ext>
            </a:extLst>
          </p:cNvPr>
          <p:cNvSpPr/>
          <p:nvPr/>
        </p:nvSpPr>
        <p:spPr>
          <a:xfrm>
            <a:off x="6705600" y="4801683"/>
            <a:ext cx="180109" cy="1582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803382-D7BE-44CF-94D9-B9C321A6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042987"/>
            <a:ext cx="11191875" cy="477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EB725-3E6D-4BE5-B6E9-4FCA6F6E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537871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Fig 4b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418B0-4047-46D1-8C8C-72CF2D5CC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4" r="7458"/>
          <a:stretch/>
        </p:blipFill>
        <p:spPr>
          <a:xfrm>
            <a:off x="1025237" y="1215592"/>
            <a:ext cx="1537871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DF370-3592-4F82-9DDC-2DBB4C8890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5" r="4821"/>
          <a:stretch/>
        </p:blipFill>
        <p:spPr>
          <a:xfrm>
            <a:off x="5472545" y="1965904"/>
            <a:ext cx="1593274" cy="1360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313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797D-D3B7-4F30-BBD7-64827B20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97"/>
            <a:ext cx="1823720" cy="782955"/>
          </a:xfrm>
        </p:spPr>
        <p:txBody>
          <a:bodyPr/>
          <a:lstStyle/>
          <a:p>
            <a:r>
              <a:rPr lang="en-US" dirty="0"/>
              <a:t>Fig4c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8437-D86D-449A-BC46-6B4CAFB4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344"/>
            <a:ext cx="12192000" cy="44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263-0E7F-4053-B571-33802FF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E7EB0-B719-488C-9452-3E319DA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57" y="365125"/>
            <a:ext cx="9440855" cy="4171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265F5-642F-4A04-BBC0-BDBA05E7DA84}"/>
              </a:ext>
            </a:extLst>
          </p:cNvPr>
          <p:cNvSpPr txBox="1"/>
          <p:nvPr/>
        </p:nvSpPr>
        <p:spPr>
          <a:xfrm>
            <a:off x="3504393" y="150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88400-8C72-4095-8D8E-A55AE9CDE1D2}"/>
              </a:ext>
            </a:extLst>
          </p:cNvPr>
          <p:cNvSpPr txBox="1"/>
          <p:nvPr/>
        </p:nvSpPr>
        <p:spPr>
          <a:xfrm>
            <a:off x="5015575" y="1404605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CA39-5B58-4CDA-96D7-72AA7E5404C0}"/>
              </a:ext>
            </a:extLst>
          </p:cNvPr>
          <p:cNvSpPr txBox="1"/>
          <p:nvPr/>
        </p:nvSpPr>
        <p:spPr>
          <a:xfrm>
            <a:off x="6603669" y="106071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9098D-000A-48E0-B0AA-EF4D357C6A14}"/>
              </a:ext>
            </a:extLst>
          </p:cNvPr>
          <p:cNvSpPr txBox="1"/>
          <p:nvPr/>
        </p:nvSpPr>
        <p:spPr>
          <a:xfrm>
            <a:off x="7610648" y="939644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67AED-5B84-4B34-B441-8FD39491E408}"/>
              </a:ext>
            </a:extLst>
          </p:cNvPr>
          <p:cNvSpPr txBox="1"/>
          <p:nvPr/>
        </p:nvSpPr>
        <p:spPr>
          <a:xfrm>
            <a:off x="5239240" y="2688958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3F518-2E4C-41FB-ADA8-9F74ECBBFAE7}"/>
              </a:ext>
            </a:extLst>
          </p:cNvPr>
          <p:cNvSpPr txBox="1"/>
          <p:nvPr/>
        </p:nvSpPr>
        <p:spPr>
          <a:xfrm>
            <a:off x="6383799" y="2508857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20790-2BC7-4F15-8E9E-BC7E082A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" y="5404532"/>
            <a:ext cx="1606205" cy="122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7F09C-DBA5-4CEF-ABC5-A69FC425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45" y="5181644"/>
            <a:ext cx="1471765" cy="1669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6B068D-760F-4FA0-8531-DA62C60B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457" y="5173806"/>
            <a:ext cx="2094435" cy="164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CD896-3276-4B31-9B40-F8D936082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230" y="4940305"/>
            <a:ext cx="2136890" cy="1882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473950-FF3E-49F2-9770-39354AED9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458" y="5420054"/>
            <a:ext cx="1565630" cy="1224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5AD8F4-1DB1-4D8C-969E-6AD9309EE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1209" y="5575494"/>
            <a:ext cx="1881232" cy="10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374</Words>
  <Application>Microsoft Office PowerPoint</Application>
  <PresentationFormat>Widescreen</PresentationFormat>
  <Paragraphs>98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Scaffold analytics figures to modify with chemical structures</vt:lpstr>
      <vt:lpstr>Fig2a</vt:lpstr>
      <vt:lpstr>Fig 2b</vt:lpstr>
      <vt:lpstr>Fig 2c</vt:lpstr>
      <vt:lpstr>Fig4a</vt:lpstr>
      <vt:lpstr>Fig4a bottom</vt:lpstr>
      <vt:lpstr>Fig 4b</vt:lpstr>
      <vt:lpstr>Fig4c</vt:lpstr>
      <vt:lpstr>Fig 5b</vt:lpstr>
      <vt:lpstr>Fig 5b</vt:lpstr>
      <vt:lpstr>Fig 7</vt:lpstr>
      <vt:lpstr>Fig8</vt:lpstr>
      <vt:lpstr>Fig8</vt:lpstr>
      <vt:lpstr>PowerPoint Presentation</vt:lpstr>
      <vt:lpstr>Fig8</vt:lpstr>
      <vt:lpstr>Fig 10a</vt:lpstr>
      <vt:lpstr>Fig 10b</vt:lpstr>
      <vt:lpstr>Fig11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 analytics figures to modify with chemical structures</dc:title>
  <dc:creator>Bandyopadhyay, Deepak [JRDUS]</dc:creator>
  <cp:lastModifiedBy>Bandyopadhyay, Deepak [JRDUS]</cp:lastModifiedBy>
  <cp:revision>50</cp:revision>
  <dcterms:created xsi:type="dcterms:W3CDTF">2019-06-17T10:50:29Z</dcterms:created>
  <dcterms:modified xsi:type="dcterms:W3CDTF">2019-06-30T14:41:09Z</dcterms:modified>
</cp:coreProperties>
</file>