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05" r:id="rId3"/>
    <p:sldId id="304" r:id="rId4"/>
    <p:sldId id="303" r:id="rId5"/>
    <p:sldId id="257" r:id="rId6"/>
    <p:sldId id="258" r:id="rId7"/>
    <p:sldId id="259" r:id="rId8"/>
    <p:sldId id="260" r:id="rId9"/>
    <p:sldId id="261" r:id="rId10"/>
    <p:sldId id="308" r:id="rId11"/>
    <p:sldId id="262" r:id="rId12"/>
    <p:sldId id="279" r:id="rId13"/>
    <p:sldId id="309" r:id="rId14"/>
    <p:sldId id="310" r:id="rId15"/>
    <p:sldId id="306" r:id="rId16"/>
    <p:sldId id="280" r:id="rId17"/>
    <p:sldId id="302" r:id="rId18"/>
    <p:sldId id="307" r:id="rId19"/>
    <p:sldId id="311" r:id="rId20"/>
    <p:sldId id="31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ED7D31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54" autoAdjust="0"/>
    <p:restoredTop sz="91574" autoAdjust="0"/>
  </p:normalViewPr>
  <p:slideViewPr>
    <p:cSldViewPr snapToGrid="0">
      <p:cViewPr>
        <p:scale>
          <a:sx n="81" d="100"/>
          <a:sy n="81" d="100"/>
        </p:scale>
        <p:origin x="480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D0C80-5524-4640-8832-EE8081127E97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48103-15EE-4276-9225-417756577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9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348103-15EE-4276-9225-4177565772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88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348103-15EE-4276-9225-4177565772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98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Backup?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Backup?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27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Stats: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two methods allow you to access different sets of molecules starting from any molecule in TCAMS (average overlap in coverage is 40%).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aggregate (average/median), you can link to about twice as many molecules with the frameworks, however, this is because on the aggregate there are 6 times more frameworks than NCATS scaffolds, so the “fragment efficiency” is actually 3 times greater for NCATS scaffolds. One could also argue that many of the framework-only links 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variously decorated benzene rings) are not useful.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outliers are interesting: compounds in a rare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tautomer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unified with the dominant one by the NCATS tool, but left as singletons by the frameworks. And compounds whose only link with other molecules would be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 benzene ring remain singletons with the R-group tool.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04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104B-2506-4710-A4B8-79FDAEF8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862BF-A672-47C3-A812-8B89F9874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83F18-B4BF-4893-93B7-BEEB9114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638F7-C0AE-46C9-862D-9127149B6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6B2EC-8D9B-43D3-B5AA-7F515B22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9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A5AF-D86D-4DE9-ACFB-06FCF781D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E3AC0-4C90-4020-ABD0-7D735B2ED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19803-8701-461F-A3BA-881C585DB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10F13-8056-4C74-9F0D-C50F272F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D158F-DFD9-460D-9E16-6C979F44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1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7D6400-DBD6-4EC1-99BB-E0F612EA7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A5CD6-9FB3-4B1D-92D6-570CA94B4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C767F-EC45-4452-8EC5-35B5A9C58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2A071-104D-40AB-B860-8FEFE9E2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27A8F-CEA8-4BBF-AD4C-82986E5D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84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6833" y="294810"/>
            <a:ext cx="10102852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486833" y="1196152"/>
            <a:ext cx="11231033" cy="46585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86832" y="692554"/>
            <a:ext cx="10130368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92758" y="5978065"/>
            <a:ext cx="11261093" cy="203133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1149903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6833" y="294810"/>
            <a:ext cx="10102852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486833" y="1196152"/>
            <a:ext cx="11231033" cy="46585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86832" y="692554"/>
            <a:ext cx="10130368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92758" y="5978065"/>
            <a:ext cx="11261093" cy="203133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129693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816B6-7931-4873-BAE7-9558B36B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4BB0-F542-4ACA-981D-DFA4BABC1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51155-A191-4FE9-8A8B-7CA94688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F0A87-7660-49D9-A80A-4C91D961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A0EBB-0B04-426B-A367-7E055D2F1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3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7E17-9F2E-4FC4-A163-FC8F10BC6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AEC55-B5C3-47D7-ABD2-A1368D466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28B3C-8778-416B-AED8-721D6B56A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3BD49-20DC-4873-BCD7-2686F3F4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7C966-FD8C-4DAC-88E7-A0BB3A91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7910E-C80C-4624-AA85-DA228571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D6869-4261-4448-9EBE-28A746493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A684E-ECB3-4BDA-996D-93D1FBB1D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80ED7-48FF-4473-B3B2-BE4723E5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6E062-5344-4D83-9EC5-0B047FD4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366DE-F5CF-40A9-BE44-3B27B939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5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DBF33-A196-4E6F-8366-5238B582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74EEC-6B61-4B02-9FFA-B117D540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DE303-F866-4E1A-912A-573C1607E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BE9CA-925E-4C30-A3A3-988351636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407D93-0DBD-4328-A290-E841C680C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2F083-32A3-4726-A336-41ACC8B04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4DB03-EBFD-48CC-8ACA-84A2EAD97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1F9A51-4B6E-4BF1-937E-FB1D07FB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92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650E-4325-4977-9663-F0369D50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83A59C-97CF-4F53-887B-5D540A885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6868F9-C552-41D9-B2F6-E7E034E5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63493-C3BC-4158-A21C-4F33F983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5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22D978-D95D-4CC5-B9D4-0B98A777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93D4B-4688-4BD1-8601-5E91CD16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EA142-31B2-429D-8EE2-4E015CEA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4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F60C-45A5-4BF2-9130-1B36BF219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96BA0-EA03-43CE-BA13-E52C251CF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393DB-0574-4F23-98A8-5DA69E107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C7666-5024-4C65-8E61-2B443CEC2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347DA-6083-4852-A8DD-4D5DCB39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37362-6ADE-4C48-88C7-AA8ADBD1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7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A604-7E62-45B2-8EA3-C2ACF0F6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DD64FB-78E8-4CB3-90F4-8870C8411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BC812-137D-4418-BD46-62210A848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3428F-5E1F-47A2-87DC-00CDB60EA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48A0E-DF8D-4CA9-8EF5-FE00AAC2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2487F-421F-42F4-8148-BB46783C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5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CCA99-B669-462C-A59A-14452CAB8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3E3ED-5B33-4AB8-9DF6-4C42BF6D1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DC011-CFF9-4037-A1FB-8BD007B4A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7E1A3-8EE7-4938-A04E-5AA70C9BC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85397-BD7B-4B4E-8745-92160FCC0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5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2.png"/><Relationship Id="rId7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4.png"/><Relationship Id="rId5" Type="http://schemas.openxmlformats.org/officeDocument/2006/relationships/image" Target="../media/image16.png"/><Relationship Id="rId10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1.png"/><Relationship Id="rId10" Type="http://schemas.openxmlformats.org/officeDocument/2006/relationships/image" Target="../media/image34.png"/><Relationship Id="rId4" Type="http://schemas.openxmlformats.org/officeDocument/2006/relationships/image" Target="../media/image22.png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E52AA-0BD4-48B3-9F3C-4B97CCD3C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Scaffold analytics figures to modify with chemical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0B340-86FD-45A9-A70F-0A28CFA93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Deepak Bandyopadhyay</a:t>
            </a:r>
          </a:p>
          <a:p>
            <a:r>
              <a:rPr lang="en-US" dirty="0"/>
              <a:t>Rajarshi Guha</a:t>
            </a:r>
          </a:p>
          <a:p>
            <a:r>
              <a:rPr lang="en-US" dirty="0"/>
              <a:t>Constantine Kreatsoulas</a:t>
            </a:r>
          </a:p>
        </p:txBody>
      </p:sp>
    </p:spTree>
    <p:extLst>
      <p:ext uri="{BB962C8B-B14F-4D97-AF65-F5344CB8AC3E}">
        <p14:creationId xmlns:p14="http://schemas.microsoft.com/office/powerpoint/2010/main" val="355183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39E8AAC4-91D7-4CD6-BCEE-191E04FECA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8" r="21994"/>
          <a:stretch/>
        </p:blipFill>
        <p:spPr>
          <a:xfrm>
            <a:off x="423249" y="1361730"/>
            <a:ext cx="8917396" cy="5114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3AF0E3-6C6C-4862-9568-D954C653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9425" y="50776"/>
            <a:ext cx="1543050" cy="599097"/>
          </a:xfrm>
        </p:spPr>
        <p:txBody>
          <a:bodyPr>
            <a:normAutofit fontScale="90000"/>
          </a:bodyPr>
          <a:lstStyle/>
          <a:p>
            <a:r>
              <a:rPr lang="en-US" dirty="0"/>
              <a:t>Fig 5b</a:t>
            </a:r>
          </a:p>
        </p:txBody>
      </p:sp>
      <p:pic>
        <p:nvPicPr>
          <p:cNvPr id="19" name="Picture 3" descr="http://images.sodahead.com/polls/003962351/5331458487_normal_ian_symbol_north_arrow_2_answer_1_xlarge.png">
            <a:extLst>
              <a:ext uri="{FF2B5EF4-FFF2-40B4-BE49-F238E27FC236}">
                <a16:creationId xmlns:a16="http://schemas.microsoft.com/office/drawing/2014/main" id="{F4686F26-E96C-428D-950C-09A72A8BA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7884797">
            <a:off x="444914" y="5586013"/>
            <a:ext cx="412111" cy="394343"/>
          </a:xfrm>
          <a:prstGeom prst="rect">
            <a:avLst/>
          </a:prstGeom>
          <a:noFill/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2AE2AE3-C48C-4BC2-B2E9-807A359CF50A}"/>
              </a:ext>
            </a:extLst>
          </p:cNvPr>
          <p:cNvSpPr txBox="1"/>
          <p:nvPr/>
        </p:nvSpPr>
        <p:spPr>
          <a:xfrm rot="16200000">
            <a:off x="-154130" y="3389973"/>
            <a:ext cx="846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635A54"/>
              </a:buClr>
            </a:pPr>
            <a:r>
              <a:rPr lang="en-US" sz="1400" dirty="0">
                <a:solidFill>
                  <a:srgbClr val="635A54"/>
                </a:solidFill>
                <a:latin typeface="Arial"/>
              </a:rPr>
              <a:t>Avg(IFI)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89E743-6371-4E30-BDD3-63C50293D474}"/>
              </a:ext>
            </a:extLst>
          </p:cNvPr>
          <p:cNvSpPr txBox="1"/>
          <p:nvPr/>
        </p:nvSpPr>
        <p:spPr>
          <a:xfrm>
            <a:off x="8087728" y="2124989"/>
            <a:ext cx="1089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635A54"/>
              </a:buClr>
            </a:pPr>
            <a:r>
              <a:rPr lang="en-US" sz="1400" b="1" dirty="0">
                <a:solidFill>
                  <a:srgbClr val="0070C0"/>
                </a:solidFill>
                <a:latin typeface="Arial"/>
              </a:rPr>
              <a:t>17 molecules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A54DA4-168A-4982-B78F-3F6A26F7C312}"/>
              </a:ext>
            </a:extLst>
          </p:cNvPr>
          <p:cNvSpPr txBox="1"/>
          <p:nvPr/>
        </p:nvSpPr>
        <p:spPr>
          <a:xfrm>
            <a:off x="673810" y="2939343"/>
            <a:ext cx="1089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635A54"/>
              </a:buClr>
            </a:pPr>
            <a:r>
              <a:rPr lang="en-US" sz="1400" b="1" dirty="0">
                <a:solidFill>
                  <a:srgbClr val="0070C0"/>
                </a:solidFill>
                <a:latin typeface="Arial"/>
              </a:rPr>
              <a:t>1016 </a:t>
            </a:r>
            <a:br>
              <a:rPr lang="en-US" sz="1400" b="1" dirty="0">
                <a:solidFill>
                  <a:srgbClr val="0070C0"/>
                </a:solidFill>
                <a:latin typeface="Arial"/>
              </a:rPr>
            </a:br>
            <a:r>
              <a:rPr lang="en-US" sz="1400" b="1" dirty="0">
                <a:solidFill>
                  <a:srgbClr val="0070C0"/>
                </a:solidFill>
                <a:latin typeface="Arial"/>
              </a:rPr>
              <a:t>molecules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6C79F22-89F8-48EC-BDF4-F31FB5556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85" y="1713798"/>
            <a:ext cx="1606205" cy="12241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AE6504D-A4B4-4F4C-B99E-4BA26B1DE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3302" y="1373878"/>
            <a:ext cx="1471765" cy="16698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C23C467-BD43-49CE-A390-FDD2BBDA73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4646" y="1515039"/>
            <a:ext cx="2094435" cy="16486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E0E68A5-0215-48D4-850E-7291501264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8544" y="3856661"/>
            <a:ext cx="2136890" cy="18821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9A0457E-3018-4E9F-8E20-757717EFDD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5644" y="4185406"/>
            <a:ext cx="1565630" cy="12246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FFFC98E-A6F9-4896-A817-155FFC20DE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7967" y="3608388"/>
            <a:ext cx="1980248" cy="112947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8C16EC6D-1017-4BEA-A03C-ABF61D6762F6}"/>
              </a:ext>
            </a:extLst>
          </p:cNvPr>
          <p:cNvGrpSpPr/>
          <p:nvPr/>
        </p:nvGrpSpPr>
        <p:grpSpPr>
          <a:xfrm>
            <a:off x="603316" y="485045"/>
            <a:ext cx="8253479" cy="892951"/>
            <a:chOff x="603316" y="862120"/>
            <a:chExt cx="8253479" cy="89295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33590FF-88B6-4818-8660-07C3C20FEDD8}"/>
                </a:ext>
              </a:extLst>
            </p:cNvPr>
            <p:cNvGrpSpPr/>
            <p:nvPr/>
          </p:nvGrpSpPr>
          <p:grpSpPr>
            <a:xfrm>
              <a:off x="3360303" y="862120"/>
              <a:ext cx="5496492" cy="892951"/>
              <a:chOff x="2964379" y="1246851"/>
              <a:chExt cx="5496492" cy="892951"/>
            </a:xfrm>
          </p:grpSpPr>
          <p:pic>
            <p:nvPicPr>
              <p:cNvPr id="23" name="Picture 25">
                <a:extLst>
                  <a:ext uri="{FF2B5EF4-FFF2-40B4-BE49-F238E27FC236}">
                    <a16:creationId xmlns:a16="http://schemas.microsoft.com/office/drawing/2014/main" id="{CFC07988-0C09-4BDC-B04E-CC69AD2EA8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screen"/>
              <a:srcRect t="22841" r="84078" b="24191"/>
              <a:stretch>
                <a:fillRect/>
              </a:stretch>
            </p:blipFill>
            <p:spPr bwMode="auto">
              <a:xfrm rot="16200000">
                <a:off x="3518360" y="1046863"/>
                <a:ext cx="343623" cy="1385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82F033DD-FFBB-46D1-83D4-BE41552AF5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6514" y="1915786"/>
                <a:ext cx="1202338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635A54">
                    <a:lumMod val="50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90A002C-6FA5-4070-AA86-80E5336A98AE}"/>
                  </a:ext>
                </a:extLst>
              </p:cNvPr>
              <p:cNvSpPr txBox="1"/>
              <p:nvPr/>
            </p:nvSpPr>
            <p:spPr>
              <a:xfrm>
                <a:off x="2964379" y="1251585"/>
                <a:ext cx="20763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35A54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400" b="1" i="0" u="sng" strike="noStrike" kern="0" cap="none" spc="0" normalizeH="0" baseline="0" noProof="0" dirty="0">
                    <a:ln>
                      <a:noFill/>
                    </a:ln>
                    <a:solidFill>
                      <a:srgbClr val="635A54"/>
                    </a:solidFill>
                    <a:effectLst/>
                    <a:uLnTx/>
                    <a:uFillTx/>
                    <a:latin typeface="Arial"/>
                  </a:rPr>
                  <a:t>Shape by </a:t>
                </a: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635A54"/>
                    </a:solidFill>
                    <a:effectLst/>
                    <a:uLnTx/>
                    <a:uFillTx/>
                    <a:latin typeface="Arial"/>
                  </a:rPr>
                  <a:t>Complexity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8446047-31B7-42AB-BCE7-2122ABF8B4BD}"/>
                  </a:ext>
                </a:extLst>
              </p:cNvPr>
              <p:cNvSpPr txBox="1"/>
              <p:nvPr/>
            </p:nvSpPr>
            <p:spPr>
              <a:xfrm>
                <a:off x="5465939" y="1251585"/>
                <a:ext cx="1464571" cy="846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635A54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400" b="1" i="0" u="sng" strike="noStrike" kern="0" cap="none" spc="0" normalizeH="0" baseline="0" noProof="0" dirty="0">
                    <a:ln>
                      <a:noFill/>
                    </a:ln>
                    <a:solidFill>
                      <a:srgbClr val="635A54"/>
                    </a:solidFill>
                    <a:effectLst/>
                    <a:uLnTx/>
                    <a:uFillTx/>
                    <a:latin typeface="Arial"/>
                  </a:rPr>
                  <a:t>Size by</a:t>
                </a: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635A54"/>
                    </a:solidFill>
                    <a:effectLst/>
                    <a:uLnTx/>
                    <a:uFillTx/>
                    <a:latin typeface="Arial"/>
                  </a:rPr>
                  <a:t> Count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635A54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635A54"/>
                    </a:solidFill>
                    <a:effectLst/>
                    <a:uLnTx/>
                    <a:uFillTx/>
                    <a:latin typeface="Arial"/>
                  </a:rPr>
                  <a:t>(# molecules that share a scaffold)</a:t>
                </a: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635A54"/>
                    </a:solidFill>
                    <a:effectLst/>
                    <a:uLnTx/>
                    <a:uFillTx/>
                    <a:latin typeface="Arial"/>
                  </a:rPr>
                  <a:t> </a:t>
                </a:r>
              </a:p>
            </p:txBody>
          </p:sp>
          <p:pic>
            <p:nvPicPr>
              <p:cNvPr id="27" name="Picture 4">
                <a:extLst>
                  <a:ext uri="{FF2B5EF4-FFF2-40B4-BE49-F238E27FC236}">
                    <a16:creationId xmlns:a16="http://schemas.microsoft.com/office/drawing/2014/main" id="{019EEF74-45B6-44CD-B607-3085037367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 l="66823" t="35784" r="18491" b="45834"/>
              <a:stretch>
                <a:fillRect/>
              </a:stretch>
            </p:blipFill>
            <p:spPr bwMode="auto">
              <a:xfrm>
                <a:off x="7151206" y="1246851"/>
                <a:ext cx="1309665" cy="8929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DE3576E-C5AD-4672-8EDF-7E3E97C18CE4}"/>
                </a:ext>
              </a:extLst>
            </p:cNvPr>
            <p:cNvSpPr txBox="1"/>
            <p:nvPr/>
          </p:nvSpPr>
          <p:spPr>
            <a:xfrm>
              <a:off x="603316" y="862120"/>
              <a:ext cx="25551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Marker by SCAFFOLD_ID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455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470F-5011-4439-AB7C-1E79595CD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438"/>
            <a:ext cx="1386526" cy="758825"/>
          </a:xfrm>
        </p:spPr>
        <p:txBody>
          <a:bodyPr/>
          <a:lstStyle/>
          <a:p>
            <a:r>
              <a:rPr lang="en-US" dirty="0"/>
              <a:t>Fig 7</a:t>
            </a:r>
          </a:p>
        </p:txBody>
      </p:sp>
      <p:pic>
        <p:nvPicPr>
          <p:cNvPr id="5" name="Content Placeholder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5AF8A700-B548-4DB4-B632-B17BD18FC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669" y="1222303"/>
            <a:ext cx="9011908" cy="508706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3C40D3-B14D-4E26-985A-55F669DF8B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5" r="2537"/>
          <a:stretch/>
        </p:blipFill>
        <p:spPr>
          <a:xfrm>
            <a:off x="5090477" y="827042"/>
            <a:ext cx="2318992" cy="1340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2F5D78-2A06-4D2B-9A2D-1FF322E61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379" y="1067927"/>
            <a:ext cx="1949638" cy="14433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79A440-62E2-4C6B-8E53-14EBE58F5D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971" y="488605"/>
            <a:ext cx="1207785" cy="204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01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0EE99B-3CB9-4E1F-8A3F-5104FB2C2B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77" t="2445" r="14157"/>
          <a:stretch/>
        </p:blipFill>
        <p:spPr>
          <a:xfrm>
            <a:off x="273451" y="181432"/>
            <a:ext cx="9859156" cy="64104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60544" y="546881"/>
            <a:ext cx="1496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dirty="0">
                <a:solidFill>
                  <a:srgbClr val="0070C0"/>
                </a:solidFill>
              </a:rPr>
              <a:t>Co-</a:t>
            </a:r>
            <a:r>
              <a:rPr lang="en-US" sz="1600" dirty="0">
                <a:solidFill>
                  <a:srgbClr val="D60093"/>
                </a:solidFill>
              </a:rPr>
              <a:t>occurring</a:t>
            </a:r>
          </a:p>
          <a:p>
            <a:pPr marL="171450" indent="-171450">
              <a:buClr>
                <a:schemeClr val="tx1"/>
              </a:buClr>
            </a:pPr>
            <a:r>
              <a:rPr lang="en-US" sz="1600" dirty="0">
                <a:solidFill>
                  <a:srgbClr val="00B050"/>
                </a:solidFill>
              </a:rPr>
              <a:t>active scaffolds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93954" y="1471049"/>
            <a:ext cx="1496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dirty="0">
                <a:solidFill>
                  <a:srgbClr val="0070C0"/>
                </a:solidFill>
              </a:rPr>
              <a:t>Scaffold 4719</a:t>
            </a:r>
            <a:endParaRPr lang="en-U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171450" indent="-171450">
              <a:buClr>
                <a:schemeClr val="tx1"/>
              </a:buClr>
            </a:pPr>
            <a:r>
              <a:rPr lang="en-US" sz="1600" dirty="0">
                <a:solidFill>
                  <a:srgbClr val="00B050"/>
                </a:solidFill>
              </a:rPr>
              <a:t>active by itself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2A3982C-5D38-4583-BC50-40DC654FD093}"/>
              </a:ext>
            </a:extLst>
          </p:cNvPr>
          <p:cNvSpPr/>
          <p:nvPr/>
        </p:nvSpPr>
        <p:spPr bwMode="auto">
          <a:xfrm>
            <a:off x="8017516" y="5185343"/>
            <a:ext cx="164592" cy="164592"/>
          </a:xfrm>
          <a:prstGeom prst="ellipse">
            <a:avLst/>
          </a:prstGeom>
          <a:noFill/>
          <a:ln w="28575">
            <a:solidFill>
              <a:srgbClr val="00206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45F1D7B-FE6B-48DD-BC3A-72CCD1A6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6684" y="6623075"/>
            <a:ext cx="635316" cy="234925"/>
          </a:xfrm>
        </p:spPr>
        <p:txBody>
          <a:bodyPr>
            <a:noAutofit/>
          </a:bodyPr>
          <a:lstStyle/>
          <a:p>
            <a:r>
              <a:rPr lang="en-US" sz="1800" dirty="0"/>
              <a:t>Fig8</a:t>
            </a:r>
          </a:p>
        </p:txBody>
      </p:sp>
      <p:pic>
        <p:nvPicPr>
          <p:cNvPr id="38" name="Picture 3" descr="http://images.sodahead.com/polls/003962351/5331458487_normal_ian_symbol_north_arrow_2_answer_1_xlarge.png">
            <a:extLst>
              <a:ext uri="{FF2B5EF4-FFF2-40B4-BE49-F238E27FC236}">
                <a16:creationId xmlns:a16="http://schemas.microsoft.com/office/drawing/2014/main" id="{192EEE67-9D43-405E-875D-E66AF6B74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7884797">
            <a:off x="351569" y="5968189"/>
            <a:ext cx="412111" cy="394343"/>
          </a:xfrm>
          <a:prstGeom prst="rect">
            <a:avLst/>
          </a:prstGeom>
          <a:noFill/>
        </p:spPr>
      </p:pic>
      <p:sp>
        <p:nvSpPr>
          <p:cNvPr id="40" name="5-Point Star 45">
            <a:extLst>
              <a:ext uri="{FF2B5EF4-FFF2-40B4-BE49-F238E27FC236}">
                <a16:creationId xmlns:a16="http://schemas.microsoft.com/office/drawing/2014/main" id="{399D3292-58BB-43BD-B817-464F2D88A2D5}"/>
              </a:ext>
            </a:extLst>
          </p:cNvPr>
          <p:cNvSpPr/>
          <p:nvPr/>
        </p:nvSpPr>
        <p:spPr bwMode="auto">
          <a:xfrm>
            <a:off x="8565467" y="5448743"/>
            <a:ext cx="234461" cy="234462"/>
          </a:xfrm>
          <a:prstGeom prst="star5">
            <a:avLst/>
          </a:prstGeom>
          <a:solidFill>
            <a:srgbClr val="FF6600"/>
          </a:solidFill>
          <a:ln w="12700" cap="flat" cmpd="sng" algn="ctr">
            <a:solidFill>
              <a:srgbClr val="FFFF00"/>
            </a:solidFill>
            <a:prstDash val="solid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marR="0" lvl="0" indent="-180975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sz="12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8142383-4D94-4ECD-A1F9-8D35E17EF63E}"/>
              </a:ext>
            </a:extLst>
          </p:cNvPr>
          <p:cNvGrpSpPr/>
          <p:nvPr/>
        </p:nvGrpSpPr>
        <p:grpSpPr>
          <a:xfrm>
            <a:off x="1687998" y="432274"/>
            <a:ext cx="2968817" cy="1663733"/>
            <a:chOff x="2021373" y="526936"/>
            <a:chExt cx="2968817" cy="1663733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CC6B6144-3063-4DC8-AFFE-4DF39B8E0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21373" y="526936"/>
              <a:ext cx="2968817" cy="1663733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 bwMode="auto">
            <a:xfrm rot="20240795">
              <a:off x="3210426" y="846140"/>
              <a:ext cx="483510" cy="499241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hangingPunct="0"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4095750" y="530941"/>
              <a:ext cx="819149" cy="523219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hangingPunct="0"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C000"/>
                </a:solidFill>
                <a:latin typeface="Arial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 rot="15049394">
              <a:off x="3529066" y="215475"/>
              <a:ext cx="687934" cy="1443133"/>
            </a:xfrm>
            <a:prstGeom prst="ellipse">
              <a:avLst/>
            </a:prstGeom>
            <a:noFill/>
            <a:ln w="19050">
              <a:solidFill>
                <a:srgbClr val="FF0066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hangingPunct="0"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" name="Right Arrow 20">
              <a:extLst>
                <a:ext uri="{FF2B5EF4-FFF2-40B4-BE49-F238E27FC236}">
                  <a16:creationId xmlns:a16="http://schemas.microsoft.com/office/drawing/2014/main" id="{CC5CE671-4B23-4D70-9BEB-7966EFAB5C3D}"/>
                </a:ext>
              </a:extLst>
            </p:cNvPr>
            <p:cNvSpPr/>
            <p:nvPr/>
          </p:nvSpPr>
          <p:spPr bwMode="auto">
            <a:xfrm rot="5400000">
              <a:off x="3407325" y="1668030"/>
              <a:ext cx="431568" cy="233838"/>
            </a:xfrm>
            <a:prstGeom prst="rightArrow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headEnd/>
              <a:tailEnd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lvl="0" indent="-180975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Tx/>
                <a:buFont typeface="Arial" pitchFamily="34" charset="0"/>
                <a:buChar char="–"/>
                <a:tabLst/>
                <a:defRPr/>
              </a:pPr>
              <a:endPara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F192E7D6-0878-4FC2-83D3-02A1B3E4A4B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5931" t="37005" r="2232" b="13447"/>
          <a:stretch/>
        </p:blipFill>
        <p:spPr>
          <a:xfrm>
            <a:off x="571031" y="672298"/>
            <a:ext cx="1082441" cy="231592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8C48E047-08E7-4031-88A7-28DD476FA823}"/>
              </a:ext>
            </a:extLst>
          </p:cNvPr>
          <p:cNvGrpSpPr/>
          <p:nvPr/>
        </p:nvGrpSpPr>
        <p:grpSpPr>
          <a:xfrm>
            <a:off x="4611519" y="511115"/>
            <a:ext cx="2737049" cy="3940370"/>
            <a:chOff x="4811544" y="738539"/>
            <a:chExt cx="2737049" cy="394037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1E54B0-FE32-4A06-8474-FE405AABE83A}"/>
                </a:ext>
              </a:extLst>
            </p:cNvPr>
            <p:cNvSpPr/>
            <p:nvPr/>
          </p:nvSpPr>
          <p:spPr>
            <a:xfrm>
              <a:off x="4833976" y="1336764"/>
              <a:ext cx="2714617" cy="31876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11313" y="738539"/>
              <a:ext cx="18194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600" dirty="0">
                  <a:solidFill>
                    <a:srgbClr val="CCCC00"/>
                  </a:solidFill>
                </a:rPr>
                <a:t>Scaffold 978 alone</a:t>
              </a:r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</a:rPr>
                <a:t> 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not highly active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4CAEB35-FE6D-4824-81F1-FEDF4FDF8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66648" y="1368289"/>
              <a:ext cx="1835625" cy="1312001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F92A23B3-28B1-434A-84FE-20B056C9F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81601" y="3031826"/>
              <a:ext cx="2627471" cy="1487329"/>
            </a:xfrm>
            <a:prstGeom prst="rect">
              <a:avLst/>
            </a:prstGeom>
          </p:spPr>
        </p:pic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3608FFC-651B-4837-B8D3-EE4175C53DE3}"/>
                </a:ext>
              </a:extLst>
            </p:cNvPr>
            <p:cNvCxnSpPr>
              <a:cxnSpLocks/>
            </p:cNvCxnSpPr>
            <p:nvPr/>
          </p:nvCxnSpPr>
          <p:spPr>
            <a:xfrm>
              <a:off x="4833976" y="2994383"/>
              <a:ext cx="27146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36937C-F5BA-4AF1-B8C9-B0C9DC87EA9F}"/>
                </a:ext>
              </a:extLst>
            </p:cNvPr>
            <p:cNvSpPr txBox="1"/>
            <p:nvPr/>
          </p:nvSpPr>
          <p:spPr>
            <a:xfrm>
              <a:off x="4869174" y="4162423"/>
              <a:ext cx="11338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ID: 529200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477CB14-8C3B-49D9-9840-566F8B36F630}"/>
                </a:ext>
              </a:extLst>
            </p:cNvPr>
            <p:cNvSpPr/>
            <p:nvPr/>
          </p:nvSpPr>
          <p:spPr bwMode="auto">
            <a:xfrm>
              <a:off x="6395155" y="4532605"/>
              <a:ext cx="146304" cy="146304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hangingPunct="0"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F671594-98CB-4FAC-9214-2546A449F6A0}"/>
                </a:ext>
              </a:extLst>
            </p:cNvPr>
            <p:cNvSpPr txBox="1"/>
            <p:nvPr/>
          </p:nvSpPr>
          <p:spPr>
            <a:xfrm>
              <a:off x="4811544" y="2669172"/>
              <a:ext cx="17588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SCAFFOLD_ID: 978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16781" y="132901"/>
            <a:ext cx="252607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dirty="0"/>
              <a:t>Each </a:t>
            </a:r>
            <a:r>
              <a:rPr lang="en-US" sz="1400" u="sng" dirty="0"/>
              <a:t>pie</a:t>
            </a:r>
            <a:r>
              <a:rPr lang="en-US" sz="1400" dirty="0"/>
              <a:t> is one </a:t>
            </a:r>
            <a:r>
              <a:rPr lang="en-US" sz="1400" i="1" dirty="0"/>
              <a:t>compound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/>
              <a:t>Each </a:t>
            </a:r>
            <a:r>
              <a:rPr lang="en-US" sz="1400" u="sng" dirty="0"/>
              <a:t>sector/color</a:t>
            </a:r>
            <a:r>
              <a:rPr lang="en-US" sz="1400" dirty="0"/>
              <a:t> is one </a:t>
            </a:r>
            <a:r>
              <a:rPr lang="en-US" sz="1400" i="1" dirty="0"/>
              <a:t>scaffold</a:t>
            </a:r>
            <a:endParaRPr lang="en-US" sz="14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67304A6-828F-4451-BF8A-3127EC47ED43}"/>
              </a:ext>
            </a:extLst>
          </p:cNvPr>
          <p:cNvSpPr/>
          <p:nvPr/>
        </p:nvSpPr>
        <p:spPr bwMode="auto">
          <a:xfrm>
            <a:off x="9845077" y="4215531"/>
            <a:ext cx="146304" cy="146304"/>
          </a:xfrm>
          <a:prstGeom prst="ellipse">
            <a:avLst/>
          </a:prstGeom>
          <a:noFill/>
          <a:ln w="28575">
            <a:solidFill>
              <a:srgbClr val="00206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2F96698-8599-48E2-B032-3C2C65A1EAE8}"/>
              </a:ext>
            </a:extLst>
          </p:cNvPr>
          <p:cNvGrpSpPr/>
          <p:nvPr/>
        </p:nvGrpSpPr>
        <p:grpSpPr>
          <a:xfrm>
            <a:off x="7590589" y="2102175"/>
            <a:ext cx="2017134" cy="2998485"/>
            <a:chOff x="7373769" y="2064467"/>
            <a:chExt cx="2017134" cy="299848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AFC7976-C637-4DC8-99D0-5CCB8BC13D2E}"/>
                </a:ext>
              </a:extLst>
            </p:cNvPr>
            <p:cNvSpPr/>
            <p:nvPr/>
          </p:nvSpPr>
          <p:spPr>
            <a:xfrm>
              <a:off x="7408012" y="2064467"/>
              <a:ext cx="1982891" cy="2934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C197A84-ABFA-4015-A57C-03F0BBDC31B6}"/>
                </a:ext>
              </a:extLst>
            </p:cNvPr>
            <p:cNvSpPr txBox="1"/>
            <p:nvPr/>
          </p:nvSpPr>
          <p:spPr>
            <a:xfrm>
              <a:off x="7831334" y="3562331"/>
              <a:ext cx="248635" cy="378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4</a:t>
              </a: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30B7B5D1-5019-4523-8906-81CEE2ED59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6390" r="4785"/>
            <a:stretch/>
          </p:blipFill>
          <p:spPr>
            <a:xfrm>
              <a:off x="7436589" y="2112774"/>
              <a:ext cx="1155856" cy="952297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C015451-0529-4E62-B328-5822684112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2" r="1991"/>
            <a:stretch/>
          </p:blipFill>
          <p:spPr>
            <a:xfrm>
              <a:off x="7428483" y="3376991"/>
              <a:ext cx="1943370" cy="1431436"/>
            </a:xfrm>
            <a:prstGeom prst="rect">
              <a:avLst/>
            </a:prstGeom>
          </p:spPr>
        </p:pic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D865AFB-D02C-4128-9CB1-3B66CCD72A00}"/>
                </a:ext>
              </a:extLst>
            </p:cNvPr>
            <p:cNvCxnSpPr>
              <a:cxnSpLocks/>
            </p:cNvCxnSpPr>
            <p:nvPr/>
          </p:nvCxnSpPr>
          <p:spPr>
            <a:xfrm>
              <a:off x="7415251" y="3346808"/>
              <a:ext cx="19756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A82BEAF-0E11-4071-A6A1-71FFAB6DB7AD}"/>
                </a:ext>
              </a:extLst>
            </p:cNvPr>
            <p:cNvSpPr txBox="1"/>
            <p:nvPr/>
          </p:nvSpPr>
          <p:spPr>
            <a:xfrm>
              <a:off x="7373769" y="3031122"/>
              <a:ext cx="19433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SCAFFOLD_ID: 4719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77034BF-16FF-4B10-94B8-6487E9EC12CD}"/>
                </a:ext>
              </a:extLst>
            </p:cNvPr>
            <p:cNvSpPr txBox="1"/>
            <p:nvPr/>
          </p:nvSpPr>
          <p:spPr>
            <a:xfrm>
              <a:off x="7374249" y="4724398"/>
              <a:ext cx="11338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ID: 525631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EEC7F5D6-2469-41A3-8080-7F4DE6923989}"/>
              </a:ext>
            </a:extLst>
          </p:cNvPr>
          <p:cNvSpPr txBox="1"/>
          <p:nvPr/>
        </p:nvSpPr>
        <p:spPr>
          <a:xfrm rot="16200000">
            <a:off x="-279379" y="2914159"/>
            <a:ext cx="887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Avg(IFI)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18CCEC1-9B0C-4371-A26D-1453EAF5E195}"/>
              </a:ext>
            </a:extLst>
          </p:cNvPr>
          <p:cNvGrpSpPr/>
          <p:nvPr/>
        </p:nvGrpSpPr>
        <p:grpSpPr>
          <a:xfrm>
            <a:off x="9974486" y="1154889"/>
            <a:ext cx="2059018" cy="3629674"/>
            <a:chOff x="9974486" y="1154889"/>
            <a:chExt cx="2059018" cy="362967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1993F63-E421-4412-AE4D-7B69CC271290}"/>
                </a:ext>
              </a:extLst>
            </p:cNvPr>
            <p:cNvSpPr/>
            <p:nvPr/>
          </p:nvSpPr>
          <p:spPr>
            <a:xfrm>
              <a:off x="10037302" y="1154889"/>
              <a:ext cx="1993392" cy="36181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5D5F533-6340-4324-8C13-575683CE4B23}"/>
                </a:ext>
              </a:extLst>
            </p:cNvPr>
            <p:cNvCxnSpPr>
              <a:cxnSpLocks/>
            </p:cNvCxnSpPr>
            <p:nvPr/>
          </p:nvCxnSpPr>
          <p:spPr>
            <a:xfrm>
              <a:off x="10040112" y="3173294"/>
              <a:ext cx="19933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C4E2D17E-683F-4A6F-B747-C186D6DA4E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2172" r="741"/>
            <a:stretch/>
          </p:blipFill>
          <p:spPr>
            <a:xfrm>
              <a:off x="10066618" y="1240017"/>
              <a:ext cx="1941991" cy="1657350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63714558-5CBD-4A55-B839-A52F3C20C4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688"/>
            <a:stretch/>
          </p:blipFill>
          <p:spPr>
            <a:xfrm>
              <a:off x="10057192" y="3288766"/>
              <a:ext cx="1961515" cy="1453896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F52FBBC-4E24-4B2A-8804-651D0D2B6C87}"/>
                </a:ext>
              </a:extLst>
            </p:cNvPr>
            <p:cNvSpPr txBox="1"/>
            <p:nvPr/>
          </p:nvSpPr>
          <p:spPr>
            <a:xfrm>
              <a:off x="10003541" y="4446009"/>
              <a:ext cx="11338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ID: 540655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DA761B5-FCD6-4354-957C-EF4116146D41}"/>
                </a:ext>
              </a:extLst>
            </p:cNvPr>
            <p:cNvSpPr txBox="1"/>
            <p:nvPr/>
          </p:nvSpPr>
          <p:spPr>
            <a:xfrm>
              <a:off x="9974486" y="2867133"/>
              <a:ext cx="19433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SCAFFOLD_ID: 2467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0EE99B-3CB9-4E1F-8A3F-5104FB2C2B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77" t="7574" r="14157"/>
          <a:stretch/>
        </p:blipFill>
        <p:spPr>
          <a:xfrm>
            <a:off x="273451" y="518474"/>
            <a:ext cx="9859156" cy="6073441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12A3982C-5D38-4583-BC50-40DC654FD093}"/>
              </a:ext>
            </a:extLst>
          </p:cNvPr>
          <p:cNvSpPr/>
          <p:nvPr/>
        </p:nvSpPr>
        <p:spPr bwMode="auto">
          <a:xfrm>
            <a:off x="8017516" y="5185343"/>
            <a:ext cx="164592" cy="164592"/>
          </a:xfrm>
          <a:prstGeom prst="ellipse">
            <a:avLst/>
          </a:prstGeom>
          <a:noFill/>
          <a:ln w="19050">
            <a:solidFill>
              <a:srgbClr val="00206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45F1D7B-FE6B-48DD-BC3A-72CCD1A6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6684" y="6623075"/>
            <a:ext cx="635316" cy="234925"/>
          </a:xfrm>
        </p:spPr>
        <p:txBody>
          <a:bodyPr>
            <a:noAutofit/>
          </a:bodyPr>
          <a:lstStyle/>
          <a:p>
            <a:r>
              <a:rPr lang="en-US" sz="1800" dirty="0"/>
              <a:t>Fig8</a:t>
            </a:r>
          </a:p>
        </p:txBody>
      </p:sp>
      <p:pic>
        <p:nvPicPr>
          <p:cNvPr id="38" name="Picture 3" descr="http://images.sodahead.com/polls/003962351/5331458487_normal_ian_symbol_north_arrow_2_answer_1_xlarge.png">
            <a:extLst>
              <a:ext uri="{FF2B5EF4-FFF2-40B4-BE49-F238E27FC236}">
                <a16:creationId xmlns:a16="http://schemas.microsoft.com/office/drawing/2014/main" id="{192EEE67-9D43-405E-875D-E66AF6B74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7884797">
            <a:off x="351569" y="5968189"/>
            <a:ext cx="412111" cy="394343"/>
          </a:xfrm>
          <a:prstGeom prst="rect">
            <a:avLst/>
          </a:prstGeom>
          <a:noFill/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8142383-4D94-4ECD-A1F9-8D35E17EF63E}"/>
              </a:ext>
            </a:extLst>
          </p:cNvPr>
          <p:cNvGrpSpPr/>
          <p:nvPr/>
        </p:nvGrpSpPr>
        <p:grpSpPr>
          <a:xfrm>
            <a:off x="4572603" y="762219"/>
            <a:ext cx="2968817" cy="1663733"/>
            <a:chOff x="2021373" y="526936"/>
            <a:chExt cx="2968817" cy="1663733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CC6B6144-3063-4DC8-AFFE-4DF39B8E0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21373" y="526936"/>
              <a:ext cx="2968817" cy="1663733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 bwMode="auto">
            <a:xfrm rot="20240795">
              <a:off x="3210426" y="846140"/>
              <a:ext cx="483510" cy="499241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hangingPunct="0"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4095750" y="530941"/>
              <a:ext cx="819149" cy="523219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hangingPunct="0"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C000"/>
                </a:solidFill>
                <a:latin typeface="Arial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 rot="15049394">
              <a:off x="3529066" y="215475"/>
              <a:ext cx="687934" cy="1443133"/>
            </a:xfrm>
            <a:prstGeom prst="ellipse">
              <a:avLst/>
            </a:prstGeom>
            <a:noFill/>
            <a:ln w="19050">
              <a:solidFill>
                <a:srgbClr val="FF0066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hangingPunct="0"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" name="Right Arrow 20">
              <a:extLst>
                <a:ext uri="{FF2B5EF4-FFF2-40B4-BE49-F238E27FC236}">
                  <a16:creationId xmlns:a16="http://schemas.microsoft.com/office/drawing/2014/main" id="{CC5CE671-4B23-4D70-9BEB-7966EFAB5C3D}"/>
                </a:ext>
              </a:extLst>
            </p:cNvPr>
            <p:cNvSpPr/>
            <p:nvPr/>
          </p:nvSpPr>
          <p:spPr bwMode="auto">
            <a:xfrm rot="5400000">
              <a:off x="3407325" y="1668030"/>
              <a:ext cx="431568" cy="233838"/>
            </a:xfrm>
            <a:prstGeom prst="rightArrow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headEnd/>
              <a:tailEnd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lvl="0" indent="-180975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Tx/>
                <a:buFont typeface="Arial" pitchFamily="34" charset="0"/>
                <a:buChar char="–"/>
                <a:tabLst/>
                <a:defRPr/>
              </a:pPr>
              <a:endPara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F192E7D6-0878-4FC2-83D3-02A1B3E4A4B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5931" t="37005" r="2232" b="13447"/>
          <a:stretch/>
        </p:blipFill>
        <p:spPr>
          <a:xfrm>
            <a:off x="8234334" y="771892"/>
            <a:ext cx="1319942" cy="282407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5" name="TextBox 24"/>
          <p:cNvSpPr txBox="1"/>
          <p:nvPr/>
        </p:nvSpPr>
        <p:spPr>
          <a:xfrm>
            <a:off x="516781" y="575964"/>
            <a:ext cx="28862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dirty="0"/>
              <a:t>Each </a:t>
            </a:r>
            <a:r>
              <a:rPr lang="en-US" sz="1600" u="sng" dirty="0"/>
              <a:t>pie</a:t>
            </a:r>
            <a:r>
              <a:rPr lang="en-US" sz="1600" dirty="0"/>
              <a:t> is one </a:t>
            </a:r>
            <a:r>
              <a:rPr lang="en-US" sz="1600" i="1" dirty="0"/>
              <a:t>compound</a:t>
            </a:r>
          </a:p>
          <a:p>
            <a:pPr marL="171450" indent="-171450">
              <a:buClr>
                <a:schemeClr val="tx1"/>
              </a:buClr>
            </a:pPr>
            <a:r>
              <a:rPr lang="en-US" sz="1600" dirty="0"/>
              <a:t>Each </a:t>
            </a:r>
            <a:r>
              <a:rPr lang="en-US" sz="1600" u="sng" dirty="0"/>
              <a:t>sector/color</a:t>
            </a:r>
            <a:r>
              <a:rPr lang="en-US" sz="1600" dirty="0"/>
              <a:t> is one </a:t>
            </a:r>
            <a:r>
              <a:rPr lang="en-US" sz="1600" i="1" dirty="0"/>
              <a:t>scaffold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67304A6-828F-4451-BF8A-3127EC47ED43}"/>
              </a:ext>
            </a:extLst>
          </p:cNvPr>
          <p:cNvSpPr/>
          <p:nvPr/>
        </p:nvSpPr>
        <p:spPr bwMode="auto">
          <a:xfrm>
            <a:off x="9845077" y="4215531"/>
            <a:ext cx="146304" cy="146304"/>
          </a:xfrm>
          <a:prstGeom prst="ellipse">
            <a:avLst/>
          </a:prstGeom>
          <a:noFill/>
          <a:ln w="19050">
            <a:solidFill>
              <a:srgbClr val="00206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EC7F5D6-2469-41A3-8080-7F4DE6923989}"/>
              </a:ext>
            </a:extLst>
          </p:cNvPr>
          <p:cNvSpPr txBox="1"/>
          <p:nvPr/>
        </p:nvSpPr>
        <p:spPr>
          <a:xfrm rot="16200000">
            <a:off x="-279379" y="2914159"/>
            <a:ext cx="887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Avg(IFI)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C7B172F-AA65-4AA0-A497-DACF3657F902}"/>
              </a:ext>
            </a:extLst>
          </p:cNvPr>
          <p:cNvSpPr/>
          <p:nvPr/>
        </p:nvSpPr>
        <p:spPr bwMode="auto">
          <a:xfrm>
            <a:off x="6195126" y="4311657"/>
            <a:ext cx="146304" cy="146304"/>
          </a:xfrm>
          <a:prstGeom prst="ellipse">
            <a:avLst/>
          </a:prstGeom>
          <a:noFill/>
          <a:ln w="19050">
            <a:solidFill>
              <a:srgbClr val="00206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71128A-2A29-4E3D-A343-9EB76C393EAB}"/>
              </a:ext>
            </a:extLst>
          </p:cNvPr>
          <p:cNvSpPr txBox="1"/>
          <p:nvPr/>
        </p:nvSpPr>
        <p:spPr>
          <a:xfrm>
            <a:off x="5863472" y="3940402"/>
            <a:ext cx="395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B70E224-0DEE-4684-A3A3-B1112D4FD6EE}"/>
              </a:ext>
            </a:extLst>
          </p:cNvPr>
          <p:cNvSpPr txBox="1"/>
          <p:nvPr/>
        </p:nvSpPr>
        <p:spPr>
          <a:xfrm>
            <a:off x="7663991" y="4876396"/>
            <a:ext cx="431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FD96F7D-A3B9-49CE-AD1C-73937CE8D203}"/>
              </a:ext>
            </a:extLst>
          </p:cNvPr>
          <p:cNvSpPr txBox="1"/>
          <p:nvPr/>
        </p:nvSpPr>
        <p:spPr>
          <a:xfrm>
            <a:off x="9473937" y="3838615"/>
            <a:ext cx="463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23D4A71-4653-4B88-9844-3AD178AB2305}"/>
              </a:ext>
            </a:extLst>
          </p:cNvPr>
          <p:cNvSpPr txBox="1"/>
          <p:nvPr/>
        </p:nvSpPr>
        <p:spPr>
          <a:xfrm>
            <a:off x="5167459" y="963103"/>
            <a:ext cx="395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FF0FAEC-9404-433E-9DB7-8C25DBC7491C}"/>
              </a:ext>
            </a:extLst>
          </p:cNvPr>
          <p:cNvSpPr txBox="1"/>
          <p:nvPr/>
        </p:nvSpPr>
        <p:spPr>
          <a:xfrm>
            <a:off x="8468408" y="5508388"/>
            <a:ext cx="395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A8DF535-515A-455E-8F0A-6CFAD912B9A2}"/>
              </a:ext>
            </a:extLst>
          </p:cNvPr>
          <p:cNvSpPr/>
          <p:nvPr/>
        </p:nvSpPr>
        <p:spPr bwMode="auto">
          <a:xfrm>
            <a:off x="8619384" y="5491578"/>
            <a:ext cx="137160" cy="137160"/>
          </a:xfrm>
          <a:prstGeom prst="ellipse">
            <a:avLst/>
          </a:prstGeom>
          <a:noFill/>
          <a:ln w="19050">
            <a:solidFill>
              <a:schemeClr val="accent2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4152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44366-07AC-416A-B7BE-21F5AE42A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99E497-4B68-4491-9B01-97CE0551A522}"/>
              </a:ext>
            </a:extLst>
          </p:cNvPr>
          <p:cNvSpPr txBox="1"/>
          <p:nvPr/>
        </p:nvSpPr>
        <p:spPr>
          <a:xfrm>
            <a:off x="8033786" y="1903330"/>
            <a:ext cx="1496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dirty="0">
                <a:solidFill>
                  <a:srgbClr val="0070C0"/>
                </a:solidFill>
              </a:rPr>
              <a:t>Co-</a:t>
            </a:r>
            <a:r>
              <a:rPr lang="en-US" sz="1600" dirty="0">
                <a:solidFill>
                  <a:srgbClr val="D60093"/>
                </a:solidFill>
              </a:rPr>
              <a:t>occurring</a:t>
            </a:r>
          </a:p>
          <a:p>
            <a:pPr marL="171450" indent="-171450">
              <a:buClr>
                <a:schemeClr val="tx1"/>
              </a:buClr>
            </a:pPr>
            <a:r>
              <a:rPr lang="en-US" sz="1600" dirty="0">
                <a:solidFill>
                  <a:srgbClr val="00B050"/>
                </a:solidFill>
              </a:rPr>
              <a:t>active scaffolds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38CD7F-E3E8-4322-83D0-339439FDFAB4}"/>
              </a:ext>
            </a:extLst>
          </p:cNvPr>
          <p:cNvSpPr txBox="1"/>
          <p:nvPr/>
        </p:nvSpPr>
        <p:spPr>
          <a:xfrm>
            <a:off x="5604901" y="1903330"/>
            <a:ext cx="1496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dirty="0">
                <a:solidFill>
                  <a:srgbClr val="0070C0"/>
                </a:solidFill>
              </a:rPr>
              <a:t>Scaffold 4719</a:t>
            </a:r>
            <a:endParaRPr lang="en-U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171450" indent="-171450">
              <a:buClr>
                <a:schemeClr val="tx1"/>
              </a:buClr>
            </a:pPr>
            <a:r>
              <a:rPr lang="en-US" sz="1600" dirty="0">
                <a:solidFill>
                  <a:srgbClr val="00B050"/>
                </a:solidFill>
              </a:rPr>
              <a:t>active by itself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72818-2331-4AEF-92EC-E7261A8AA413}"/>
              </a:ext>
            </a:extLst>
          </p:cNvPr>
          <p:cNvSpPr txBox="1"/>
          <p:nvPr/>
        </p:nvSpPr>
        <p:spPr>
          <a:xfrm>
            <a:off x="2703379" y="1903330"/>
            <a:ext cx="1819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dirty="0">
                <a:solidFill>
                  <a:srgbClr val="CCCC00"/>
                </a:solidFill>
              </a:rPr>
              <a:t>Scaffold 978 alone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 marL="171450" indent="-171450">
              <a:buClr>
                <a:schemeClr val="tx1"/>
              </a:buClr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not highly active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17CB9C9-B949-4BC8-9D54-CFAEA8B0DEA2}"/>
              </a:ext>
            </a:extLst>
          </p:cNvPr>
          <p:cNvGrpSpPr/>
          <p:nvPr/>
        </p:nvGrpSpPr>
        <p:grpSpPr>
          <a:xfrm>
            <a:off x="2066282" y="2529835"/>
            <a:ext cx="2737049" cy="3618191"/>
            <a:chOff x="2056855" y="2501554"/>
            <a:chExt cx="2737049" cy="361819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C2722B-C26D-4FD1-8BEC-ADC6E5A02721}"/>
                </a:ext>
              </a:extLst>
            </p:cNvPr>
            <p:cNvSpPr/>
            <p:nvPr/>
          </p:nvSpPr>
          <p:spPr>
            <a:xfrm>
              <a:off x="2079287" y="2501554"/>
              <a:ext cx="2714617" cy="3618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0C02119-8971-4A7A-958C-2A7D2184A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1959" y="2542507"/>
              <a:ext cx="1835625" cy="131200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8E6698-5890-4666-B734-BC68F932A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6912" y="4328594"/>
              <a:ext cx="2627471" cy="1487329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318957-3969-4F68-B71B-F3A794DA4595}"/>
                </a:ext>
              </a:extLst>
            </p:cNvPr>
            <p:cNvCxnSpPr>
              <a:cxnSpLocks/>
            </p:cNvCxnSpPr>
            <p:nvPr/>
          </p:nvCxnSpPr>
          <p:spPr>
            <a:xfrm>
              <a:off x="2079287" y="4244017"/>
              <a:ext cx="27146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98ED18-3DA8-48E4-AA00-ED612A45992B}"/>
                </a:ext>
              </a:extLst>
            </p:cNvPr>
            <p:cNvSpPr txBox="1"/>
            <p:nvPr/>
          </p:nvSpPr>
          <p:spPr>
            <a:xfrm>
              <a:off x="2114485" y="5770278"/>
              <a:ext cx="11338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ID: 529200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F18805-56FC-4665-80D3-422AA235D8B2}"/>
                </a:ext>
              </a:extLst>
            </p:cNvPr>
            <p:cNvSpPr txBox="1"/>
            <p:nvPr/>
          </p:nvSpPr>
          <p:spPr>
            <a:xfrm>
              <a:off x="2056855" y="3918806"/>
              <a:ext cx="17588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SCAFFOLD_ID: 978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176B971-A15D-45DA-9EAF-1F2CB2C80168}"/>
              </a:ext>
            </a:extLst>
          </p:cNvPr>
          <p:cNvGrpSpPr/>
          <p:nvPr/>
        </p:nvGrpSpPr>
        <p:grpSpPr>
          <a:xfrm>
            <a:off x="5045354" y="2529836"/>
            <a:ext cx="2382839" cy="3658757"/>
            <a:chOff x="7373770" y="2064466"/>
            <a:chExt cx="2017133" cy="333344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B12739-254B-46F3-96D2-78BD03443552}"/>
                </a:ext>
              </a:extLst>
            </p:cNvPr>
            <p:cNvSpPr/>
            <p:nvPr/>
          </p:nvSpPr>
          <p:spPr>
            <a:xfrm>
              <a:off x="7408012" y="2064466"/>
              <a:ext cx="1982891" cy="33069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57248C4-75C4-40CB-8DD8-B92DFC5B2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390" r="4785"/>
            <a:stretch/>
          </p:blipFill>
          <p:spPr>
            <a:xfrm>
              <a:off x="7436589" y="2112774"/>
              <a:ext cx="1155856" cy="95229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D193D99-692E-4FC2-B58C-FE188329E8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" r="1991"/>
            <a:stretch/>
          </p:blipFill>
          <p:spPr>
            <a:xfrm>
              <a:off x="7428483" y="3711951"/>
              <a:ext cx="1943370" cy="1431436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98719E5-B2DC-4552-9A81-FAEB964FCD7B}"/>
                </a:ext>
              </a:extLst>
            </p:cNvPr>
            <p:cNvCxnSpPr>
              <a:cxnSpLocks/>
            </p:cNvCxnSpPr>
            <p:nvPr/>
          </p:nvCxnSpPr>
          <p:spPr>
            <a:xfrm>
              <a:off x="7415251" y="3638825"/>
              <a:ext cx="19756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67467CB-8EA5-4400-A74C-0FC356C8997A}"/>
                </a:ext>
              </a:extLst>
            </p:cNvPr>
            <p:cNvSpPr txBox="1"/>
            <p:nvPr/>
          </p:nvSpPr>
          <p:spPr>
            <a:xfrm>
              <a:off x="7373770" y="3331731"/>
              <a:ext cx="1546422" cy="308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SCAFFOLD_ID: 4719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F89B85E-B1B9-400A-8519-34EAF90BACC8}"/>
                </a:ext>
              </a:extLst>
            </p:cNvPr>
            <p:cNvSpPr txBox="1"/>
            <p:nvPr/>
          </p:nvSpPr>
          <p:spPr>
            <a:xfrm>
              <a:off x="7374249" y="5059361"/>
              <a:ext cx="11338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ID: 525631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411141-73D8-4282-AF4F-D2726D940AAB}"/>
              </a:ext>
            </a:extLst>
          </p:cNvPr>
          <p:cNvGrpSpPr/>
          <p:nvPr/>
        </p:nvGrpSpPr>
        <p:grpSpPr>
          <a:xfrm>
            <a:off x="7646066" y="2529836"/>
            <a:ext cx="2059018" cy="3629674"/>
            <a:chOff x="9974486" y="1154889"/>
            <a:chExt cx="2059018" cy="362967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D29C4E3-D502-4AFF-9964-26CE778CCD3D}"/>
                </a:ext>
              </a:extLst>
            </p:cNvPr>
            <p:cNvSpPr/>
            <p:nvPr/>
          </p:nvSpPr>
          <p:spPr>
            <a:xfrm>
              <a:off x="10037302" y="1154889"/>
              <a:ext cx="1993392" cy="36181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39CBE27-4855-4620-A3D0-5AA0B1650CE9}"/>
                </a:ext>
              </a:extLst>
            </p:cNvPr>
            <p:cNvCxnSpPr>
              <a:cxnSpLocks/>
            </p:cNvCxnSpPr>
            <p:nvPr/>
          </p:nvCxnSpPr>
          <p:spPr>
            <a:xfrm>
              <a:off x="10040112" y="3201575"/>
              <a:ext cx="19933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2DBD7FF-4888-4FAC-B39B-8AFDB0AD06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172" r="741"/>
            <a:stretch/>
          </p:blipFill>
          <p:spPr>
            <a:xfrm>
              <a:off x="10066618" y="1240017"/>
              <a:ext cx="1941991" cy="16573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E979F0A-BE92-4DA6-A870-CFFC34C4D5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88"/>
            <a:stretch/>
          </p:blipFill>
          <p:spPr>
            <a:xfrm>
              <a:off x="10057192" y="3288766"/>
              <a:ext cx="1961515" cy="1453896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3649BBA-199C-4C83-8AFD-7B22391855D7}"/>
                </a:ext>
              </a:extLst>
            </p:cNvPr>
            <p:cNvSpPr txBox="1"/>
            <p:nvPr/>
          </p:nvSpPr>
          <p:spPr>
            <a:xfrm>
              <a:off x="10003541" y="4446009"/>
              <a:ext cx="11338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ID: 540655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FAB83B3-0383-45BB-A620-ED9958F3B3D0}"/>
                </a:ext>
              </a:extLst>
            </p:cNvPr>
            <p:cNvSpPr txBox="1"/>
            <p:nvPr/>
          </p:nvSpPr>
          <p:spPr>
            <a:xfrm>
              <a:off x="9974486" y="2895414"/>
              <a:ext cx="19433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SCAFFOLD_ID: 2467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AFAFE47-522E-4140-A2B3-2F17F11DDD74}"/>
              </a:ext>
            </a:extLst>
          </p:cNvPr>
          <p:cNvSpPr txBox="1"/>
          <p:nvPr/>
        </p:nvSpPr>
        <p:spPr>
          <a:xfrm>
            <a:off x="2152384" y="1923927"/>
            <a:ext cx="395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10355C-DCE6-4DC0-9386-EBDEC77361D4}"/>
              </a:ext>
            </a:extLst>
          </p:cNvPr>
          <p:cNvSpPr txBox="1"/>
          <p:nvPr/>
        </p:nvSpPr>
        <p:spPr>
          <a:xfrm>
            <a:off x="5151340" y="1946305"/>
            <a:ext cx="431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2B2BA2-5323-44E6-B340-6968E49A1436}"/>
              </a:ext>
            </a:extLst>
          </p:cNvPr>
          <p:cNvSpPr txBox="1"/>
          <p:nvPr/>
        </p:nvSpPr>
        <p:spPr>
          <a:xfrm>
            <a:off x="7660878" y="1913945"/>
            <a:ext cx="463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8409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D7CA-0AF3-4D29-97CF-7EFA966A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8557"/>
          </a:xfrm>
        </p:spPr>
        <p:txBody>
          <a:bodyPr/>
          <a:lstStyle/>
          <a:p>
            <a:r>
              <a:rPr lang="en-US" dirty="0"/>
              <a:t>Fig8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4FD318-DAA5-4130-98A8-57936AB5A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42" y="112202"/>
            <a:ext cx="2968817" cy="16637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8E0466-7AF6-4334-97C8-70D85337B61E}"/>
              </a:ext>
            </a:extLst>
          </p:cNvPr>
          <p:cNvSpPr txBox="1"/>
          <p:nvPr/>
        </p:nvSpPr>
        <p:spPr>
          <a:xfrm>
            <a:off x="2438774" y="5747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BAA319-0341-4699-8B85-640AE73DA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804" y="2751553"/>
            <a:ext cx="1835625" cy="1312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3B3EB9-2D3B-4171-8E2A-61BF99F3A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233" y="3817053"/>
            <a:ext cx="3593859" cy="20343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380B29-8BDE-4073-B1B3-9C5BA709D162}"/>
              </a:ext>
            </a:extLst>
          </p:cNvPr>
          <p:cNvSpPr txBox="1"/>
          <p:nvPr/>
        </p:nvSpPr>
        <p:spPr>
          <a:xfrm>
            <a:off x="1245292" y="3073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1600EA-618E-4281-9D6E-54750858BC8F}"/>
              </a:ext>
            </a:extLst>
          </p:cNvPr>
          <p:cNvSpPr txBox="1"/>
          <p:nvPr/>
        </p:nvSpPr>
        <p:spPr>
          <a:xfrm>
            <a:off x="1361190" y="4711740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DD05B5-CF7C-4ACA-8ED1-9FD9C30689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891" y="2931056"/>
            <a:ext cx="1301275" cy="9522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7974B6-B665-4246-ADD8-4575056A87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7082" y="4419987"/>
            <a:ext cx="1982891" cy="14314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171D8C-183E-4B04-A877-CDEBCAE74523}"/>
              </a:ext>
            </a:extLst>
          </p:cNvPr>
          <p:cNvSpPr txBox="1"/>
          <p:nvPr/>
        </p:nvSpPr>
        <p:spPr>
          <a:xfrm>
            <a:off x="4238378" y="3073296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7C4D50-C30E-4C9E-9328-44577068B941}"/>
              </a:ext>
            </a:extLst>
          </p:cNvPr>
          <p:cNvSpPr txBox="1"/>
          <p:nvPr/>
        </p:nvSpPr>
        <p:spPr>
          <a:xfrm>
            <a:off x="4286496" y="4711740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897C9C-42FF-43EF-8A11-B1FB6BB91B40}"/>
              </a:ext>
            </a:extLst>
          </p:cNvPr>
          <p:cNvSpPr txBox="1"/>
          <p:nvPr/>
        </p:nvSpPr>
        <p:spPr>
          <a:xfrm>
            <a:off x="8273389" y="3073296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F4B650-17C0-41F9-B551-1A1ADE6078A6}"/>
              </a:ext>
            </a:extLst>
          </p:cNvPr>
          <p:cNvSpPr txBox="1"/>
          <p:nvPr/>
        </p:nvSpPr>
        <p:spPr>
          <a:xfrm>
            <a:off x="8269910" y="4711740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6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CF2256-A40B-426D-AA98-651B5F147C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4573" y="2418367"/>
            <a:ext cx="2228049" cy="18460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77419D2-A60A-4980-B525-746F04BBB8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2073" y="4419987"/>
            <a:ext cx="2591337" cy="190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62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97C74AC-CDDE-41D4-8E0C-47A736284F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13" t="2901" r="33478"/>
          <a:stretch/>
        </p:blipFill>
        <p:spPr>
          <a:xfrm>
            <a:off x="3256149" y="443784"/>
            <a:ext cx="6792794" cy="60930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7357" y="16474"/>
            <a:ext cx="1655109" cy="427310"/>
          </a:xfrm>
        </p:spPr>
        <p:txBody>
          <a:bodyPr>
            <a:normAutofit fontScale="90000"/>
          </a:bodyPr>
          <a:lstStyle/>
          <a:p>
            <a:r>
              <a:rPr lang="en-US" dirty="0"/>
              <a:t>Fig 10a</a:t>
            </a:r>
          </a:p>
        </p:txBody>
      </p:sp>
      <p:cxnSp>
        <p:nvCxnSpPr>
          <p:cNvPr id="174081" name="Straight Connector 174080">
            <a:extLst>
              <a:ext uri="{FF2B5EF4-FFF2-40B4-BE49-F238E27FC236}">
                <a16:creationId xmlns:a16="http://schemas.microsoft.com/office/drawing/2014/main" id="{21C181BB-6BFE-4304-98E5-36B39CF330BF}"/>
              </a:ext>
            </a:extLst>
          </p:cNvPr>
          <p:cNvCxnSpPr>
            <a:cxnSpLocks/>
          </p:cNvCxnSpPr>
          <p:nvPr/>
        </p:nvCxnSpPr>
        <p:spPr>
          <a:xfrm>
            <a:off x="4326903" y="650449"/>
            <a:ext cx="2370756" cy="0"/>
          </a:xfrm>
          <a:prstGeom prst="line">
            <a:avLst/>
          </a:prstGeom>
          <a:ln>
            <a:solidFill>
              <a:srgbClr val="FF9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268AAA76-884A-4E25-B277-C0EEACC4AA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376" t="45325" r="97854" b="47342"/>
          <a:stretch/>
        </p:blipFill>
        <p:spPr>
          <a:xfrm>
            <a:off x="2546570" y="1544120"/>
            <a:ext cx="531424" cy="850275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AB7C522-5718-4E5B-B0B6-0F575E7B572B}"/>
              </a:ext>
            </a:extLst>
          </p:cNvPr>
          <p:cNvCxnSpPr>
            <a:cxnSpLocks/>
          </p:cNvCxnSpPr>
          <p:nvPr/>
        </p:nvCxnSpPr>
        <p:spPr>
          <a:xfrm>
            <a:off x="3199593" y="5571241"/>
            <a:ext cx="901067" cy="1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89D2DB0-E3D0-4761-AE8A-0E92CD1C25D0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9710775" y="5286243"/>
            <a:ext cx="592932" cy="11843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80E286B-AF01-4BC2-955C-F2C011ED12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850" t="22815" r="6941" b="14132"/>
          <a:stretch/>
        </p:blipFill>
        <p:spPr>
          <a:xfrm>
            <a:off x="8675633" y="447294"/>
            <a:ext cx="2253404" cy="2248773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950140E-C8EF-4056-B91D-FA2F750D3064}"/>
              </a:ext>
            </a:extLst>
          </p:cNvPr>
          <p:cNvSpPr/>
          <p:nvPr/>
        </p:nvSpPr>
        <p:spPr>
          <a:xfrm>
            <a:off x="1882009" y="2696067"/>
            <a:ext cx="1317583" cy="318618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EE0FA-ABC6-44C6-B6CC-B818584F2CF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074" r="7297"/>
          <a:stretch/>
        </p:blipFill>
        <p:spPr>
          <a:xfrm>
            <a:off x="1951298" y="2797555"/>
            <a:ext cx="1183258" cy="30746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F7F9BA-73FA-4EB7-B724-B7A13CF2BC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0775" y="2814505"/>
            <a:ext cx="1185863" cy="2471738"/>
          </a:xfrm>
          <a:prstGeom prst="rect">
            <a:avLst/>
          </a:prstGeom>
          <a:ln w="12700">
            <a:solidFill>
              <a:srgbClr val="7030A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72D4A4-B661-45A1-AA04-B86F5053B9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7659" y="456786"/>
            <a:ext cx="1466850" cy="2805684"/>
          </a:xfrm>
          <a:prstGeom prst="rect">
            <a:avLst/>
          </a:prstGeom>
          <a:ln w="12700">
            <a:solidFill>
              <a:srgbClr val="FF9966"/>
            </a:solidFill>
          </a:ln>
        </p:spPr>
      </p:pic>
    </p:spTree>
    <p:extLst>
      <p:ext uri="{BB962C8B-B14F-4D97-AF65-F5344CB8AC3E}">
        <p14:creationId xmlns:p14="http://schemas.microsoft.com/office/powerpoint/2010/main" val="81971169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6759" y="309639"/>
            <a:ext cx="1741550" cy="338554"/>
          </a:xfrm>
        </p:spPr>
        <p:txBody>
          <a:bodyPr>
            <a:normAutofit fontScale="90000"/>
          </a:bodyPr>
          <a:lstStyle/>
          <a:p>
            <a:r>
              <a:rPr lang="en-US" dirty="0"/>
              <a:t>Fig 10b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17</a:t>
            </a:fld>
            <a:endParaRPr lang="en-US">
              <a:solidFill>
                <a:srgbClr val="9A8B7D"/>
              </a:solidFill>
            </a:endParaRPr>
          </a:p>
        </p:txBody>
      </p:sp>
      <p:cxnSp>
        <p:nvCxnSpPr>
          <p:cNvPr id="174081" name="Straight Connector 174080">
            <a:extLst>
              <a:ext uri="{FF2B5EF4-FFF2-40B4-BE49-F238E27FC236}">
                <a16:creationId xmlns:a16="http://schemas.microsoft.com/office/drawing/2014/main" id="{21C181BB-6BFE-4304-98E5-36B39CF330BF}"/>
              </a:ext>
            </a:extLst>
          </p:cNvPr>
          <p:cNvCxnSpPr>
            <a:cxnSpLocks/>
          </p:cNvCxnSpPr>
          <p:nvPr/>
        </p:nvCxnSpPr>
        <p:spPr>
          <a:xfrm flipV="1">
            <a:off x="1608489" y="1913106"/>
            <a:ext cx="1143703" cy="2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268AAA76-884A-4E25-B277-C0EEACC4AA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76" t="45325" r="97854" b="47342"/>
          <a:stretch/>
        </p:blipFill>
        <p:spPr>
          <a:xfrm>
            <a:off x="487350" y="2906504"/>
            <a:ext cx="476790" cy="762727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89D2DB0-E3D0-4761-AE8A-0E92CD1C25D0}"/>
              </a:ext>
            </a:extLst>
          </p:cNvPr>
          <p:cNvCxnSpPr>
            <a:cxnSpLocks/>
          </p:cNvCxnSpPr>
          <p:nvPr/>
        </p:nvCxnSpPr>
        <p:spPr>
          <a:xfrm>
            <a:off x="5738143" y="5285644"/>
            <a:ext cx="104439" cy="346503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4182BDC-7D22-4CA4-8E88-790148E61C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77" r="27005"/>
          <a:stretch/>
        </p:blipFill>
        <p:spPr>
          <a:xfrm>
            <a:off x="1004185" y="295518"/>
            <a:ext cx="6302359" cy="627507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AD04C9-8949-43A4-8071-2A666ED25B79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078410" y="744718"/>
            <a:ext cx="644349" cy="1565410"/>
          </a:xfrm>
          <a:prstGeom prst="line">
            <a:avLst/>
          </a:prstGeom>
          <a:ln>
            <a:solidFill>
              <a:srgbClr val="FF9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2BF7F5-27D1-4BEE-B0FE-B5DBEDF907F4}"/>
              </a:ext>
            </a:extLst>
          </p:cNvPr>
          <p:cNvCxnSpPr>
            <a:cxnSpLocks/>
          </p:cNvCxnSpPr>
          <p:nvPr/>
        </p:nvCxnSpPr>
        <p:spPr>
          <a:xfrm>
            <a:off x="6909847" y="1674115"/>
            <a:ext cx="0" cy="378478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418DA26-4815-491E-9DA6-B52878ECA6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570" t="23049" b="14152"/>
          <a:stretch/>
        </p:blipFill>
        <p:spPr>
          <a:xfrm>
            <a:off x="5345389" y="3083569"/>
            <a:ext cx="1469056" cy="221797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37FC74-6E1D-430F-BF19-CAE87D8793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04"/>
          <a:stretch/>
        </p:blipFill>
        <p:spPr>
          <a:xfrm>
            <a:off x="2722759" y="1778633"/>
            <a:ext cx="3105140" cy="1062990"/>
          </a:xfrm>
          <a:prstGeom prst="rect">
            <a:avLst/>
          </a:prstGeom>
          <a:ln w="12700">
            <a:solidFill>
              <a:srgbClr val="FF9966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DBDBE8-C51E-4D75-B1E6-F2C947B001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4289" y="497777"/>
            <a:ext cx="4538663" cy="1176338"/>
          </a:xfrm>
          <a:prstGeom prst="rect">
            <a:avLst/>
          </a:prstGeom>
          <a:ln w="1270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194770536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3DE7-ABE2-4566-853E-C5208F07F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Fig11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B8BCD-5F5D-4597-9229-1EEB7D49EF47}"/>
              </a:ext>
            </a:extLst>
          </p:cNvPr>
          <p:cNvSpPr txBox="1"/>
          <p:nvPr/>
        </p:nvSpPr>
        <p:spPr>
          <a:xfrm>
            <a:off x="555477" y="116222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4FDFDF-99FF-41CB-AA11-2FD36D6AED5D}"/>
              </a:ext>
            </a:extLst>
          </p:cNvPr>
          <p:cNvSpPr txBox="1"/>
          <p:nvPr/>
        </p:nvSpPr>
        <p:spPr>
          <a:xfrm>
            <a:off x="3725966" y="107677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44B897-A955-4DE4-AB5A-9F1076F47F8B}"/>
              </a:ext>
            </a:extLst>
          </p:cNvPr>
          <p:cNvSpPr txBox="1"/>
          <p:nvPr/>
        </p:nvSpPr>
        <p:spPr>
          <a:xfrm>
            <a:off x="7911981" y="11622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8EE4F5-26CD-4C66-87F7-61C6FB24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8" y="2161418"/>
            <a:ext cx="3642378" cy="15435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15CA8B-3475-484B-8CC8-16D7C6ECD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211" y="1076770"/>
            <a:ext cx="2600325" cy="5086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25DDE5-3C27-4472-8FE7-CCD78F442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250" y="1828867"/>
            <a:ext cx="4364699" cy="358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988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DACBC-567B-4C4D-8C01-CBAB07EB9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6483" y="2579"/>
            <a:ext cx="10102852" cy="338554"/>
          </a:xfrm>
        </p:spPr>
        <p:txBody>
          <a:bodyPr>
            <a:normAutofit fontScale="90000"/>
          </a:bodyPr>
          <a:lstStyle/>
          <a:p>
            <a:r>
              <a:rPr lang="en-US" dirty="0"/>
              <a:t>SI S9: structure group stats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BEC4CC-BA65-487C-9374-9B5B4D5A8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47" r="13282"/>
          <a:stretch/>
        </p:blipFill>
        <p:spPr>
          <a:xfrm>
            <a:off x="577784" y="791849"/>
            <a:ext cx="8524100" cy="33926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55244B-3528-4C9E-8981-EEDA5BAC5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934" y="5058871"/>
            <a:ext cx="1491901" cy="11369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85089F-CB58-4C9D-8173-0D55F68F6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2964" y="5058871"/>
            <a:ext cx="1367028" cy="15510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9E8F73-7AF0-494B-A4DD-D49027DF56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6498" y="5058871"/>
            <a:ext cx="1945386" cy="15313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6F0A43-72FF-482B-903F-B386C51022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2037" y="5058871"/>
            <a:ext cx="1984819" cy="17482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1E5C75-CE8F-433B-8BBA-266FCD9466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03" y="5058871"/>
            <a:ext cx="1478756" cy="11567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710EE0-698D-4C2A-B24C-A40913DC01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0913" y="5058871"/>
            <a:ext cx="1774507" cy="10121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0FB405-9981-4E16-ABFB-91755658E8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67" t="37328" r="2977" b="27120"/>
          <a:stretch/>
        </p:blipFill>
        <p:spPr>
          <a:xfrm>
            <a:off x="10209227" y="1385739"/>
            <a:ext cx="1235931" cy="21775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41179D-8B37-4A49-B228-1C2C9B5D4D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67" t="68394" r="6128" b="27121"/>
          <a:stretch/>
        </p:blipFill>
        <p:spPr>
          <a:xfrm>
            <a:off x="9364547" y="4556810"/>
            <a:ext cx="882351" cy="3221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AFC1AA-E820-4778-BC16-7DFDB29B24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67" t="45767" r="6128" b="49519"/>
          <a:stretch/>
        </p:blipFill>
        <p:spPr>
          <a:xfrm>
            <a:off x="502209" y="4509675"/>
            <a:ext cx="882351" cy="3385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59D813-893B-46D6-9806-41C50014EA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67" t="50442" r="6128" b="44844"/>
          <a:stretch/>
        </p:blipFill>
        <p:spPr>
          <a:xfrm>
            <a:off x="2314270" y="4528529"/>
            <a:ext cx="882351" cy="3385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83B5402-D19D-4C61-995B-9FABDCE6D7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67" t="53947" r="6128" b="41339"/>
          <a:stretch/>
        </p:blipFill>
        <p:spPr>
          <a:xfrm>
            <a:off x="4050917" y="4471967"/>
            <a:ext cx="882351" cy="33855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D40AE4-BD8E-4A5C-B51C-C8587373D1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67" t="58661" r="6128" b="35887"/>
          <a:stretch/>
        </p:blipFill>
        <p:spPr>
          <a:xfrm>
            <a:off x="5806414" y="4490821"/>
            <a:ext cx="882351" cy="3915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876D731-CF6B-434F-B0D2-2E98E0E118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67" t="63376" r="6128" b="32139"/>
          <a:stretch/>
        </p:blipFill>
        <p:spPr>
          <a:xfrm>
            <a:off x="7741025" y="4519102"/>
            <a:ext cx="882351" cy="32213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F52FA59-DF20-4C8C-8F52-C6ED6B58FB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49351" y="787003"/>
            <a:ext cx="4314825" cy="5238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126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C61F3-9122-4D1E-806B-931C0A70B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Fig2a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29A622-B0E4-4284-9609-228A0816B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550" y="1838325"/>
            <a:ext cx="56769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70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27EE-E6CB-42B0-943B-72B577226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048"/>
            <a:ext cx="5434131" cy="334532"/>
          </a:xfrm>
        </p:spPr>
        <p:txBody>
          <a:bodyPr>
            <a:normAutofit fontScale="90000"/>
          </a:bodyPr>
          <a:lstStyle/>
          <a:p>
            <a:r>
              <a:rPr lang="en-US" dirty="0"/>
              <a:t>S8 qualitative comparison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F247DC-87F6-4388-851C-981BA1779A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21" r="17155"/>
          <a:stretch/>
        </p:blipFill>
        <p:spPr>
          <a:xfrm>
            <a:off x="2305858" y="760231"/>
            <a:ext cx="6640179" cy="5676900"/>
          </a:xfrm>
          <a:prstGeom prst="rect">
            <a:avLst/>
          </a:prstGeom>
        </p:spPr>
      </p:pic>
      <p:pic>
        <p:nvPicPr>
          <p:cNvPr id="9" name="Picture 3" descr="http://images.sodahead.com/polls/003962351/5331458487_normal_ian_symbol_north_arrow_2_answer_1_xlarge.png">
            <a:extLst>
              <a:ext uri="{FF2B5EF4-FFF2-40B4-BE49-F238E27FC236}">
                <a16:creationId xmlns:a16="http://schemas.microsoft.com/office/drawing/2014/main" id="{964CE46B-975D-400D-9DAB-B791703AE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390068">
            <a:off x="2380624" y="5735108"/>
            <a:ext cx="427396" cy="408969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606A68-2DCE-4465-9DF8-C27C68F9BC29}"/>
              </a:ext>
            </a:extLst>
          </p:cNvPr>
          <p:cNvSpPr txBox="1"/>
          <p:nvPr/>
        </p:nvSpPr>
        <p:spPr>
          <a:xfrm rot="16200000">
            <a:off x="340527" y="3033962"/>
            <a:ext cx="3661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Avg(% inhibition in DD2/resistant strain)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5326BF-88D7-4055-A6F1-8618FA173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800" y="2584049"/>
            <a:ext cx="3284652" cy="18407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5DBE8A-56C0-4EC0-AB96-7928656A6E93}"/>
              </a:ext>
            </a:extLst>
          </p:cNvPr>
          <p:cNvSpPr txBox="1"/>
          <p:nvPr/>
        </p:nvSpPr>
        <p:spPr>
          <a:xfrm>
            <a:off x="4685123" y="2879575"/>
            <a:ext cx="1131215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1400" dirty="0">
                <a:solidFill>
                  <a:srgbClr val="0070C0"/>
                </a:solidFill>
              </a:rPr>
              <a:t>Framework not active in 3D7 strain; </a:t>
            </a:r>
            <a:r>
              <a:rPr lang="en-US" sz="1400" i="1" dirty="0">
                <a:solidFill>
                  <a:srgbClr val="0070C0"/>
                </a:solidFill>
              </a:rPr>
              <a:t>not found by R-group tool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8FA135-95FF-4E16-9DF4-6E6BEFC009CB}"/>
              </a:ext>
            </a:extLst>
          </p:cNvPr>
          <p:cNvSpPr/>
          <p:nvPr/>
        </p:nvSpPr>
        <p:spPr bwMode="auto">
          <a:xfrm>
            <a:off x="2611226" y="760232"/>
            <a:ext cx="2073897" cy="4145040"/>
          </a:xfrm>
          <a:prstGeom prst="ellipse">
            <a:avLst/>
          </a:prstGeom>
          <a:noFill/>
          <a:ln w="19050">
            <a:solidFill>
              <a:srgbClr val="0070C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017774B-CBBF-470A-92AC-4A45E89346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3658" y="1398474"/>
            <a:ext cx="560473" cy="1424537"/>
          </a:xfrm>
          <a:prstGeom prst="rect">
            <a:avLst/>
          </a:prstGeom>
        </p:spPr>
      </p:pic>
      <p:sp>
        <p:nvSpPr>
          <p:cNvPr id="15" name="Right Arrow 20">
            <a:extLst>
              <a:ext uri="{FF2B5EF4-FFF2-40B4-BE49-F238E27FC236}">
                <a16:creationId xmlns:a16="http://schemas.microsoft.com/office/drawing/2014/main" id="{F16B21C2-30BD-4AB1-BF6A-41B6AE4FBE49}"/>
              </a:ext>
            </a:extLst>
          </p:cNvPr>
          <p:cNvSpPr/>
          <p:nvPr/>
        </p:nvSpPr>
        <p:spPr bwMode="auto">
          <a:xfrm rot="5400000">
            <a:off x="7438563" y="3876291"/>
            <a:ext cx="431568" cy="233838"/>
          </a:xfrm>
          <a:prstGeom prst="rightArrow">
            <a:avLst/>
          </a:prstGeom>
          <a:solidFill>
            <a:srgbClr val="FF6600"/>
          </a:solidFill>
          <a:ln w="9525" cap="flat" cmpd="sng" algn="ctr">
            <a:noFill/>
            <a:prstDash val="solid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marR="0" lvl="0" indent="-180975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sz="12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5-Point Star 45">
            <a:extLst>
              <a:ext uri="{FF2B5EF4-FFF2-40B4-BE49-F238E27FC236}">
                <a16:creationId xmlns:a16="http://schemas.microsoft.com/office/drawing/2014/main" id="{66C187CE-0BEE-444E-8E9F-2E21F907CB0F}"/>
              </a:ext>
            </a:extLst>
          </p:cNvPr>
          <p:cNvSpPr/>
          <p:nvPr/>
        </p:nvSpPr>
        <p:spPr bwMode="auto">
          <a:xfrm>
            <a:off x="7537943" y="5495871"/>
            <a:ext cx="234461" cy="234462"/>
          </a:xfrm>
          <a:prstGeom prst="star5">
            <a:avLst/>
          </a:prstGeom>
          <a:solidFill>
            <a:srgbClr val="FF6600"/>
          </a:solidFill>
          <a:ln w="12700" cap="flat" cmpd="sng" algn="ctr">
            <a:solidFill>
              <a:srgbClr val="FFFF00"/>
            </a:solidFill>
            <a:prstDash val="solid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marR="0" lvl="0" indent="-180975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sz="12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A1F4F6-EFFB-40F7-B0C9-440CFB304C0C}"/>
              </a:ext>
            </a:extLst>
          </p:cNvPr>
          <p:cNvSpPr/>
          <p:nvPr/>
        </p:nvSpPr>
        <p:spPr bwMode="auto">
          <a:xfrm rot="19250119">
            <a:off x="6088105" y="3510783"/>
            <a:ext cx="1174937" cy="508765"/>
          </a:xfrm>
          <a:prstGeom prst="ellipse">
            <a:avLst/>
          </a:prstGeom>
          <a:noFill/>
          <a:ln w="19050">
            <a:solidFill>
              <a:srgbClr val="0070C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336417-19F9-464E-93D2-B925B64AF339}"/>
              </a:ext>
            </a:extLst>
          </p:cNvPr>
          <p:cNvSpPr/>
          <p:nvPr/>
        </p:nvSpPr>
        <p:spPr bwMode="auto">
          <a:xfrm rot="20451094">
            <a:off x="6998710" y="2858415"/>
            <a:ext cx="1091851" cy="544818"/>
          </a:xfrm>
          <a:prstGeom prst="ellipse">
            <a:avLst/>
          </a:prstGeom>
          <a:noFill/>
          <a:ln w="19050">
            <a:solidFill>
              <a:srgbClr val="33CC33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FBEE01-AA39-4D3F-8FAA-F0A2966784C7}"/>
              </a:ext>
            </a:extLst>
          </p:cNvPr>
          <p:cNvSpPr/>
          <p:nvPr/>
        </p:nvSpPr>
        <p:spPr bwMode="auto">
          <a:xfrm>
            <a:off x="8065024" y="2547695"/>
            <a:ext cx="917154" cy="618329"/>
          </a:xfrm>
          <a:prstGeom prst="ellipse">
            <a:avLst/>
          </a:prstGeom>
          <a:noFill/>
          <a:ln w="19050">
            <a:solidFill>
              <a:srgbClr val="33CCCC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C000"/>
              </a:solidFill>
              <a:latin typeface="Arial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2DE3C52-0512-4142-81F7-D1889B2342ED}"/>
              </a:ext>
            </a:extLst>
          </p:cNvPr>
          <p:cNvSpPr/>
          <p:nvPr/>
        </p:nvSpPr>
        <p:spPr bwMode="auto">
          <a:xfrm rot="16200000">
            <a:off x="7025833" y="2932503"/>
            <a:ext cx="587404" cy="555812"/>
          </a:xfrm>
          <a:prstGeom prst="ellipse">
            <a:avLst/>
          </a:prstGeom>
          <a:noFill/>
          <a:ln w="19050">
            <a:solidFill>
              <a:srgbClr val="FF0066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783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166E-77B6-4AF2-B7C8-8B1B952D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 2b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A231B7-F4F2-4B8C-B5F0-63E9ADD91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114" y="1760414"/>
            <a:ext cx="9645585" cy="439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73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4B57-F6DD-4C1A-A9C9-F56D76F9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 2c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2CD65D-3E86-4F3B-9F4E-E95D0BF8C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38" y="457200"/>
            <a:ext cx="7822406" cy="629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42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F93CB7F-EBEB-428F-A645-FE5A6DFF76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3"/>
          <a:stretch/>
        </p:blipFill>
        <p:spPr>
          <a:xfrm>
            <a:off x="685798" y="2318471"/>
            <a:ext cx="9272155" cy="2581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35257F-F5EF-4CE4-8985-2E8C815E8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Fig4a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508213-3036-4CD7-A675-2DA711E66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153" y="2321560"/>
            <a:ext cx="1166813" cy="17002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1AF2F2-6AFD-4E9E-986F-E5EA5E1E0EA1}"/>
              </a:ext>
            </a:extLst>
          </p:cNvPr>
          <p:cNvSpPr txBox="1"/>
          <p:nvPr/>
        </p:nvSpPr>
        <p:spPr>
          <a:xfrm rot="16200000">
            <a:off x="319685" y="3441320"/>
            <a:ext cx="43152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IFI</a:t>
            </a:r>
          </a:p>
        </p:txBody>
      </p:sp>
    </p:spTree>
    <p:extLst>
      <p:ext uri="{BB962C8B-B14F-4D97-AF65-F5344CB8AC3E}">
        <p14:creationId xmlns:p14="http://schemas.microsoft.com/office/powerpoint/2010/main" val="3106869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615568-8FE7-4899-B699-572986998F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1" r="20754"/>
          <a:stretch/>
        </p:blipFill>
        <p:spPr>
          <a:xfrm>
            <a:off x="1842655" y="1228725"/>
            <a:ext cx="7128164" cy="4400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4B13CC-3AF9-4F4B-BF14-33E503319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0"/>
            <a:ext cx="3398520" cy="518795"/>
          </a:xfrm>
        </p:spPr>
        <p:txBody>
          <a:bodyPr>
            <a:normAutofit fontScale="90000"/>
          </a:bodyPr>
          <a:lstStyle/>
          <a:p>
            <a:r>
              <a:rPr lang="en-US" dirty="0"/>
              <a:t>Fig4a bottom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9EE498-D994-4DC1-9664-E4D3D1A813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009"/>
          <a:stretch/>
        </p:blipFill>
        <p:spPr>
          <a:xfrm>
            <a:off x="-212888" y="6322942"/>
            <a:ext cx="10116457" cy="3854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B23237-C4E3-4FE5-B16A-E856BC38C0C5}"/>
              </a:ext>
            </a:extLst>
          </p:cNvPr>
          <p:cNvSpPr txBox="1"/>
          <p:nvPr/>
        </p:nvSpPr>
        <p:spPr>
          <a:xfrm rot="16200000">
            <a:off x="934089" y="2833256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Avg(IFI)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8E74A-25BE-446B-A970-05C51704D9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740" r="5649" b="28001"/>
          <a:stretch/>
        </p:blipFill>
        <p:spPr>
          <a:xfrm>
            <a:off x="8869680" y="1599281"/>
            <a:ext cx="2186247" cy="347292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3DA6A6-5D92-499C-B490-8B9CE12B9FCD}"/>
              </a:ext>
            </a:extLst>
          </p:cNvPr>
          <p:cNvCxnSpPr>
            <a:cxnSpLocks/>
            <a:stCxn id="23" idx="7"/>
            <a:endCxn id="5" idx="2"/>
          </p:cNvCxnSpPr>
          <p:nvPr/>
        </p:nvCxnSpPr>
        <p:spPr>
          <a:xfrm flipV="1">
            <a:off x="6859333" y="4105608"/>
            <a:ext cx="217736" cy="7192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2879933-CE3E-47CC-9898-F12E7D9F6457}"/>
              </a:ext>
            </a:extLst>
          </p:cNvPr>
          <p:cNvGrpSpPr/>
          <p:nvPr/>
        </p:nvGrpSpPr>
        <p:grpSpPr>
          <a:xfrm>
            <a:off x="5660616" y="907469"/>
            <a:ext cx="2805198" cy="3198139"/>
            <a:chOff x="5660616" y="720436"/>
            <a:chExt cx="2805198" cy="319813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363824E-FD86-4FD3-B17F-97A93AC2E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12479" y="1008891"/>
              <a:ext cx="1545431" cy="118395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B0A766F-4480-4489-ACF7-001BEFAC0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88324" y="2364095"/>
              <a:ext cx="2777490" cy="155448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9480F7-1867-43EF-8249-31A5BBE4CBDD}"/>
                </a:ext>
              </a:extLst>
            </p:cNvPr>
            <p:cNvSpPr/>
            <p:nvPr/>
          </p:nvSpPr>
          <p:spPr>
            <a:xfrm>
              <a:off x="5688324" y="775858"/>
              <a:ext cx="2777490" cy="31427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44995E-923B-46BA-A6A7-5CD4E23CED04}"/>
                </a:ext>
              </a:extLst>
            </p:cNvPr>
            <p:cNvSpPr txBox="1"/>
            <p:nvPr/>
          </p:nvSpPr>
          <p:spPr>
            <a:xfrm>
              <a:off x="5660616" y="720436"/>
              <a:ext cx="20979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SCAFFOLD_ID: 4719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4C7ADE-E20B-44DB-8FE0-0E99A3CC4515}"/>
                </a:ext>
              </a:extLst>
            </p:cNvPr>
            <p:cNvSpPr txBox="1"/>
            <p:nvPr/>
          </p:nvSpPr>
          <p:spPr>
            <a:xfrm>
              <a:off x="5688324" y="2251365"/>
              <a:ext cx="1197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ID: 537543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B9247ED-A3C1-4609-853C-212CAFC36F8D}"/>
                </a:ext>
              </a:extLst>
            </p:cNvPr>
            <p:cNvCxnSpPr>
              <a:cxnSpLocks/>
            </p:cNvCxnSpPr>
            <p:nvPr/>
          </p:nvCxnSpPr>
          <p:spPr>
            <a:xfrm>
              <a:off x="5688324" y="2264088"/>
              <a:ext cx="27774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A2F430AE-8497-47A8-84F5-76630C4CF351}"/>
              </a:ext>
            </a:extLst>
          </p:cNvPr>
          <p:cNvSpPr/>
          <p:nvPr/>
        </p:nvSpPr>
        <p:spPr>
          <a:xfrm>
            <a:off x="6705600" y="4801683"/>
            <a:ext cx="180109" cy="15824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1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F803382-D7BE-44CF-94D9-B9C321A66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042987"/>
            <a:ext cx="11191875" cy="47720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2EB725-3E6D-4BE5-B6E9-4FCA6F6E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537871" cy="677862"/>
          </a:xfrm>
        </p:spPr>
        <p:txBody>
          <a:bodyPr>
            <a:normAutofit fontScale="90000"/>
          </a:bodyPr>
          <a:lstStyle/>
          <a:p>
            <a:r>
              <a:rPr lang="en-US" dirty="0"/>
              <a:t>Fig 4b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4418B0-4047-46D1-8C8C-72CF2D5CCD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94" r="7458"/>
          <a:stretch/>
        </p:blipFill>
        <p:spPr>
          <a:xfrm>
            <a:off x="1025237" y="1215592"/>
            <a:ext cx="1537871" cy="1400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FDF370-3592-4F82-9DDC-2DBB4C8890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75" r="4821"/>
          <a:stretch/>
        </p:blipFill>
        <p:spPr>
          <a:xfrm>
            <a:off x="5472545" y="1965904"/>
            <a:ext cx="1593274" cy="13601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3136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5797D-D3B7-4F30-BBD7-64827B20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797"/>
            <a:ext cx="1823720" cy="782955"/>
          </a:xfrm>
        </p:spPr>
        <p:txBody>
          <a:bodyPr/>
          <a:lstStyle/>
          <a:p>
            <a:r>
              <a:rPr lang="en-US" dirty="0"/>
              <a:t>Fig4c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68437-D86D-449A-BC46-6B4CAFB45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1344"/>
            <a:ext cx="12192000" cy="449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42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89263-0E7F-4053-B571-33802FFA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 5b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2E7EB0-B719-488C-9452-3E319DA7E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557" y="365125"/>
            <a:ext cx="9440855" cy="41712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0265F5-642F-4A04-BBC0-BDBA05E7DA84}"/>
              </a:ext>
            </a:extLst>
          </p:cNvPr>
          <p:cNvSpPr txBox="1"/>
          <p:nvPr/>
        </p:nvSpPr>
        <p:spPr>
          <a:xfrm>
            <a:off x="3504393" y="15060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288400-8C72-4095-8D8E-A55AE9CDE1D2}"/>
              </a:ext>
            </a:extLst>
          </p:cNvPr>
          <p:cNvSpPr txBox="1"/>
          <p:nvPr/>
        </p:nvSpPr>
        <p:spPr>
          <a:xfrm>
            <a:off x="5015575" y="1404605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0CA39-5B58-4CDA-96D7-72AA7E5404C0}"/>
              </a:ext>
            </a:extLst>
          </p:cNvPr>
          <p:cNvSpPr txBox="1"/>
          <p:nvPr/>
        </p:nvSpPr>
        <p:spPr>
          <a:xfrm>
            <a:off x="6603669" y="1060710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89098D-000A-48E0-B0AA-EF4D357C6A14}"/>
              </a:ext>
            </a:extLst>
          </p:cNvPr>
          <p:cNvSpPr txBox="1"/>
          <p:nvPr/>
        </p:nvSpPr>
        <p:spPr>
          <a:xfrm>
            <a:off x="7610648" y="939644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767AED-5B84-4B34-B441-8FD39491E408}"/>
              </a:ext>
            </a:extLst>
          </p:cNvPr>
          <p:cNvSpPr txBox="1"/>
          <p:nvPr/>
        </p:nvSpPr>
        <p:spPr>
          <a:xfrm>
            <a:off x="5239240" y="2688958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83F518-2E4C-41FB-ADA8-9F74ECBBFAE7}"/>
              </a:ext>
            </a:extLst>
          </p:cNvPr>
          <p:cNvSpPr txBox="1"/>
          <p:nvPr/>
        </p:nvSpPr>
        <p:spPr>
          <a:xfrm>
            <a:off x="6383799" y="2508857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920790-2BC7-4F15-8E9E-BC7E082AD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" y="5404532"/>
            <a:ext cx="1606205" cy="12241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27F09C-DBA5-4CEF-ABC5-A69FC4259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945" y="5181644"/>
            <a:ext cx="1471765" cy="16698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6B068D-760F-4FA0-8531-DA62C60B7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5457" y="5173806"/>
            <a:ext cx="2094435" cy="16486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7CD896-3276-4B31-9B40-F8D9360824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2230" y="4940305"/>
            <a:ext cx="2136890" cy="18821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7473950-FF3E-49F2-9770-39354AED90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1458" y="5420054"/>
            <a:ext cx="1565630" cy="12246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15AD8F4-1DB1-4D8C-969E-6AD9309EEE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1209" y="5575494"/>
            <a:ext cx="1881232" cy="107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62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6923</TotalTime>
  <Words>404</Words>
  <Application>Microsoft Office PowerPoint</Application>
  <PresentationFormat>Widescreen</PresentationFormat>
  <Paragraphs>102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Scaffold analytics figures to modify with chemical structures</vt:lpstr>
      <vt:lpstr>Fig2a</vt:lpstr>
      <vt:lpstr>Fig 2b</vt:lpstr>
      <vt:lpstr>Fig 2c</vt:lpstr>
      <vt:lpstr>Fig4a</vt:lpstr>
      <vt:lpstr>Fig4a bottom</vt:lpstr>
      <vt:lpstr>Fig 4b</vt:lpstr>
      <vt:lpstr>Fig4c</vt:lpstr>
      <vt:lpstr>Fig 5b</vt:lpstr>
      <vt:lpstr>Fig 5b</vt:lpstr>
      <vt:lpstr>Fig 7</vt:lpstr>
      <vt:lpstr>Fig8</vt:lpstr>
      <vt:lpstr>Fig8</vt:lpstr>
      <vt:lpstr>PowerPoint Presentation</vt:lpstr>
      <vt:lpstr>Fig8</vt:lpstr>
      <vt:lpstr>Fig 10a</vt:lpstr>
      <vt:lpstr>Fig 10b</vt:lpstr>
      <vt:lpstr>Fig11</vt:lpstr>
      <vt:lpstr>SI S9: structure group stats</vt:lpstr>
      <vt:lpstr>S8 qualitative comparison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Scaffold analytics figures to modify with chemical structures</dc:title>
  <dc:creator>Bandyopadhyay, Deepak [JRDUS]</dc:creator>
  <cp:lastModifiedBy>Bandyopadhyay, Deepak [JRDUS]</cp:lastModifiedBy>
  <cp:revision>60</cp:revision>
  <dcterms:created xsi:type="dcterms:W3CDTF">2019-06-17T10:50:29Z</dcterms:created>
  <dcterms:modified xsi:type="dcterms:W3CDTF">2019-07-01T05:34:17Z</dcterms:modified>
</cp:coreProperties>
</file>