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3" r:id="rId3"/>
    <p:sldMasterId id="2147483712" r:id="rId4"/>
  </p:sldMasterIdLst>
  <p:notesMasterIdLst>
    <p:notesMasterId r:id="rId14"/>
  </p:notesMasterIdLst>
  <p:sldIdLst>
    <p:sldId id="256" r:id="rId5"/>
    <p:sldId id="279" r:id="rId6"/>
    <p:sldId id="297" r:id="rId7"/>
    <p:sldId id="298" r:id="rId8"/>
    <p:sldId id="299" r:id="rId9"/>
    <p:sldId id="300" r:id="rId10"/>
    <p:sldId id="259" r:id="rId11"/>
    <p:sldId id="302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CC00"/>
    <a:srgbClr val="CC0066"/>
    <a:srgbClr val="3C8394"/>
    <a:srgbClr val="CC3300"/>
    <a:srgbClr val="008000"/>
    <a:srgbClr val="009900"/>
    <a:srgbClr val="E62C00"/>
    <a:srgbClr val="00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6374" autoAdjust="0"/>
  </p:normalViewPr>
  <p:slideViewPr>
    <p:cSldViewPr snapToGrid="0">
      <p:cViewPr>
        <p:scale>
          <a:sx n="80" d="100"/>
          <a:sy n="80" d="100"/>
        </p:scale>
        <p:origin x="464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1C7E-9E99-465F-BA13-33F82FBE97E5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D68-354F-45DE-9B85-190ABF6E4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A8B7D"/>
                </a:solidFill>
              </a:rPr>
              <a:t>&lt;#&gt;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6476208"/>
            <a:ext cx="288032" cy="365125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7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6476208"/>
            <a:ext cx="1075010" cy="365125"/>
          </a:xfrm>
        </p:spPr>
        <p:txBody>
          <a:bodyPr/>
          <a:lstStyle/>
          <a:p>
            <a:r>
              <a:rPr lang="en-GB">
                <a:solidFill>
                  <a:srgbClr val="9A8B7D"/>
                </a:solidFill>
              </a:rPr>
              <a:t>00 Month 0000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476208"/>
            <a:ext cx="1368152" cy="365125"/>
          </a:xfrm>
        </p:spPr>
        <p:txBody>
          <a:bodyPr/>
          <a:lstStyle/>
          <a:p>
            <a:r>
              <a:rPr lang="en-GB" dirty="0">
                <a:solidFill>
                  <a:srgbClr val="9A8B7D"/>
                </a:solidFill>
              </a:rPr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4B3D3EAA-4720-4AEB-A041-FA3C86592F29}" type="datetimeFigureOut">
              <a:rPr lang="en-US" smtClean="0"/>
              <a:pPr/>
              <a:t>6/9/2019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32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09" r:id="rId15"/>
    <p:sldLayoutId id="214748371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28950"/>
            <a:ext cx="5248275" cy="1752600"/>
          </a:xfrm>
        </p:spPr>
        <p:txBody>
          <a:bodyPr/>
          <a:lstStyle/>
          <a:p>
            <a:r>
              <a:rPr lang="en-US" sz="1800" dirty="0">
                <a:solidFill>
                  <a:srgbClr val="FF6600"/>
                </a:solidFill>
              </a:rPr>
              <a:t>Deepak Bandyopadhyay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Sr. Scientific Investigator,  Advanced Manufacturing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Technology Informatics,  GlaxoSmithKline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709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Swedeland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Rd, King of Prussia, PA 19406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>
                <a:solidFill>
                  <a:srgbClr val="008000"/>
                </a:solidFill>
              </a:rPr>
              <a:t>Lena Dang and Josh Swamidass,</a:t>
            </a:r>
          </a:p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Rajarshi Guha, </a:t>
            </a:r>
            <a:r>
              <a:rPr lang="en-US" sz="1400" dirty="0">
                <a:solidFill>
                  <a:srgbClr val="FF6600"/>
                </a:solidFill>
              </a:rPr>
              <a:t>Zangdong He, Stephen Pickett, Martin Saunders, Nicola Richmond, Darren Green, Eric Manas, Todd Graybill, Rob Young, Mike Ouellette, Stan Martens,  Javier Gamo, Lourdes Rueda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Constantine Kreatsoulas, Pat G. Brady, Joe Boyer, Genaro Scavello, </a:t>
            </a:r>
            <a:r>
              <a:rPr lang="en-US" dirty="0">
                <a:solidFill>
                  <a:srgbClr val="0070C0"/>
                </a:solidFill>
              </a:rPr>
              <a:t>Dac-Trung Nguyen, Tyler Peryea, Ajit Jadhav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FF6600"/>
                </a:solidFill>
              </a:rPr>
              <a:t>GSK</a:t>
            </a: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NCATS/NIH         </a:t>
            </a:r>
            <a:r>
              <a:rPr lang="en-US" dirty="0">
                <a:solidFill>
                  <a:srgbClr val="008000"/>
                </a:solidFill>
              </a:rPr>
              <a:t>WUSTL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8200" cy="70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68450"/>
            <a:ext cx="7772400" cy="338554"/>
          </a:xfrm>
        </p:spPr>
        <p:txBody>
          <a:bodyPr/>
          <a:lstStyle/>
          <a:p>
            <a:r>
              <a:rPr lang="en-US" dirty="0"/>
              <a:t>Scaffold-Based Analytics to Enable Hit-To-Lead Decisions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0" y="2076450"/>
            <a:ext cx="529590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/>
              <a:t>  Applying data science / analytics / visualization to large chemical datasets in drug discovery</a:t>
            </a:r>
          </a:p>
        </p:txBody>
      </p:sp>
      <p:cxnSp>
        <p:nvCxnSpPr>
          <p:cNvPr id="10" name="Shape 9"/>
          <p:cNvCxnSpPr>
            <a:stCxn id="49153" idx="2"/>
            <a:endCxn id="8" idx="1"/>
          </p:cNvCxnSpPr>
          <p:nvPr/>
        </p:nvCxnSpPr>
        <p:spPr>
          <a:xfrm rot="16200000" flipH="1">
            <a:off x="961842" y="1309504"/>
            <a:ext cx="495667" cy="1581150"/>
          </a:xfrm>
          <a:prstGeom prst="bentConnector2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6E5A78-9C8B-41EF-BEDA-3139D4E166A0}"/>
              </a:ext>
            </a:extLst>
          </p:cNvPr>
          <p:cNvSpPr txBox="1"/>
          <p:nvPr/>
        </p:nvSpPr>
        <p:spPr>
          <a:xfrm rot="18699625">
            <a:off x="1944852" y="3722961"/>
            <a:ext cx="5141547" cy="6592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4200" dirty="0">
                <a:solidFill>
                  <a:srgbClr val="FF0000"/>
                </a:solidFill>
              </a:rPr>
              <a:t>EDITED IMAGES – for ELNB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84303-4717-48BB-A4FD-62EF788DA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3" r="17100" b="4090"/>
          <a:stretch/>
        </p:blipFill>
        <p:spPr>
          <a:xfrm>
            <a:off x="679873" y="1583533"/>
            <a:ext cx="6929934" cy="448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Related Molecules from NCATS R-Group Tool: </a:t>
            </a:r>
            <a:br>
              <a:rPr lang="en-US" dirty="0"/>
            </a:br>
            <a:r>
              <a:rPr lang="en-US" dirty="0"/>
              <a:t>Visualizing Scaffold Overlap and Activity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7121" r="-2643" b="5129"/>
          <a:stretch/>
        </p:blipFill>
        <p:spPr bwMode="auto">
          <a:xfrm>
            <a:off x="4971607" y="1543351"/>
            <a:ext cx="1259404" cy="295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l="6655" b="5804"/>
          <a:stretch/>
        </p:blipFill>
        <p:spPr bwMode="auto">
          <a:xfrm>
            <a:off x="6211347" y="2115925"/>
            <a:ext cx="1200920" cy="299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12912" y="1116419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9916" y="1651591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288" y="1102243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CCCC00"/>
                </a:solidFill>
              </a:rPr>
              <a:t>Scaffold 978 alone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1966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1945879" y="1851532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00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2264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62875" y="4486656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7885" y="5962650"/>
            <a:ext cx="37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22810" y="3470233"/>
            <a:ext cx="47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IFI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1" t="37005" r="2232" b="13447"/>
          <a:stretch/>
        </p:blipFill>
        <p:spPr>
          <a:xfrm>
            <a:off x="3634373" y="1169464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C7AB6AE-5241-4698-8711-4C5086C4D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/>
          <a:srcRect l="85141" b="33875"/>
          <a:stretch/>
        </p:blipFill>
        <p:spPr bwMode="auto">
          <a:xfrm>
            <a:off x="7550787" y="1539039"/>
            <a:ext cx="1207246" cy="295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77CB14-8C3B-49D9-9840-566F8B36F630}"/>
              </a:ext>
            </a:extLst>
          </p:cNvPr>
          <p:cNvSpPr/>
          <p:nvPr/>
        </p:nvSpPr>
        <p:spPr bwMode="auto">
          <a:xfrm>
            <a:off x="4871155" y="45326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6131566" y="5136542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7397152" y="44620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1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DF01-E9E5-4B18-BDE1-781F83E1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 – SNG removed from approved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8DAA-69CD-4630-BC2E-1625B7C1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F2F88-7DCC-492F-8ECA-D0AE94A2C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3CB69-0141-4A9B-B7A1-E4636D9C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5" y="1112858"/>
            <a:ext cx="4238433" cy="290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8A0CD-E003-48D6-A06B-A53403A9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65" y="3047815"/>
            <a:ext cx="4793226" cy="28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4949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516-4F28-4EE9-A976-CB97E038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 : Removed SNG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A2241-FBB1-454B-9CA0-3303B4067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9630-BDA8-4960-8745-7AB8F73E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4" y="1188927"/>
            <a:ext cx="6827808" cy="51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733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0722-C8C0-476E-BA3D-5413CD8F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5: Added (a) molecule depiction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83F5E-5CCD-49C7-93A7-816FF3AA8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DB143-8C80-49B4-A0D0-1651A66A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5" y="995514"/>
            <a:ext cx="4133850" cy="396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7C113-017F-4D7E-84D6-7C41295C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" y="4968483"/>
            <a:ext cx="5181600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104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E10D-2E5A-4DCC-8E5D-3CA6FCEF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13 new version without color circles, with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D6D5-0803-4E8D-ADD7-BEED1BEB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DF8B8-29CF-40E2-A19C-A12C2C4F0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CD14-8392-4146-A001-A7A5F810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" y="1086767"/>
            <a:ext cx="8778876" cy="48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366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901082" y="1246195"/>
            <a:ext cx="5359179" cy="4807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Stats FW A vs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7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10722" r="71759" b="63639"/>
          <a:stretch/>
        </p:blipFill>
        <p:spPr bwMode="auto">
          <a:xfrm>
            <a:off x="2920549" y="1257156"/>
            <a:ext cx="925666" cy="1315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2D349C2-3236-4552-84C4-34157045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56657" r="71759" b="17710"/>
          <a:stretch/>
        </p:blipFill>
        <p:spPr bwMode="auto">
          <a:xfrm>
            <a:off x="84281" y="3864057"/>
            <a:ext cx="817399" cy="1350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AF02589-4E28-4B71-AF99-FCFC02DAB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7273" t="59678" r="34152" b="15389"/>
          <a:stretch/>
        </p:blipFill>
        <p:spPr bwMode="auto">
          <a:xfrm>
            <a:off x="5536981" y="3498602"/>
            <a:ext cx="699822" cy="131312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76" t="45325" r="97854" b="47342"/>
          <a:stretch/>
        </p:blipFill>
        <p:spPr>
          <a:xfrm>
            <a:off x="333956" y="2432585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901082" y="5214067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886892" y="481172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850" t="22815" r="6941" b="14132"/>
          <a:stretch/>
        </p:blipFill>
        <p:spPr>
          <a:xfrm>
            <a:off x="3987249" y="1233927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Stats Cluster D vs.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8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119271" y="2432585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901082" y="5214067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886892" y="481172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152939" y="1226198"/>
            <a:ext cx="4838392" cy="481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6504-7FA2-47EE-9CAB-7D0861AA2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864" y="1557396"/>
            <a:ext cx="3289541" cy="81890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9FC39-6AF5-47F1-9766-23D3CA40A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75"/>
          <a:stretch/>
        </p:blipFill>
        <p:spPr>
          <a:xfrm>
            <a:off x="2299233" y="2593748"/>
            <a:ext cx="1841120" cy="627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</p:cNvCxnSpPr>
          <p:nvPr/>
        </p:nvCxnSpPr>
        <p:spPr>
          <a:xfrm>
            <a:off x="2011680" y="1542553"/>
            <a:ext cx="287553" cy="10511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5756744" y="2376302"/>
            <a:ext cx="0" cy="278192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4197296" y="2609650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809E-055D-4E26-A5A7-2A1E00C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bar charts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2665-AB70-4696-993E-2D749D674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73BD-33EA-42B3-B778-ADD631ABB7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9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71394-E259-4091-BEB8-D965BBEF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1" r="24510"/>
          <a:stretch/>
        </p:blipFill>
        <p:spPr>
          <a:xfrm>
            <a:off x="2206156" y="1100738"/>
            <a:ext cx="5649734" cy="2561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B58C-CD0D-4B7A-9D42-D31593D6933C}"/>
              </a:ext>
            </a:extLst>
          </p:cNvPr>
          <p:cNvSpPr txBox="1"/>
          <p:nvPr/>
        </p:nvSpPr>
        <p:spPr>
          <a:xfrm rot="16200000">
            <a:off x="904018" y="1684148"/>
            <a:ext cx="215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# molecules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3D7-FD9C-447C-93BB-F90D4739C30A}"/>
              </a:ext>
            </a:extLst>
          </p:cNvPr>
          <p:cNvSpPr txBox="1"/>
          <p:nvPr/>
        </p:nvSpPr>
        <p:spPr>
          <a:xfrm rot="16200000">
            <a:off x="904018" y="4204712"/>
            <a:ext cx="215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# molecules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BEF6F-BEBF-4888-BE5E-712455B6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6" r="25193"/>
          <a:stretch/>
        </p:blipFill>
        <p:spPr>
          <a:xfrm>
            <a:off x="2183845" y="3646173"/>
            <a:ext cx="546254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1274"/>
      </p:ext>
    </p:extLst>
  </p:cSld>
  <p:clrMapOvr>
    <a:masterClrMapping/>
  </p:clrMapOvr>
</p:sld>
</file>

<file path=ppt/theme/theme1.xml><?xml version="1.0" encoding="utf-8"?>
<a:theme xmlns:a="http://schemas.openxmlformats.org/drawingml/2006/main" name="GSKlite">
  <a:themeElements>
    <a:clrScheme name="GSK 2015 v2">
      <a:dk1>
        <a:srgbClr val="544F40"/>
      </a:dk1>
      <a:lt1>
        <a:srgbClr val="FFFFFF"/>
      </a:lt1>
      <a:dk2>
        <a:srgbClr val="15717D"/>
      </a:dk2>
      <a:lt2>
        <a:srgbClr val="3A701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GSKlite</Template>
  <TotalTime>26434</TotalTime>
  <Words>526</Words>
  <Application>Microsoft Office PowerPoint</Application>
  <PresentationFormat>On-screen Show (4:3)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Georgia</vt:lpstr>
      <vt:lpstr>GSKlite</vt:lpstr>
      <vt:lpstr>GSK PowerPoint 4x3 Template</vt:lpstr>
      <vt:lpstr>1_GSK PowerPoint 4x3 Template</vt:lpstr>
      <vt:lpstr>2_GSK PowerPoint 4x3 Template</vt:lpstr>
      <vt:lpstr>Scaffold-Based Analytics to Enable Hit-To-Lead Decisions</vt:lpstr>
      <vt:lpstr>Related Molecules from NCATS R-Group Tool:  Visualizing Scaffold Overlap and Activity</vt:lpstr>
      <vt:lpstr>Figure 2 – SNG removed from approved version</vt:lpstr>
      <vt:lpstr>Figure 3 : Removed SNG</vt:lpstr>
      <vt:lpstr>Figure 5: Added (a) molecule depiction</vt:lpstr>
      <vt:lpstr>Fig 13 new version without color circles, with legend</vt:lpstr>
      <vt:lpstr>Stats FW A vs RGT B</vt:lpstr>
      <vt:lpstr>Stats Cluster D vs. RGT B</vt:lpstr>
      <vt:lpstr>Stats bar charts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 to Enable Hit-To-Lead Decisions</dc:title>
  <dc:creator>db484575</dc:creator>
  <cp:lastModifiedBy>Bandyopadhyay, Deepak [JRDUS]</cp:lastModifiedBy>
  <cp:revision>104</cp:revision>
  <dcterms:created xsi:type="dcterms:W3CDTF">2016-05-06T20:52:38Z</dcterms:created>
  <dcterms:modified xsi:type="dcterms:W3CDTF">2019-06-10T11:38:42Z</dcterms:modified>
</cp:coreProperties>
</file>