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3" r:id="rId3"/>
    <p:sldMasterId id="2147483712" r:id="rId4"/>
  </p:sldMasterIdLst>
  <p:notesMasterIdLst>
    <p:notesMasterId r:id="rId20"/>
  </p:notesMasterIdLst>
  <p:sldIdLst>
    <p:sldId id="256" r:id="rId5"/>
    <p:sldId id="304" r:id="rId6"/>
    <p:sldId id="305" r:id="rId7"/>
    <p:sldId id="306" r:id="rId8"/>
    <p:sldId id="307" r:id="rId9"/>
    <p:sldId id="308" r:id="rId10"/>
    <p:sldId id="259" r:id="rId11"/>
    <p:sldId id="302" r:id="rId12"/>
    <p:sldId id="309" r:id="rId13"/>
    <p:sldId id="310" r:id="rId14"/>
    <p:sldId id="311" r:id="rId15"/>
    <p:sldId id="312" r:id="rId16"/>
    <p:sldId id="313" r:id="rId17"/>
    <p:sldId id="314" r:id="rId18"/>
    <p:sldId id="31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CCCC00"/>
    <a:srgbClr val="CC0066"/>
    <a:srgbClr val="3C8394"/>
    <a:srgbClr val="CC3300"/>
    <a:srgbClr val="008000"/>
    <a:srgbClr val="009900"/>
    <a:srgbClr val="E62C00"/>
    <a:srgbClr val="00CC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6374" autoAdjust="0"/>
  </p:normalViewPr>
  <p:slideViewPr>
    <p:cSldViewPr snapToGrid="0">
      <p:cViewPr varScale="1">
        <p:scale>
          <a:sx n="76" d="100"/>
          <a:sy n="76" d="100"/>
        </p:scale>
        <p:origin x="13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41C7E-9E99-465F-BA13-33F82FBE97E5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21D68-354F-45DE-9B85-190ABF6E4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methods allow you to access different sets of molecules starting from any molecule in TCAMS (average overlap in coverage is 40%).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aggregate (average/median), you can link to about twice as many molecules with the frameworks, however, this is because on the aggregate there are 6 times more frameworks than NCATS scaffolds, so the “fragment efficiency” is actually 3 times greater for NCATS scaffolds. One could also argue that many of the framework-only links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variously decorated benzene rings) are not useful.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interesting: compounds in a rare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unified with the dominant one by the NCATS tool, but left as singletons by the frameworks. And compounds whose only link with other molecules would 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benzene ring remain singletons with the R-group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600" i="1">
                <a:latin typeface="Georgia" panose="02040502050405020303" pitchFamily="18" charset="0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4943474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Supporting heading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49702" y="4544967"/>
            <a:ext cx="6870542" cy="333425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1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6"/>
            <a:ext cx="8418513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6"/>
            <a:ext cx="8423275" cy="46736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6"/>
            <a:ext cx="3986213" cy="467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6"/>
            <a:ext cx="4000709" cy="467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260001" y="1190625"/>
            <a:ext cx="6623998" cy="4968000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489654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7375" y="6476208"/>
            <a:ext cx="288032" cy="365125"/>
          </a:xfrm>
        </p:spPr>
        <p:txBody>
          <a:bodyPr/>
          <a:lstStyle>
            <a:lvl1pPr algn="r">
              <a:defRPr/>
            </a:lvl1pPr>
          </a:lstStyle>
          <a:p>
            <a:fld id="{2FE18977-94FB-415F-B497-03350E8854FC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707457"/>
            <a:ext cx="7419454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63440" y="6476208"/>
            <a:ext cx="1075010" cy="365125"/>
          </a:xfrm>
        </p:spPr>
        <p:txBody>
          <a:bodyPr/>
          <a:lstStyle/>
          <a:p>
            <a:r>
              <a:rPr lang="en-GB">
                <a:solidFill>
                  <a:srgbClr val="9A8B7D"/>
                </a:solidFill>
              </a:rPr>
              <a:t>00 Month 0000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476208"/>
            <a:ext cx="1368152" cy="365125"/>
          </a:xfrm>
        </p:spPr>
        <p:txBody>
          <a:bodyPr/>
          <a:lstStyle/>
          <a:p>
            <a:r>
              <a:rPr lang="en-GB" dirty="0">
                <a:solidFill>
                  <a:srgbClr val="9A8B7D"/>
                </a:solidFill>
              </a:rPr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29765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/>
          </p:cNvSpPr>
          <p:nvPr>
            <p:ph type="media" sz="quarter" idx="12" hasCustomPrompt="1"/>
          </p:nvPr>
        </p:nvSpPr>
        <p:spPr>
          <a:xfrm>
            <a:off x="368300" y="1381125"/>
            <a:ext cx="8416925" cy="4734000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676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099"/>
            <a:ext cx="3984094" cy="4676775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67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840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840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650" y="6437313"/>
            <a:ext cx="254952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5102" y="6437313"/>
            <a:ext cx="83012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fld id="{4B3D3EAA-4720-4AEB-A041-FA3C86592F29}" type="datetimeFigureOut">
              <a:rPr lang="en-US" smtClean="0"/>
              <a:pPr/>
              <a:t>7/3/2019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90" r:id="rId14"/>
    <p:sldLayoutId id="2147483691" r:id="rId1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8" r:id="rId14"/>
    <p:sldLayoutId id="2147483709" r:id="rId15"/>
    <p:sldLayoutId id="2147483710" r:id="rId16"/>
    <p:sldLayoutId id="2147483731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7" r:id="rId14"/>
    <p:sldLayoutId id="2147483728" r:id="rId15"/>
    <p:sldLayoutId id="2147483730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225" y="3028950"/>
            <a:ext cx="5248275" cy="1752600"/>
          </a:xfrm>
        </p:spPr>
        <p:txBody>
          <a:bodyPr/>
          <a:lstStyle/>
          <a:p>
            <a:r>
              <a:rPr lang="en-US" sz="1800" dirty="0">
                <a:solidFill>
                  <a:srgbClr val="FF6600"/>
                </a:solidFill>
              </a:rPr>
              <a:t>Deepak Bandyopadhyay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Sr. Scientific Investigator,  Advanced Manufacturing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Technology Informatics,  GlaxoSmithKline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709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Swedeland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Rd, King of Prussia, PA 19406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4648200"/>
            <a:ext cx="3895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Thanks to:</a:t>
            </a:r>
          </a:p>
          <a:p>
            <a:pPr marL="57150" indent="-57150">
              <a:buClr>
                <a:schemeClr val="tx1"/>
              </a:buClr>
              <a:tabLst>
                <a:tab pos="0" algn="l"/>
              </a:tabLst>
            </a:pPr>
            <a:r>
              <a:rPr lang="en-US" sz="1400" dirty="0">
                <a:solidFill>
                  <a:srgbClr val="008000"/>
                </a:solidFill>
              </a:rPr>
              <a:t>Lena Dang and Josh Swamidass,</a:t>
            </a:r>
          </a:p>
          <a:p>
            <a:pPr>
              <a:buClr>
                <a:schemeClr val="tx1"/>
              </a:buClr>
            </a:pPr>
            <a:r>
              <a:rPr lang="en-US" sz="1400" dirty="0">
                <a:solidFill>
                  <a:srgbClr val="0070C0"/>
                </a:solidFill>
              </a:rPr>
              <a:t>Rajarshi Guha, </a:t>
            </a:r>
            <a:r>
              <a:rPr lang="en-US" sz="1400" dirty="0">
                <a:solidFill>
                  <a:srgbClr val="FF6600"/>
                </a:solidFill>
              </a:rPr>
              <a:t>Zangdong He, Stephen Pickett, Martin Saunders, Nicola Richmond, Darren Green, Eric Manas, Todd Graybill, Rob Young, Mike Ouellette, Stan Martens,  Javier Gamo, Lourdes Rueda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800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Constantine Kreatsoulas, Pat G. Brady, Joe Boyer, Genaro Scavello, </a:t>
            </a:r>
            <a:r>
              <a:rPr lang="en-US" dirty="0">
                <a:solidFill>
                  <a:srgbClr val="0070C0"/>
                </a:solidFill>
              </a:rPr>
              <a:t>Dac-Trung Nguyen, Tyler Peryea, Ajit Jadhav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86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dirty="0">
                <a:solidFill>
                  <a:srgbClr val="FF6600"/>
                </a:solidFill>
              </a:rPr>
              <a:t>GSK</a:t>
            </a: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NCATS/NIH         </a:t>
            </a:r>
            <a:r>
              <a:rPr lang="en-US" dirty="0">
                <a:solidFill>
                  <a:srgbClr val="008000"/>
                </a:solidFill>
              </a:rPr>
              <a:t>WUSTL</a:t>
            </a:r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838200" cy="70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68450"/>
            <a:ext cx="7772400" cy="338554"/>
          </a:xfrm>
        </p:spPr>
        <p:txBody>
          <a:bodyPr/>
          <a:lstStyle/>
          <a:p>
            <a:r>
              <a:rPr lang="en-US" dirty="0"/>
              <a:t>Scaffold-Based Analytics to Enable Hit-To-Lead Decisions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0" y="2076450"/>
            <a:ext cx="5295900" cy="5429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b="1" dirty="0"/>
              <a:t>  Applying data science / analytics / visualization to large chemical datasets in drug discovery</a:t>
            </a:r>
          </a:p>
        </p:txBody>
      </p:sp>
      <p:cxnSp>
        <p:nvCxnSpPr>
          <p:cNvPr id="10" name="Shape 9"/>
          <p:cNvCxnSpPr>
            <a:stCxn id="49153" idx="2"/>
            <a:endCxn id="8" idx="1"/>
          </p:cNvCxnSpPr>
          <p:nvPr/>
        </p:nvCxnSpPr>
        <p:spPr>
          <a:xfrm rot="16200000" flipH="1">
            <a:off x="961842" y="1309504"/>
            <a:ext cx="495667" cy="1581150"/>
          </a:xfrm>
          <a:prstGeom prst="bentConnector2">
            <a:avLst/>
          </a:prstGeom>
          <a:ln w="1905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6E5A78-9C8B-41EF-BEDA-3139D4E166A0}"/>
              </a:ext>
            </a:extLst>
          </p:cNvPr>
          <p:cNvSpPr txBox="1"/>
          <p:nvPr/>
        </p:nvSpPr>
        <p:spPr>
          <a:xfrm rot="18699625">
            <a:off x="1944852" y="3722961"/>
            <a:ext cx="5141547" cy="6592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4200" dirty="0">
                <a:solidFill>
                  <a:srgbClr val="FF0000"/>
                </a:solidFill>
              </a:rPr>
              <a:t>EDITED IMAGES – for ELNB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80C0-A477-46C7-B9F7-F97B27AD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12 – for TOC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8D57-F8A8-4B05-B48C-8672F185B28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A88AB-F3E7-4769-B7FB-98E26B90D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Adapted from previously approved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D4E95-8C2C-40B8-B2A4-6B8D50F06B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10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7D406E-3C6A-4FD0-ADEF-BFEE416529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FC906-CDC9-44AB-9A84-A0FFB7A6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1142422"/>
            <a:ext cx="73152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0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6CF3-6BD7-4785-9C72-12D91F62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738" y="294810"/>
            <a:ext cx="2385525" cy="677108"/>
          </a:xfrm>
        </p:spPr>
        <p:txBody>
          <a:bodyPr/>
          <a:lstStyle/>
          <a:p>
            <a:r>
              <a:rPr lang="en-US" dirty="0"/>
              <a:t>SI fig 1 – moved from paper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5203C-BF37-43EB-8628-5EC51F83F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1287" y="1486372"/>
            <a:ext cx="3049811" cy="3467464"/>
          </a:xfrm>
        </p:spPr>
        <p:txBody>
          <a:bodyPr/>
          <a:lstStyle/>
          <a:p>
            <a:r>
              <a:rPr lang="en-US" dirty="0"/>
              <a:t>Structures redrawn, design changed</a:t>
            </a:r>
          </a:p>
          <a:p>
            <a:r>
              <a:rPr lang="en-US" dirty="0"/>
              <a:t>Bookmark “3ring SI scafwalk2” in Spotfire file “chemblntd_gsk_TCAMS_RG_frames_eLNB_v2.dxp”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1CA81-88EF-49B9-BD91-BDE54B583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11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B4FB4E-7BB1-4975-982B-0F82149489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6E98A-797B-469D-8F7C-94C92DC20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38"/>
            <a:ext cx="5430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8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647-007D-478F-B50C-EC66D272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011" y="294809"/>
            <a:ext cx="2211252" cy="677108"/>
          </a:xfrm>
        </p:spPr>
        <p:txBody>
          <a:bodyPr/>
          <a:lstStyle/>
          <a:p>
            <a:r>
              <a:rPr lang="en-US" dirty="0"/>
              <a:t>SI Fig 2 – moved from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409D-1241-47AF-AAD2-F4D17C079BC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1DECA-693B-4579-83AE-670C83F0DE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016A9-DC8B-48BC-B36B-11D1A787B5E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12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309765-3331-4044-927D-6A602030FA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97168-947D-469E-A316-E5264614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00" y="0"/>
            <a:ext cx="5372711" cy="68580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2D79638-0884-4544-9B68-3B5755896263}"/>
              </a:ext>
            </a:extLst>
          </p:cNvPr>
          <p:cNvSpPr txBox="1">
            <a:spLocks/>
          </p:cNvSpPr>
          <p:nvPr/>
        </p:nvSpPr>
        <p:spPr>
          <a:xfrm>
            <a:off x="5762591" y="1757676"/>
            <a:ext cx="3049811" cy="34674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463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5975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49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Structures redrawn, design changed</a:t>
            </a:r>
          </a:p>
          <a:p>
            <a:r>
              <a:rPr lang="en-US" dirty="0"/>
              <a:t>Bookmark “3ring SI scafwalk3” in Spotfire file “chemblntd_gsk_TCAMS_RG_frames_eLNB_v2.dxp”  </a:t>
            </a:r>
          </a:p>
        </p:txBody>
      </p:sp>
    </p:spTree>
    <p:extLst>
      <p:ext uri="{BB962C8B-B14F-4D97-AF65-F5344CB8AC3E}">
        <p14:creationId xmlns:p14="http://schemas.microsoft.com/office/powerpoint/2010/main" val="408650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2C14-0D0E-4838-8996-98CF461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figure 3 – moved from main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BD2A-E8E7-4888-93E5-16067284950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282DE-31FF-4FD7-BD78-1E7EA3E9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5899" y="1335647"/>
            <a:ext cx="2222499" cy="2673643"/>
          </a:xfrm>
        </p:spPr>
        <p:txBody>
          <a:bodyPr/>
          <a:lstStyle/>
          <a:p>
            <a:r>
              <a:rPr lang="en-US" dirty="0"/>
              <a:t>Structure rendering improved, figure simplified, cluster member exemplars and alignment may have changed slightly without affecting the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7C74F-D730-447C-B180-FEFD31F2BB4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13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9F64F-C100-44CF-A202-96C30E98EC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F387E-4AFB-4507-B9A6-61DDB366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69" y="923925"/>
            <a:ext cx="62007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5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E882-3E96-4277-8519-B135AF5A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Figure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7189-D7A1-483C-BD1C-13F3112C644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D7737-6D48-4E12-8F2C-7436332B05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5124" y="1516516"/>
            <a:ext cx="2551620" cy="3407176"/>
          </a:xfrm>
        </p:spPr>
        <p:txBody>
          <a:bodyPr/>
          <a:lstStyle/>
          <a:p>
            <a:r>
              <a:rPr lang="en-US" dirty="0"/>
              <a:t>Structure and framework rendering improved</a:t>
            </a:r>
          </a:p>
          <a:p>
            <a:r>
              <a:rPr lang="en-US" dirty="0"/>
              <a:t>Data otherwise the same</a:t>
            </a:r>
          </a:p>
          <a:p>
            <a:r>
              <a:rPr lang="en-US" dirty="0"/>
              <a:t>As previously approved</a:t>
            </a:r>
          </a:p>
          <a:p>
            <a:r>
              <a:rPr lang="en-US" dirty="0"/>
              <a:t>See bookmark “mol1_536182_frame_pies” in file “chemblntd_gsk_TCAMS_RG_frames_eLNB_v2.dxp”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BE-8A31-4556-92E8-B20ED3DDAC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14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C48014-4308-479A-AAFB-C0B5FB8C2D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FAA92D-D527-4F2D-9C95-D868159B8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744" y="300753"/>
            <a:ext cx="52197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0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1E29-ADDA-456C-90AB-5ED7C36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Figure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6F58-DAB2-46D9-8DD5-0E30D80A2B8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78804-7906-4075-A1A4-C69CDB6CFB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37199" y="1436132"/>
            <a:ext cx="2722546" cy="1698954"/>
          </a:xfrm>
        </p:spPr>
        <p:txBody>
          <a:bodyPr/>
          <a:lstStyle/>
          <a:p>
            <a:r>
              <a:rPr lang="en-US" dirty="0"/>
              <a:t>Structure and substructure rendering only</a:t>
            </a:r>
          </a:p>
          <a:p>
            <a:r>
              <a:rPr lang="en-US" dirty="0"/>
              <a:t>Bookmark “3ring benzyl </a:t>
            </a:r>
            <a:r>
              <a:rPr lang="en-US" dirty="0" err="1"/>
              <a:t>scafpie</a:t>
            </a:r>
            <a:r>
              <a:rPr lang="en-US" dirty="0"/>
              <a:t> 2overlap” in file “chemblntd_gsk_TCAMS_RG_frames_eLNB_v2.dxp”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5B1E0-E550-4DF8-8118-FE9144B57FE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15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1F42A4-A15F-46BC-84B5-4E8303C0A3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D83F1-ABB4-4D83-8893-8014461A2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0" y="798477"/>
            <a:ext cx="51720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3167-3AF8-45E2-BC9D-12AB4BC4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 – showing RG vs. FW fragments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9F95B-FAC8-4A02-B75C-C13A1AF19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46689" y="1375842"/>
            <a:ext cx="3694410" cy="3366980"/>
          </a:xfrm>
        </p:spPr>
        <p:txBody>
          <a:bodyPr/>
          <a:lstStyle/>
          <a:p>
            <a:r>
              <a:rPr lang="en-US" sz="1600" dirty="0"/>
              <a:t>Rendering quality improvement, + in caption not mentioning RECAP as on careful examination of the dataset structures, all of them were Bemis-</a:t>
            </a:r>
            <a:r>
              <a:rPr lang="en-US" sz="1600" dirty="0" err="1"/>
              <a:t>Murcko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Try any of the Spotfire files to see the data, but especially the bookmarks saved in “chemblntd_gsk_cpd_search_hier_SNG_v4.dxp”</a:t>
            </a:r>
            <a:r>
              <a:rPr lang="en-US" dirty="0"/>
              <a:t> </a:t>
            </a:r>
          </a:p>
          <a:p>
            <a:r>
              <a:rPr lang="en-US" dirty="0"/>
              <a:t>Raw data is in the Datasets folder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D65DF-5B34-4431-A309-46A183AAF8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2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44A8B2-FFE5-4BBA-BC3B-C7DE76DE87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784CD-783B-47E5-A356-2D578FDB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1" y="647995"/>
            <a:ext cx="43815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210A-A463-4FCE-A992-66D7FA5C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336" y="294810"/>
            <a:ext cx="2676927" cy="677108"/>
          </a:xfrm>
        </p:spPr>
        <p:txBody>
          <a:bodyPr/>
          <a:lstStyle/>
          <a:p>
            <a:r>
              <a:rPr lang="en-US" dirty="0"/>
              <a:t>Fig 4 – overhauled structure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253B-41BA-4C04-8B14-E6F0439344B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A7344-F5C5-4867-BF1B-39928FF08C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8483" y="1196151"/>
            <a:ext cx="3599916" cy="3004060"/>
          </a:xfrm>
        </p:spPr>
        <p:txBody>
          <a:bodyPr/>
          <a:lstStyle/>
          <a:p>
            <a:r>
              <a:rPr lang="en-US" dirty="0"/>
              <a:t>No changes to content</a:t>
            </a:r>
          </a:p>
          <a:p>
            <a:r>
              <a:rPr lang="en-US" dirty="0"/>
              <a:t>“two color SAR” bookmarks in Spotfire file “chemblntd_gsk_TCAMS_RG_frames_eLNB_v2.dxp”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5885B-F2F3-451F-AC0D-F2BF6D4C6D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3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F9533A-D75F-4CEC-B3BE-C6F58516C0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5253C4-BBEA-4738-A91E-4239834B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4" y="0"/>
            <a:ext cx="4970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7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CCB0-5591-4960-8CA3-B3F9FA6B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5 – only structure rendering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430B-47DB-41C1-9A4A-9B643413163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80E39-15FA-461A-A3EA-42E5359DED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74B6C-9839-4448-883F-ED4F4D457FD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4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6C3E6E-D1FF-42A7-AEFC-C61F66906D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13718-148F-4272-99F1-72125A7D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23" y="1028172"/>
            <a:ext cx="6629400" cy="5153025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D053C0E-7BED-48F2-9FB5-24E2C873D22D}"/>
              </a:ext>
            </a:extLst>
          </p:cNvPr>
          <p:cNvSpPr txBox="1">
            <a:spLocks/>
          </p:cNvSpPr>
          <p:nvPr/>
        </p:nvSpPr>
        <p:spPr>
          <a:xfrm>
            <a:off x="6270171" y="1196151"/>
            <a:ext cx="2518228" cy="30040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463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5975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49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changes to content</a:t>
            </a:r>
          </a:p>
          <a:p>
            <a:r>
              <a:rPr lang="en-US" dirty="0"/>
              <a:t>“3ring_scaf_aggr_pose_hires” bookmark in Spotfire file “chemblntd_gsk_TCAMS_RG_frames_eLNB_v2.dxp”</a:t>
            </a:r>
          </a:p>
        </p:txBody>
      </p:sp>
    </p:spTree>
    <p:extLst>
      <p:ext uri="{BB962C8B-B14F-4D97-AF65-F5344CB8AC3E}">
        <p14:creationId xmlns:p14="http://schemas.microsoft.com/office/powerpoint/2010/main" val="371463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A4DD-45C3-4949-B423-161EBAAC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7 – only structure rendering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BDAD-1E2E-4C6C-BB5C-4DDE5D79C65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CE067-85B4-4886-9FE5-FF7F039C1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5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5C2B2D-4099-42A0-957A-001A671338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8B70D-8594-4266-852C-0630786F3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4" y="692554"/>
            <a:ext cx="6629400" cy="58102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04F5F-2584-48B9-9E43-FBA9E5DD06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82637" y="1196151"/>
            <a:ext cx="2210638" cy="3747638"/>
          </a:xfrm>
        </p:spPr>
        <p:txBody>
          <a:bodyPr/>
          <a:lstStyle/>
          <a:p>
            <a:r>
              <a:rPr lang="en-US" dirty="0"/>
              <a:t>GSK Kinase X </a:t>
            </a:r>
            <a:br>
              <a:rPr lang="en-US" dirty="0"/>
            </a:br>
            <a:r>
              <a:rPr lang="en-US" dirty="0"/>
              <a:t>data – plot below structures not changed.</a:t>
            </a:r>
          </a:p>
        </p:txBody>
      </p:sp>
    </p:spTree>
    <p:extLst>
      <p:ext uri="{BB962C8B-B14F-4D97-AF65-F5344CB8AC3E}">
        <p14:creationId xmlns:p14="http://schemas.microsoft.com/office/powerpoint/2010/main" val="416564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412D-95A5-4CB3-900C-BDC8CDF1AC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406B4-560F-4A7B-9D0D-DC5DBD3052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5500" y="1399536"/>
            <a:ext cx="3049888" cy="3172463"/>
          </a:xfrm>
        </p:spPr>
        <p:txBody>
          <a:bodyPr/>
          <a:lstStyle/>
          <a:p>
            <a:r>
              <a:rPr lang="en-US" dirty="0"/>
              <a:t>Yellow instead of blue for scaffold 978 for contrast </a:t>
            </a:r>
          </a:p>
          <a:p>
            <a:r>
              <a:rPr lang="en-US" dirty="0"/>
              <a:t>Structure images pulled out of tooltips and re-rendered</a:t>
            </a:r>
          </a:p>
          <a:p>
            <a:r>
              <a:rPr lang="en-US" dirty="0"/>
              <a:t>Bookmark “mol1 </a:t>
            </a:r>
            <a:r>
              <a:rPr lang="en-US" dirty="0" err="1"/>
              <a:t>scafwalk</a:t>
            </a:r>
            <a:r>
              <a:rPr lang="en-US" dirty="0"/>
              <a:t>*” in file “chemblntd_gsk_cpd_search_hier_SNG_v4.dxp”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DD783-454F-48DD-BE69-4669F0CDC2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6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C3103F-C108-4EA8-8B81-1A015E32931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827F3-2553-43E3-9B7D-146D63AC1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8" y="0"/>
            <a:ext cx="540037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4D0782-5FFC-4BE4-8B31-61962F4D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820" y="15751"/>
            <a:ext cx="2914022" cy="1180400"/>
          </a:xfrm>
        </p:spPr>
        <p:txBody>
          <a:bodyPr/>
          <a:lstStyle/>
          <a:p>
            <a:r>
              <a:rPr lang="en-US" dirty="0"/>
              <a:t>Fig 8 – structure rendering and stylistic improvement</a:t>
            </a:r>
          </a:p>
        </p:txBody>
      </p:sp>
    </p:spTree>
    <p:extLst>
      <p:ext uri="{BB962C8B-B14F-4D97-AF65-F5344CB8AC3E}">
        <p14:creationId xmlns:p14="http://schemas.microsoft.com/office/powerpoint/2010/main" val="32577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3" y="294810"/>
            <a:ext cx="7805099" cy="338554"/>
          </a:xfrm>
        </p:spPr>
        <p:txBody>
          <a:bodyPr/>
          <a:lstStyle/>
          <a:p>
            <a:r>
              <a:rPr lang="en-US" dirty="0"/>
              <a:t>Stat table/</a:t>
            </a:r>
            <a:r>
              <a:rPr lang="en-US" dirty="0" err="1"/>
              <a:t>histo</a:t>
            </a:r>
            <a:r>
              <a:rPr lang="en-US" dirty="0"/>
              <a:t> (a) FW A vs RGT B (b) Clink D vs RGT 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7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07697-5253-4473-AE4A-6E05F017BF59}"/>
              </a:ext>
            </a:extLst>
          </p:cNvPr>
          <p:cNvSpPr txBox="1"/>
          <p:nvPr/>
        </p:nvSpPr>
        <p:spPr>
          <a:xfrm>
            <a:off x="80386" y="5536643"/>
            <a:ext cx="896312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/>
              <a:t>RHS tables and figures are new, LHS already verified</a:t>
            </a:r>
          </a:p>
          <a:p>
            <a:pPr>
              <a:buClr>
                <a:schemeClr val="tx1"/>
              </a:buClr>
            </a:pPr>
            <a:r>
              <a:rPr lang="en-US" sz="1400" dirty="0"/>
              <a:t>Table (b) calculations are based on R Code in SI and code/data needed to reproduce are in stats folder of repo </a:t>
            </a:r>
          </a:p>
          <a:p>
            <a:pPr>
              <a:buClr>
                <a:schemeClr val="tx1"/>
              </a:buClr>
            </a:pPr>
            <a:r>
              <a:rPr lang="en-US" sz="1400" dirty="0"/>
              <a:t>Histogram (d) in file “</a:t>
            </a:r>
            <a:r>
              <a:rPr lang="en-US" sz="1400" dirty="0" err="1"/>
              <a:t>chemblntd_gsk_TCAMS_Stats_PropByCompd_DD_RG_CLink_eLNB.dxp</a:t>
            </a:r>
            <a:r>
              <a:rPr lang="en-US" sz="1400" dirty="0"/>
              <a:t>” Tab </a:t>
            </a:r>
            <a:r>
              <a:rPr lang="en-US" sz="1400" dirty="0" err="1"/>
              <a:t>HistCP</a:t>
            </a:r>
            <a:r>
              <a:rPr lang="en-US" sz="1400" dirty="0"/>
              <a:t> (D)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F0A8F-D8D8-4787-8FDD-2C81FB66F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044" y="1091498"/>
            <a:ext cx="6781678" cy="44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16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3" y="294810"/>
            <a:ext cx="7805099" cy="338554"/>
          </a:xfrm>
        </p:spPr>
        <p:txBody>
          <a:bodyPr/>
          <a:lstStyle/>
          <a:p>
            <a:r>
              <a:rPr lang="en-US" dirty="0"/>
              <a:t>Stat plot (a) FW A vs. RGT B, (b) Cluster D vs. RGT 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8</a:t>
            </a:fld>
            <a:endParaRPr lang="en-US">
              <a:solidFill>
                <a:srgbClr val="9A8B7D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C76E4-C180-46BB-9717-A2249195F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6" y="1078069"/>
            <a:ext cx="8320035" cy="44406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BF5563-C5FA-4F12-B131-66FCDC6CD800}"/>
              </a:ext>
            </a:extLst>
          </p:cNvPr>
          <p:cNvSpPr/>
          <p:nvPr/>
        </p:nvSpPr>
        <p:spPr>
          <a:xfrm>
            <a:off x="365123" y="5537092"/>
            <a:ext cx="852766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dirty="0"/>
              <a:t>Plot (b) in file “</a:t>
            </a:r>
            <a:r>
              <a:rPr lang="en-US" sz="1600" dirty="0" err="1"/>
              <a:t>chemblntd_gsk_TCAMS_Stats_PropByCompd_DD_RG_CLink_eLNB.dxp</a:t>
            </a:r>
            <a:r>
              <a:rPr lang="en-US" sz="1600" dirty="0"/>
              <a:t>” Tab “Compare </a:t>
            </a:r>
            <a:r>
              <a:rPr lang="en-US" sz="1600" dirty="0" err="1"/>
              <a:t>CLinkClus</a:t>
            </a:r>
            <a:r>
              <a:rPr lang="en-US" sz="1600" dirty="0"/>
              <a:t>(D) and </a:t>
            </a:r>
            <a:r>
              <a:rPr lang="en-US" sz="1600" dirty="0" err="1"/>
              <a:t>RGdecomp</a:t>
            </a:r>
            <a:r>
              <a:rPr lang="en-US" sz="1600" dirty="0"/>
              <a:t>(B)”. </a:t>
            </a:r>
            <a:br>
              <a:rPr lang="en-US" sz="1600" dirty="0"/>
            </a:br>
            <a:r>
              <a:rPr lang="en-US" sz="1600" dirty="0"/>
              <a:t>Dataset built with code &amp; data in stats folder in repo – same as previous figure</a:t>
            </a:r>
          </a:p>
        </p:txBody>
      </p:sp>
    </p:spTree>
    <p:extLst>
      <p:ext uri="{BB962C8B-B14F-4D97-AF65-F5344CB8AC3E}">
        <p14:creationId xmlns:p14="http://schemas.microsoft.com/office/powerpoint/2010/main" val="19477053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449-79E7-4EB9-BED4-6A0F0E9D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11 (c)-(e) – only structure rendering changed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C185-4120-426B-9E27-4A7EC3DC905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F0A76-455E-4AFC-A65E-56B589DECB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5125" y="1677291"/>
            <a:ext cx="1805320" cy="2432485"/>
          </a:xfrm>
        </p:spPr>
        <p:txBody>
          <a:bodyPr/>
          <a:lstStyle/>
          <a:p>
            <a:r>
              <a:rPr lang="en-US" dirty="0"/>
              <a:t>Structures rendered directly from SMILES – Spotfire file “</a:t>
            </a:r>
            <a:r>
              <a:rPr lang="en-US" dirty="0" err="1"/>
              <a:t>DDDtable</a:t>
            </a:r>
            <a:r>
              <a:rPr lang="en-US" dirty="0"/>
              <a:t>” not updated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3CB8F-5FD2-47D3-A3B6-03B780E9AE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9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3F1C5E-B0BA-4396-9AF6-DAEAD6BA53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35A9D-C62B-4CB4-8631-5E7DD0493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01"/>
          <a:stretch/>
        </p:blipFill>
        <p:spPr>
          <a:xfrm>
            <a:off x="2465492" y="1225899"/>
            <a:ext cx="6289606" cy="45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22943"/>
      </p:ext>
    </p:extLst>
  </p:cSld>
  <p:clrMapOvr>
    <a:masterClrMapping/>
  </p:clrMapOvr>
</p:sld>
</file>

<file path=ppt/theme/theme1.xml><?xml version="1.0" encoding="utf-8"?>
<a:theme xmlns:a="http://schemas.openxmlformats.org/drawingml/2006/main" name="GSKlite">
  <a:themeElements>
    <a:clrScheme name="GSK 2015 v2">
      <a:dk1>
        <a:srgbClr val="544F40"/>
      </a:dk1>
      <a:lt1>
        <a:srgbClr val="FFFFFF"/>
      </a:lt1>
      <a:dk2>
        <a:srgbClr val="15717D"/>
      </a:dk2>
      <a:lt2>
        <a:srgbClr val="3A7013"/>
      </a:lt2>
      <a:accent1>
        <a:srgbClr val="F36633"/>
      </a:accent1>
      <a:accent2>
        <a:srgbClr val="544F40"/>
      </a:accent2>
      <a:accent3>
        <a:srgbClr val="D5D1CE"/>
      </a:accent3>
      <a:accent4>
        <a:srgbClr val="BC1077"/>
      </a:accent4>
      <a:accent5>
        <a:srgbClr val="40488D"/>
      </a:accent5>
      <a:accent6>
        <a:srgbClr val="ED003C"/>
      </a:accent6>
      <a:hlink>
        <a:srgbClr val="002060"/>
      </a:hlink>
      <a:folHlink>
        <a:srgbClr val="7030A0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algn="ctr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buClr>
            <a:schemeClr val="tx1"/>
          </a:buCl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2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GSKlite</Template>
  <TotalTime>27664</TotalTime>
  <Words>854</Words>
  <Application>Microsoft Office PowerPoint</Application>
  <PresentationFormat>On-screen Show (4:3)</PresentationFormat>
  <Paragraphs>72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</vt:lpstr>
      <vt:lpstr>Georgia</vt:lpstr>
      <vt:lpstr>GSKlite</vt:lpstr>
      <vt:lpstr>GSK PowerPoint 4x3 Template</vt:lpstr>
      <vt:lpstr>1_GSK PowerPoint 4x3 Template</vt:lpstr>
      <vt:lpstr>2_GSK PowerPoint 4x3 Template</vt:lpstr>
      <vt:lpstr>Scaffold-Based Analytics to Enable Hit-To-Lead Decisions</vt:lpstr>
      <vt:lpstr>Fig 2 – showing RG vs. FW fragments</vt:lpstr>
      <vt:lpstr>Fig 4 – overhauled structure rendering</vt:lpstr>
      <vt:lpstr>Fig 5 – only structure rendering improvement</vt:lpstr>
      <vt:lpstr>Fig 7 – only structure rendering improvement</vt:lpstr>
      <vt:lpstr>Fig 8 – structure rendering and stylistic improvement</vt:lpstr>
      <vt:lpstr>Stat table/histo (a) FW A vs RGT B (b) Clink D vs RGT B</vt:lpstr>
      <vt:lpstr>Stat plot (a) FW A vs. RGT B, (b) Cluster D vs. RGT B</vt:lpstr>
      <vt:lpstr>Fig 11 (c)-(e) – only structure rendering changed </vt:lpstr>
      <vt:lpstr>Fig 12 – for TOC only</vt:lpstr>
      <vt:lpstr>SI fig 1 – moved from paper</vt:lpstr>
      <vt:lpstr>SI Fig 2 – moved from paper</vt:lpstr>
      <vt:lpstr>SI figure 3 – moved from main paper</vt:lpstr>
      <vt:lpstr>SI Figure 4</vt:lpstr>
      <vt:lpstr>SI Figure 5</vt:lpstr>
    </vt:vector>
  </TitlesOfParts>
  <Company>GlaxoSmithKline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Scaffold-Based Analytics to Enable Hit-To-Lead Decisions</dc:title>
  <dc:creator>db484575</dc:creator>
  <cp:lastModifiedBy>Bandyopadhyay, Deepak [JRDUS]</cp:lastModifiedBy>
  <cp:revision>121</cp:revision>
  <dcterms:created xsi:type="dcterms:W3CDTF">2016-05-06T20:52:38Z</dcterms:created>
  <dcterms:modified xsi:type="dcterms:W3CDTF">2019-07-03T12:00:37Z</dcterms:modified>
</cp:coreProperties>
</file>