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3" r:id="rId3"/>
    <p:sldMasterId id="2147483712" r:id="rId4"/>
  </p:sldMasterIdLst>
  <p:notesMasterIdLst>
    <p:notesMasterId r:id="rId11"/>
  </p:notesMasterIdLst>
  <p:sldIdLst>
    <p:sldId id="256" r:id="rId5"/>
    <p:sldId id="303" r:id="rId6"/>
    <p:sldId id="279" r:id="rId7"/>
    <p:sldId id="259" r:id="rId8"/>
    <p:sldId id="302" r:id="rId9"/>
    <p:sldId id="30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CCCC00"/>
    <a:srgbClr val="CC0066"/>
    <a:srgbClr val="3C8394"/>
    <a:srgbClr val="CC3300"/>
    <a:srgbClr val="008000"/>
    <a:srgbClr val="009900"/>
    <a:srgbClr val="E62C00"/>
    <a:srgbClr val="00CC6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6374" autoAdjust="0"/>
  </p:normalViewPr>
  <p:slideViewPr>
    <p:cSldViewPr snapToGrid="0">
      <p:cViewPr varScale="1">
        <p:scale>
          <a:sx n="67" d="100"/>
          <a:sy n="67" d="100"/>
        </p:scale>
        <p:origin x="120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41C7E-9E99-465F-BA13-33F82FBE97E5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21D68-354F-45DE-9B85-190ABF6E4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Backup?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Stats: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two methods allow you to access different sets of molecules starting from any molecule in TCAMS (average overlap in coverage is 40%).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aggregate (average/median), you can link to about twice as many molecules with the frameworks, however, this is because on the aggregate there are 6 times more frameworks than NCATS scaffolds, so the “fragment efficiency” is actually 3 times greater for NCATS scaffolds. One could also argue that many of the framework-only links 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variously decorated benzene rings) are not useful.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outliers are interesting: compounds in a rare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tautomer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unified with the dominant one by the NCATS tool, but left as singletons by the frameworks. And compounds whose only link with other molecules would be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 benzene ring remain singletons with the R-group tool.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04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365124" y="1196151"/>
            <a:ext cx="8423275" cy="465854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600" i="1">
                <a:latin typeface="Georgia" panose="02040502050405020303" pitchFamily="18" charset="0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2402" y="4943474"/>
            <a:ext cx="2393433" cy="246221"/>
          </a:xfrm>
        </p:spPr>
        <p:txBody>
          <a:bodyPr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i="1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Supporting heading here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49702" y="4544967"/>
            <a:ext cx="6870542" cy="333425"/>
          </a:xfrm>
        </p:spPr>
        <p:txBody>
          <a:bodyPr wrap="square" anchor="b" anchorCtr="0">
            <a:spAutoFit/>
          </a:bodyPr>
          <a:lstStyle>
            <a:lvl1pPr marL="0" indent="0">
              <a:lnSpc>
                <a:spcPts val="2600"/>
              </a:lnSpc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18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62402" y="1519770"/>
            <a:ext cx="6864352" cy="400110"/>
          </a:xfrm>
        </p:spPr>
        <p:txBody>
          <a:bodyPr>
            <a:spAutoFit/>
          </a:bodyPr>
          <a:lstStyle>
            <a:lvl1pPr marL="0" indent="0">
              <a:spcAft>
                <a:spcPts val="0"/>
              </a:spcAft>
              <a:buNone/>
              <a:defRPr sz="2600" b="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271463" indent="0">
              <a:buNone/>
              <a:defRPr>
                <a:solidFill>
                  <a:schemeClr val="bg1"/>
                </a:solidFill>
              </a:defRPr>
            </a:lvl2pPr>
            <a:lvl3pPr marL="533400" indent="0">
              <a:buNone/>
              <a:defRPr>
                <a:solidFill>
                  <a:schemeClr val="bg1"/>
                </a:solidFill>
              </a:defRPr>
            </a:lvl3pPr>
            <a:lvl4pPr marL="815975" indent="0">
              <a:buNone/>
              <a:defRPr>
                <a:solidFill>
                  <a:schemeClr val="bg1"/>
                </a:solidFill>
              </a:defRPr>
            </a:lvl4pPr>
            <a:lvl5pPr marL="11049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Type your statement text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37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/>
          <p:nvPr/>
        </p:nvGrpSpPr>
        <p:grpSpPr>
          <a:xfrm>
            <a:off x="7632183" y="361914"/>
            <a:ext cx="1167432" cy="474569"/>
            <a:chOff x="7280906" y="310911"/>
            <a:chExt cx="1507104" cy="612649"/>
          </a:xfrm>
        </p:grpSpPr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185" y="411962"/>
              <a:ext cx="688825" cy="46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0906" y="310911"/>
              <a:ext cx="711709" cy="612649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270" y="2012418"/>
            <a:ext cx="3996587" cy="4858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43" y="4405160"/>
            <a:ext cx="2739246" cy="623153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43" y="5400887"/>
            <a:ext cx="2721600" cy="246221"/>
          </a:xfrm>
        </p:spPr>
        <p:txBody>
          <a:bodyPr wrap="square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607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365124" y="1196151"/>
            <a:ext cx="8423275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9"/>
          </p:nvPr>
        </p:nvSpPr>
        <p:spPr>
          <a:xfrm>
            <a:off x="365124" y="1533525"/>
            <a:ext cx="8418513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4" y="1184780"/>
            <a:ext cx="8418513" cy="246221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bg2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8423275" cy="48053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9"/>
          </p:nvPr>
        </p:nvSpPr>
        <p:spPr>
          <a:xfrm>
            <a:off x="365124" y="1533526"/>
            <a:ext cx="8418513" cy="4324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4" y="1184780"/>
            <a:ext cx="8418513" cy="246221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or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2402" y="5906100"/>
            <a:ext cx="2393433" cy="246221"/>
          </a:xfrm>
        </p:spPr>
        <p:txBody>
          <a:bodyPr anchor="b" anchorCtr="0">
            <a:spAutoFit/>
          </a:bodyPr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2402" y="4544967"/>
            <a:ext cx="6870542" cy="333425"/>
          </a:xfrm>
        </p:spPr>
        <p:txBody>
          <a:bodyPr wrap="square" anchor="ctr" anchorCtr="0">
            <a:spAutoFit/>
          </a:bodyPr>
          <a:lstStyle>
            <a:lvl1pPr marL="0" indent="0">
              <a:lnSpc>
                <a:spcPts val="2600"/>
              </a:lnSpc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Header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62402" y="1519770"/>
            <a:ext cx="6864352" cy="400110"/>
          </a:xfrm>
        </p:spPr>
        <p:txBody>
          <a:bodyPr>
            <a:spAutoFit/>
          </a:bodyPr>
          <a:lstStyle>
            <a:lvl1pPr marL="0" indent="0"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>
                <a:solidFill>
                  <a:schemeClr val="bg1"/>
                </a:solidFill>
              </a:defRPr>
            </a:lvl2pPr>
            <a:lvl3pPr marL="533400" indent="0">
              <a:buNone/>
              <a:defRPr>
                <a:solidFill>
                  <a:schemeClr val="bg1"/>
                </a:solidFill>
              </a:defRPr>
            </a:lvl3pPr>
            <a:lvl4pPr marL="815975" indent="0">
              <a:buNone/>
              <a:defRPr>
                <a:solidFill>
                  <a:schemeClr val="bg1"/>
                </a:solidFill>
              </a:defRPr>
            </a:lvl4pPr>
            <a:lvl5pPr marL="11049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Type your statement text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3986213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797216" y="1184275"/>
            <a:ext cx="4000709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/>
          </p:nvPr>
        </p:nvSpPr>
        <p:spPr>
          <a:xfrm>
            <a:off x="365124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0"/>
          </p:nvPr>
        </p:nvSpPr>
        <p:spPr>
          <a:xfrm>
            <a:off x="365124" y="1524001"/>
            <a:ext cx="3992925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4783165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4783165" y="1524001"/>
            <a:ext cx="4014970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795746" y="1377912"/>
            <a:ext cx="5557520" cy="4168141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descreen (16 x 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870331" y="1381125"/>
            <a:ext cx="7405070" cy="4182564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999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801131" y="1181100"/>
            <a:ext cx="3996794" cy="4635500"/>
          </a:xfr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35345808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099"/>
            <a:ext cx="3986213" cy="500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4801131" y="1180571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01131" y="3310467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4801131" y="3754438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9" y="2"/>
            <a:ext cx="8604251" cy="3385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2876"/>
            <a:ext cx="4038600" cy="2551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6389"/>
            <a:ext cx="40386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365124" y="1184276"/>
            <a:ext cx="8423275" cy="46736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/>
          <p:nvPr/>
        </p:nvGrpSpPr>
        <p:grpSpPr>
          <a:xfrm>
            <a:off x="7632183" y="361914"/>
            <a:ext cx="1167432" cy="474569"/>
            <a:chOff x="7280906" y="310911"/>
            <a:chExt cx="1507104" cy="612649"/>
          </a:xfrm>
        </p:grpSpPr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185" y="411962"/>
              <a:ext cx="688825" cy="46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0906" y="310911"/>
              <a:ext cx="711709" cy="612649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270" y="2012418"/>
            <a:ext cx="3996587" cy="4858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43" y="4405160"/>
            <a:ext cx="2739246" cy="623153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43" y="5400887"/>
            <a:ext cx="2721600" cy="246221"/>
          </a:xfrm>
        </p:spPr>
        <p:txBody>
          <a:bodyPr wrap="square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6070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365124" y="1196151"/>
            <a:ext cx="8423275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9"/>
          </p:nvPr>
        </p:nvSpPr>
        <p:spPr>
          <a:xfrm>
            <a:off x="365124" y="1533525"/>
            <a:ext cx="8418513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4" y="1184780"/>
            <a:ext cx="8418513" cy="246221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bg2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8423275" cy="48053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or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2402" y="5906100"/>
            <a:ext cx="2393433" cy="246221"/>
          </a:xfrm>
        </p:spPr>
        <p:txBody>
          <a:bodyPr anchor="b" anchorCtr="0">
            <a:spAutoFit/>
          </a:bodyPr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2402" y="4544967"/>
            <a:ext cx="6870542" cy="333425"/>
          </a:xfrm>
        </p:spPr>
        <p:txBody>
          <a:bodyPr wrap="square" anchor="ctr" anchorCtr="0">
            <a:spAutoFit/>
          </a:bodyPr>
          <a:lstStyle>
            <a:lvl1pPr marL="0" indent="0">
              <a:lnSpc>
                <a:spcPts val="2600"/>
              </a:lnSpc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Header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62402" y="1519770"/>
            <a:ext cx="6864352" cy="400110"/>
          </a:xfrm>
        </p:spPr>
        <p:txBody>
          <a:bodyPr>
            <a:spAutoFit/>
          </a:bodyPr>
          <a:lstStyle>
            <a:lvl1pPr marL="0" indent="0"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>
                <a:solidFill>
                  <a:schemeClr val="bg1"/>
                </a:solidFill>
              </a:defRPr>
            </a:lvl2pPr>
            <a:lvl3pPr marL="533400" indent="0">
              <a:buNone/>
              <a:defRPr>
                <a:solidFill>
                  <a:schemeClr val="bg1"/>
                </a:solidFill>
              </a:defRPr>
            </a:lvl3pPr>
            <a:lvl4pPr marL="815975" indent="0">
              <a:buNone/>
              <a:defRPr>
                <a:solidFill>
                  <a:schemeClr val="bg1"/>
                </a:solidFill>
              </a:defRPr>
            </a:lvl4pPr>
            <a:lvl5pPr marL="11049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Type your statement text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9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3986213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797216" y="1184275"/>
            <a:ext cx="4000709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/>
          </p:nvPr>
        </p:nvSpPr>
        <p:spPr>
          <a:xfrm>
            <a:off x="365124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0"/>
          </p:nvPr>
        </p:nvSpPr>
        <p:spPr>
          <a:xfrm>
            <a:off x="365124" y="1524001"/>
            <a:ext cx="3992925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4783165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4783165" y="1524001"/>
            <a:ext cx="4014970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795746" y="1377912"/>
            <a:ext cx="5557520" cy="4168141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descreen (16 x 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870331" y="1381125"/>
            <a:ext cx="7405070" cy="4182564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65124" y="1184276"/>
            <a:ext cx="3986213" cy="467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797216" y="1184276"/>
            <a:ext cx="4000709" cy="467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999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801131" y="1181100"/>
            <a:ext cx="3996794" cy="4635500"/>
          </a:xfr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35345808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099"/>
            <a:ext cx="3986213" cy="500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4801131" y="1180571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01131" y="3310467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4801131" y="3754438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9" y="2"/>
            <a:ext cx="8604251" cy="3385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2876"/>
            <a:ext cx="4038600" cy="2551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6389"/>
            <a:ext cx="40386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/>
          <p:nvPr/>
        </p:nvGrpSpPr>
        <p:grpSpPr>
          <a:xfrm>
            <a:off x="7632183" y="361914"/>
            <a:ext cx="1167432" cy="474569"/>
            <a:chOff x="7280906" y="310911"/>
            <a:chExt cx="1507104" cy="612649"/>
          </a:xfrm>
        </p:grpSpPr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185" y="411962"/>
              <a:ext cx="688825" cy="46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0906" y="310911"/>
              <a:ext cx="711709" cy="612649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2" b="15723"/>
          <a:stretch/>
        </p:blipFill>
        <p:spPr>
          <a:xfrm>
            <a:off x="-8270" y="2012418"/>
            <a:ext cx="3996587" cy="4858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43" y="4405160"/>
            <a:ext cx="2739246" cy="623153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43" y="5400887"/>
            <a:ext cx="2721600" cy="246221"/>
          </a:xfrm>
        </p:spPr>
        <p:txBody>
          <a:bodyPr wrap="square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6070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365124" y="1196151"/>
            <a:ext cx="8423275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/>
          </p:nvPr>
        </p:nvSpPr>
        <p:spPr>
          <a:xfrm>
            <a:off x="365124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0"/>
          </p:nvPr>
        </p:nvSpPr>
        <p:spPr>
          <a:xfrm>
            <a:off x="365124" y="1524001"/>
            <a:ext cx="3992925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4783165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4783165" y="1524001"/>
            <a:ext cx="4014970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9"/>
          </p:nvPr>
        </p:nvSpPr>
        <p:spPr>
          <a:xfrm>
            <a:off x="365124" y="1533525"/>
            <a:ext cx="8418513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4" y="1184780"/>
            <a:ext cx="8418513" cy="246221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bg2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8423275" cy="48053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or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2402" y="5906100"/>
            <a:ext cx="2393433" cy="246221"/>
          </a:xfrm>
        </p:spPr>
        <p:txBody>
          <a:bodyPr anchor="b" anchorCtr="0">
            <a:spAutoFit/>
          </a:bodyPr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2402" y="4544967"/>
            <a:ext cx="6870542" cy="333425"/>
          </a:xfrm>
        </p:spPr>
        <p:txBody>
          <a:bodyPr wrap="square" anchor="ctr" anchorCtr="0">
            <a:spAutoFit/>
          </a:bodyPr>
          <a:lstStyle>
            <a:lvl1pPr marL="0" indent="0">
              <a:lnSpc>
                <a:spcPts val="2600"/>
              </a:lnSpc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Header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62402" y="1519770"/>
            <a:ext cx="6864352" cy="400110"/>
          </a:xfrm>
        </p:spPr>
        <p:txBody>
          <a:bodyPr>
            <a:spAutoFit/>
          </a:bodyPr>
          <a:lstStyle>
            <a:lvl1pPr marL="0" indent="0"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>
                <a:solidFill>
                  <a:schemeClr val="bg1"/>
                </a:solidFill>
              </a:defRPr>
            </a:lvl2pPr>
            <a:lvl3pPr marL="533400" indent="0">
              <a:buNone/>
              <a:defRPr>
                <a:solidFill>
                  <a:schemeClr val="bg1"/>
                </a:solidFill>
              </a:defRPr>
            </a:lvl3pPr>
            <a:lvl4pPr marL="815975" indent="0">
              <a:buNone/>
              <a:defRPr>
                <a:solidFill>
                  <a:schemeClr val="bg1"/>
                </a:solidFill>
              </a:defRPr>
            </a:lvl4pPr>
            <a:lvl5pPr marL="11049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Type your statement text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92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3986213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797216" y="1184275"/>
            <a:ext cx="4000709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/>
          </p:nvPr>
        </p:nvSpPr>
        <p:spPr>
          <a:xfrm>
            <a:off x="365124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0"/>
          </p:nvPr>
        </p:nvSpPr>
        <p:spPr>
          <a:xfrm>
            <a:off x="365124" y="1524001"/>
            <a:ext cx="3992925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4783165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4783165" y="1524001"/>
            <a:ext cx="4014970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795746" y="1377912"/>
            <a:ext cx="5557520" cy="4168141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descreen (16 x 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870331" y="1381125"/>
            <a:ext cx="7405070" cy="4182564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999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801131" y="1181100"/>
            <a:ext cx="3996794" cy="4635500"/>
          </a:xfr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353458081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099"/>
            <a:ext cx="3986213" cy="500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4801131" y="1180571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01131" y="3310467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4801131" y="3754438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260001" y="1190625"/>
            <a:ext cx="6623998" cy="4968000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9" y="2"/>
            <a:ext cx="8604251" cy="3385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2876"/>
            <a:ext cx="4038600" cy="2551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6389"/>
            <a:ext cx="40386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352928" cy="489654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7375" y="6476208"/>
            <a:ext cx="288032" cy="365125"/>
          </a:xfrm>
        </p:spPr>
        <p:txBody>
          <a:bodyPr/>
          <a:lstStyle>
            <a:lvl1pPr algn="r">
              <a:defRPr/>
            </a:lvl1pPr>
          </a:lstStyle>
          <a:p>
            <a:fld id="{2FE18977-94FB-415F-B497-03350E8854FC}" type="slidenum">
              <a:rPr lang="en-GB" smtClean="0">
                <a:solidFill>
                  <a:srgbClr val="9A8B7D"/>
                </a:solidFill>
              </a:rPr>
              <a:pPr/>
              <a:t>‹#›</a:t>
            </a:fld>
            <a:endParaRPr lang="en-GB" dirty="0">
              <a:solidFill>
                <a:srgbClr val="9A8B7D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7" y="707457"/>
            <a:ext cx="7419454" cy="417287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  <a:lvl2pPr marL="358775" indent="0">
              <a:buNone/>
              <a:defRPr>
                <a:latin typeface="Cambria" pitchFamily="18" charset="0"/>
              </a:defRPr>
            </a:lvl2pPr>
            <a:lvl3pPr marL="717550" indent="0">
              <a:buNone/>
              <a:defRPr>
                <a:latin typeface="Cambria" pitchFamily="18" charset="0"/>
              </a:defRPr>
            </a:lvl3pPr>
            <a:lvl4pPr marL="1076325" indent="0">
              <a:buNone/>
              <a:defRPr>
                <a:latin typeface="Cambria" pitchFamily="18" charset="0"/>
              </a:defRPr>
            </a:lvl4pPr>
            <a:lvl5pPr marL="1435100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763440" y="6476208"/>
            <a:ext cx="1075010" cy="365125"/>
          </a:xfrm>
        </p:spPr>
        <p:txBody>
          <a:bodyPr/>
          <a:lstStyle/>
          <a:p>
            <a:r>
              <a:rPr lang="en-GB">
                <a:solidFill>
                  <a:srgbClr val="9A8B7D"/>
                </a:solidFill>
              </a:rPr>
              <a:t>00 Month 0000</a:t>
            </a:r>
            <a:endParaRPr lang="en-GB" dirty="0">
              <a:solidFill>
                <a:srgbClr val="9A8B7D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288" y="6476208"/>
            <a:ext cx="1368152" cy="365125"/>
          </a:xfrm>
        </p:spPr>
        <p:txBody>
          <a:bodyPr/>
          <a:lstStyle/>
          <a:p>
            <a:r>
              <a:rPr lang="en-GB" dirty="0">
                <a:solidFill>
                  <a:srgbClr val="9A8B7D"/>
                </a:solidFill>
              </a:rPr>
              <a:t>Presentation title in footer</a:t>
            </a:r>
          </a:p>
        </p:txBody>
      </p:sp>
    </p:spTree>
    <p:extLst>
      <p:ext uri="{BB962C8B-B14F-4D97-AF65-F5344CB8AC3E}">
        <p14:creationId xmlns:p14="http://schemas.microsoft.com/office/powerpoint/2010/main" val="329765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descreen (16 x 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/>
          </p:cNvSpPr>
          <p:nvPr>
            <p:ph type="media" sz="quarter" idx="12" hasCustomPrompt="1"/>
          </p:nvPr>
        </p:nvSpPr>
        <p:spPr>
          <a:xfrm>
            <a:off x="368300" y="1381125"/>
            <a:ext cx="8416925" cy="4734000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676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801131" y="1181099"/>
            <a:ext cx="3984094" cy="4676775"/>
          </a:xfr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84094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8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67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4801131" y="1180571"/>
            <a:ext cx="39840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01131" y="3310467"/>
            <a:ext cx="3984094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4801131" y="3754438"/>
            <a:ext cx="39840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84094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63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4" y="1188927"/>
            <a:ext cx="8414246" cy="46657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650" y="6437313"/>
            <a:ext cx="2549525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5102" y="6437313"/>
            <a:ext cx="830123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accent2"/>
                </a:solidFill>
              </a:defRPr>
            </a:lvl1pPr>
          </a:lstStyle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60110"/>
            <a:ext cx="554400" cy="47620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6437313"/>
            <a:ext cx="3164730" cy="365125"/>
          </a:xfrm>
          <a:prstGeom prst="rect">
            <a:avLst/>
          </a:prstGeom>
        </p:spPr>
        <p:txBody>
          <a:bodyPr vert="horz" lIns="72000" tIns="0" rIns="72000" bIns="0" rtlCol="0" anchor="t" anchorCtr="0"/>
          <a:lstStyle>
            <a:lvl1pPr algn="l">
              <a:defRPr sz="800">
                <a:solidFill>
                  <a:schemeClr val="accent2"/>
                </a:solidFill>
              </a:defRPr>
            </a:lvl1pPr>
          </a:lstStyle>
          <a:p>
            <a:fld id="{4B3D3EAA-4720-4AEB-A041-FA3C86592F29}" type="datetimeFigureOut">
              <a:rPr lang="en-US" smtClean="0"/>
              <a:pPr/>
              <a:t>6/23/2019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4650" y="1075533"/>
            <a:ext cx="841622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732" r:id="rId15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–"/>
        <a:defRPr sz="16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accent2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4" y="1188927"/>
            <a:ext cx="8414246" cy="46657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368" y="6437313"/>
            <a:ext cx="2636807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67382" y="6437313"/>
            <a:ext cx="830123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60110"/>
            <a:ext cx="554400" cy="47620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6437313"/>
            <a:ext cx="3164730" cy="365125"/>
          </a:xfrm>
          <a:prstGeom prst="rect">
            <a:avLst/>
          </a:prstGeom>
        </p:spPr>
        <p:txBody>
          <a:bodyPr vert="horz" lIns="72000" tIns="0" rIns="7200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4650" y="1075533"/>
            <a:ext cx="84162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90" r:id="rId14"/>
    <p:sldLayoutId id="2147483691" r:id="rId1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4" y="1188927"/>
            <a:ext cx="8414246" cy="46657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368" y="6437313"/>
            <a:ext cx="2636807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67382" y="6437313"/>
            <a:ext cx="830123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60110"/>
            <a:ext cx="554400" cy="47620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6437313"/>
            <a:ext cx="3164730" cy="365125"/>
          </a:xfrm>
          <a:prstGeom prst="rect">
            <a:avLst/>
          </a:prstGeom>
        </p:spPr>
        <p:txBody>
          <a:bodyPr vert="horz" lIns="72000" tIns="0" rIns="7200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4650" y="1075533"/>
            <a:ext cx="84162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8" r:id="rId14"/>
    <p:sldLayoutId id="2147483709" r:id="rId15"/>
    <p:sldLayoutId id="2147483710" r:id="rId16"/>
    <p:sldLayoutId id="2147483731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4" y="1188927"/>
            <a:ext cx="8414246" cy="46657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368" y="6437313"/>
            <a:ext cx="2636807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67382" y="6437313"/>
            <a:ext cx="830123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60110"/>
            <a:ext cx="554400" cy="47620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6437313"/>
            <a:ext cx="3164730" cy="365125"/>
          </a:xfrm>
          <a:prstGeom prst="rect">
            <a:avLst/>
          </a:prstGeom>
        </p:spPr>
        <p:txBody>
          <a:bodyPr vert="horz" lIns="72000" tIns="0" rIns="7200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4650" y="1075533"/>
            <a:ext cx="84162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7" r:id="rId14"/>
    <p:sldLayoutId id="2147483728" r:id="rId15"/>
    <p:sldLayoutId id="2147483730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em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9225" y="3028950"/>
            <a:ext cx="5248275" cy="1752600"/>
          </a:xfrm>
        </p:spPr>
        <p:txBody>
          <a:bodyPr/>
          <a:lstStyle/>
          <a:p>
            <a:r>
              <a:rPr lang="en-US" sz="1800" dirty="0">
                <a:solidFill>
                  <a:srgbClr val="FF6600"/>
                </a:solidFill>
              </a:rPr>
              <a:t>Deepak Bandyopadhyay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Sr. Scientific Investigator,  Advanced Manufacturing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Technology Informatics,  GlaxoSmithKline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709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Swedeland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Rd, King of Prussia, PA 19406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6800" y="4648200"/>
            <a:ext cx="38957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/>
              <a:t>Thanks to:</a:t>
            </a:r>
          </a:p>
          <a:p>
            <a:pPr marL="57150" indent="-57150">
              <a:buClr>
                <a:schemeClr val="tx1"/>
              </a:buClr>
              <a:tabLst>
                <a:tab pos="0" algn="l"/>
              </a:tabLst>
            </a:pPr>
            <a:r>
              <a:rPr lang="en-US" sz="1400" dirty="0">
                <a:solidFill>
                  <a:srgbClr val="008000"/>
                </a:solidFill>
              </a:rPr>
              <a:t>Lena Dang and Josh Swamidass,</a:t>
            </a:r>
          </a:p>
          <a:p>
            <a:pPr>
              <a:buClr>
                <a:schemeClr val="tx1"/>
              </a:buClr>
            </a:pPr>
            <a:r>
              <a:rPr lang="en-US" sz="1400" dirty="0">
                <a:solidFill>
                  <a:srgbClr val="0070C0"/>
                </a:solidFill>
              </a:rPr>
              <a:t>Rajarshi Guha, </a:t>
            </a:r>
            <a:r>
              <a:rPr lang="en-US" sz="1400" dirty="0">
                <a:solidFill>
                  <a:srgbClr val="FF6600"/>
                </a:solidFill>
              </a:rPr>
              <a:t>Zangdong He, Stephen Pickett, Martin Saunders, Nicola Richmond, Darren Green, Eric Manas, Todd Graybill, Rob Young, Mike Ouellette, Stan Martens,  Javier Gamo, Lourdes Rueda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48006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Constantine Kreatsoulas, Pat G. Brady, Joe Boyer, Genaro Scavello, </a:t>
            </a:r>
            <a:r>
              <a:rPr lang="en-US" dirty="0">
                <a:solidFill>
                  <a:srgbClr val="0070C0"/>
                </a:solidFill>
              </a:rPr>
              <a:t>Dac-Trung Nguyen, Tyler Peryea, Ajit Jadhav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8674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dirty="0">
                <a:solidFill>
                  <a:srgbClr val="FF6600"/>
                </a:solidFill>
              </a:rPr>
              <a:t>GSK</a:t>
            </a:r>
            <a:r>
              <a:rPr lang="en-US" dirty="0">
                <a:solidFill>
                  <a:srgbClr val="C00000"/>
                </a:solidFill>
              </a:rPr>
              <a:t>        </a:t>
            </a:r>
            <a:r>
              <a:rPr lang="en-US" dirty="0">
                <a:solidFill>
                  <a:srgbClr val="0070C0"/>
                </a:solidFill>
              </a:rPr>
              <a:t>NCATS/NIH         </a:t>
            </a:r>
            <a:r>
              <a:rPr lang="en-US" dirty="0">
                <a:solidFill>
                  <a:srgbClr val="008000"/>
                </a:solidFill>
              </a:rPr>
              <a:t>WUSTL</a:t>
            </a:r>
          </a:p>
        </p:txBody>
      </p:sp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838200" cy="709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68450"/>
            <a:ext cx="7772400" cy="338554"/>
          </a:xfrm>
        </p:spPr>
        <p:txBody>
          <a:bodyPr/>
          <a:lstStyle/>
          <a:p>
            <a:r>
              <a:rPr lang="en-US" dirty="0"/>
              <a:t>Scaffold-Based Analytics to Enable Hit-To-Lead Decisions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0" y="2076450"/>
            <a:ext cx="5295900" cy="5429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tx1"/>
              </a:buClr>
            </a:pPr>
            <a:r>
              <a:rPr lang="en-US" b="1" dirty="0"/>
              <a:t>  Applying data science / analytics / visualization to large chemical datasets in drug discovery</a:t>
            </a:r>
          </a:p>
        </p:txBody>
      </p:sp>
      <p:cxnSp>
        <p:nvCxnSpPr>
          <p:cNvPr id="10" name="Shape 9"/>
          <p:cNvCxnSpPr>
            <a:stCxn id="49153" idx="2"/>
            <a:endCxn id="8" idx="1"/>
          </p:cNvCxnSpPr>
          <p:nvPr/>
        </p:nvCxnSpPr>
        <p:spPr>
          <a:xfrm rot="16200000" flipH="1">
            <a:off x="961842" y="1309504"/>
            <a:ext cx="495667" cy="1581150"/>
          </a:xfrm>
          <a:prstGeom prst="bentConnector2">
            <a:avLst/>
          </a:prstGeom>
          <a:ln w="1905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6E5A78-9C8B-41EF-BEDA-3139D4E166A0}"/>
              </a:ext>
            </a:extLst>
          </p:cNvPr>
          <p:cNvSpPr txBox="1"/>
          <p:nvPr/>
        </p:nvSpPr>
        <p:spPr>
          <a:xfrm rot="18699625">
            <a:off x="1944852" y="3722961"/>
            <a:ext cx="5141547" cy="6592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tx1"/>
              </a:buClr>
            </a:pPr>
            <a:r>
              <a:rPr lang="en-US" sz="4200" dirty="0">
                <a:solidFill>
                  <a:srgbClr val="FF0000"/>
                </a:solidFill>
              </a:rPr>
              <a:t>EDITED IMAGES – for ELNB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DE1C-82BA-4632-A148-CFE53036A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2a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3EA8D8-731A-427D-B355-5EF709757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2571750"/>
            <a:ext cx="74009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2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584303-4717-48BB-A4FD-62EF788DA2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13" r="17100" b="4090"/>
          <a:stretch/>
        </p:blipFill>
        <p:spPr>
          <a:xfrm>
            <a:off x="679873" y="1583533"/>
            <a:ext cx="6929934" cy="44829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677108"/>
          </a:xfrm>
        </p:spPr>
        <p:txBody>
          <a:bodyPr/>
          <a:lstStyle/>
          <a:p>
            <a:r>
              <a:rPr lang="en-US" dirty="0"/>
              <a:t>Related Molecules from NCATS R-Group Tool: </a:t>
            </a:r>
            <a:br>
              <a:rPr lang="en-US" dirty="0"/>
            </a:br>
            <a:r>
              <a:rPr lang="en-US" dirty="0"/>
              <a:t>Visualizing Scaffold Overlap and Activity</a:t>
            </a:r>
          </a:p>
        </p:txBody>
      </p:sp>
      <p:pic>
        <p:nvPicPr>
          <p:cNvPr id="171011" name="Picture 3"/>
          <p:cNvPicPr>
            <a:picLocks noChangeAspect="1" noChangeArrowheads="1"/>
          </p:cNvPicPr>
          <p:nvPr/>
        </p:nvPicPr>
        <p:blipFill rotWithShape="1">
          <a:blip r:embed="rId4" cstate="print"/>
          <a:srcRect l="7121" r="-2643" b="5129"/>
          <a:stretch/>
        </p:blipFill>
        <p:spPr bwMode="auto">
          <a:xfrm>
            <a:off x="4971607" y="1543351"/>
            <a:ext cx="1259404" cy="2955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1012" name="Picture 4"/>
          <p:cNvPicPr>
            <a:picLocks noChangeAspect="1" noChangeArrowheads="1"/>
          </p:cNvPicPr>
          <p:nvPr/>
        </p:nvPicPr>
        <p:blipFill rotWithShape="1">
          <a:blip r:embed="rId5" cstate="print"/>
          <a:srcRect l="6655" b="5804"/>
          <a:stretch/>
        </p:blipFill>
        <p:spPr bwMode="auto">
          <a:xfrm>
            <a:off x="6211347" y="2115925"/>
            <a:ext cx="1200920" cy="2994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12912" y="1116419"/>
            <a:ext cx="1329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rgbClr val="0070C0"/>
                </a:solidFill>
              </a:rPr>
              <a:t>Co-</a:t>
            </a:r>
            <a:r>
              <a:rPr lang="en-US" sz="1200" dirty="0">
                <a:solidFill>
                  <a:srgbClr val="D60093"/>
                </a:solidFill>
              </a:rPr>
              <a:t>occurring</a:t>
            </a:r>
          </a:p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rgbClr val="00B050"/>
                </a:solidFill>
              </a:rPr>
              <a:t>active scaffolds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29916" y="1651591"/>
            <a:ext cx="1329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rgbClr val="0070C0"/>
                </a:solidFill>
              </a:rPr>
              <a:t>Scaffold 4719</a:t>
            </a:r>
            <a:endParaRPr lang="en-US"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rgbClr val="00B050"/>
                </a:solidFill>
              </a:rPr>
              <a:t>active by itself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36288" y="1102243"/>
            <a:ext cx="1598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rgbClr val="CCCC00"/>
                </a:solidFill>
              </a:rPr>
              <a:t>Scaffold 978 alone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 highly active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80779" y="1623854"/>
            <a:ext cx="2215314" cy="9835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Right Arrow 11"/>
          <p:cNvSpPr/>
          <p:nvPr/>
        </p:nvSpPr>
        <p:spPr bwMode="auto">
          <a:xfrm rot="5400000">
            <a:off x="1966378" y="2355174"/>
            <a:ext cx="431568" cy="233838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Oval 13"/>
          <p:cNvSpPr/>
          <p:nvPr/>
        </p:nvSpPr>
        <p:spPr bwMode="auto">
          <a:xfrm rot="20240795">
            <a:off x="1945879" y="1851532"/>
            <a:ext cx="483510" cy="362685"/>
          </a:xfrm>
          <a:prstGeom prst="ellipse">
            <a:avLst/>
          </a:prstGeom>
          <a:noFill/>
          <a:ln w="19050"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600326" y="1597742"/>
            <a:ext cx="800100" cy="418304"/>
          </a:xfrm>
          <a:prstGeom prst="ellipse">
            <a:avLst/>
          </a:prstGeom>
          <a:noFill/>
          <a:ln w="19050">
            <a:solidFill>
              <a:schemeClr val="accent4">
                <a:lumMod val="75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C000"/>
              </a:solidFill>
              <a:latin typeface="Arial"/>
            </a:endParaRPr>
          </a:p>
        </p:txBody>
      </p:sp>
      <p:sp>
        <p:nvSpPr>
          <p:cNvPr id="16" name="Oval 15"/>
          <p:cNvSpPr/>
          <p:nvPr/>
        </p:nvSpPr>
        <p:spPr bwMode="auto">
          <a:xfrm rot="15203297">
            <a:off x="2264476" y="1352354"/>
            <a:ext cx="466560" cy="1128572"/>
          </a:xfrm>
          <a:prstGeom prst="ellipse">
            <a:avLst/>
          </a:prstGeom>
          <a:noFill/>
          <a:ln w="19050">
            <a:solidFill>
              <a:srgbClr val="FF0066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762875" y="4486656"/>
            <a:ext cx="1247775" cy="1209675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57885" y="5962650"/>
            <a:ext cx="3776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b="1" dirty="0"/>
              <a:t>pXC50 in 3D7 (PF susceptible strain)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322810" y="3470233"/>
            <a:ext cx="471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b="1" dirty="0"/>
              <a:t>IFI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82305" y="28575"/>
            <a:ext cx="1279517" cy="1005840"/>
            <a:chOff x="7186234" y="1178022"/>
            <a:chExt cx="1279517" cy="1000732"/>
          </a:xfrm>
        </p:grpSpPr>
        <p:pic>
          <p:nvPicPr>
            <p:cNvPr id="23" name="Picture 5" descr="http://www.coetail.com/jeffreyg/files/2014/02/find-needle-haystack-22905126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213600" y="1178022"/>
              <a:ext cx="1162756" cy="10007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</p:pic>
        <p:sp>
          <p:nvSpPr>
            <p:cNvPr id="24" name="TextBox 23"/>
            <p:cNvSpPr txBox="1"/>
            <p:nvPr/>
          </p:nvSpPr>
          <p:spPr>
            <a:xfrm>
              <a:off x="7186234" y="1260340"/>
              <a:ext cx="1279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Hit </a:t>
              </a:r>
            </a:p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Prioritization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97706" y="1084519"/>
            <a:ext cx="3094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/>
              <a:t>Each </a:t>
            </a:r>
            <a:r>
              <a:rPr lang="en-US" sz="1400" u="sng" dirty="0"/>
              <a:t>pie</a:t>
            </a:r>
            <a:r>
              <a:rPr lang="en-US" sz="1400" dirty="0"/>
              <a:t> is one </a:t>
            </a:r>
            <a:r>
              <a:rPr lang="en-US" sz="1400" i="1" dirty="0"/>
              <a:t>compound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/>
              <a:t>Each </a:t>
            </a:r>
            <a:r>
              <a:rPr lang="en-US" sz="1400" u="sng" dirty="0"/>
              <a:t>sector/color</a:t>
            </a:r>
            <a:r>
              <a:rPr lang="en-US" sz="1400" dirty="0"/>
              <a:t> is one </a:t>
            </a:r>
            <a:r>
              <a:rPr lang="en-US" sz="1400" i="1" dirty="0"/>
              <a:t>scaffold</a:t>
            </a:r>
            <a:endParaRPr lang="en-US" sz="14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192E7D6-0878-4FC2-83D3-02A1B3E4A4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931" t="37005" r="2232" b="13447"/>
          <a:stretch/>
        </p:blipFill>
        <p:spPr>
          <a:xfrm>
            <a:off x="3634373" y="1169464"/>
            <a:ext cx="1082441" cy="231592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2C7AB6AE-5241-4698-8711-4C5086C4DB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/>
          <a:srcRect l="85141" b="33875"/>
          <a:stretch/>
        </p:blipFill>
        <p:spPr bwMode="auto">
          <a:xfrm>
            <a:off x="7550787" y="1539039"/>
            <a:ext cx="1207246" cy="2955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477CB14-8C3B-49D9-9840-566F8B36F630}"/>
              </a:ext>
            </a:extLst>
          </p:cNvPr>
          <p:cNvSpPr/>
          <p:nvPr/>
        </p:nvSpPr>
        <p:spPr bwMode="auto">
          <a:xfrm>
            <a:off x="4871155" y="4532605"/>
            <a:ext cx="146304" cy="146304"/>
          </a:xfrm>
          <a:prstGeom prst="ellipse">
            <a:avLst/>
          </a:prstGeom>
          <a:noFill/>
          <a:ln w="28575">
            <a:solidFill>
              <a:srgbClr val="00206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2A3982C-5D38-4583-BC50-40DC654FD093}"/>
              </a:ext>
            </a:extLst>
          </p:cNvPr>
          <p:cNvSpPr/>
          <p:nvPr/>
        </p:nvSpPr>
        <p:spPr bwMode="auto">
          <a:xfrm>
            <a:off x="6131566" y="5136542"/>
            <a:ext cx="164592" cy="164592"/>
          </a:xfrm>
          <a:prstGeom prst="ellipse">
            <a:avLst/>
          </a:prstGeom>
          <a:noFill/>
          <a:ln w="28575">
            <a:solidFill>
              <a:srgbClr val="00206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67304A6-828F-4451-BF8A-3127EC47ED43}"/>
              </a:ext>
            </a:extLst>
          </p:cNvPr>
          <p:cNvSpPr/>
          <p:nvPr/>
        </p:nvSpPr>
        <p:spPr bwMode="auto">
          <a:xfrm>
            <a:off x="7397152" y="4462005"/>
            <a:ext cx="146304" cy="146304"/>
          </a:xfrm>
          <a:prstGeom prst="ellipse">
            <a:avLst/>
          </a:prstGeom>
          <a:noFill/>
          <a:ln w="28575">
            <a:solidFill>
              <a:srgbClr val="00206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 animBg="1"/>
      <p:bldP spid="14" grpId="1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97C74AC-CDDE-41D4-8E0C-47A736284F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13" t="2901" r="33478"/>
          <a:stretch/>
        </p:blipFill>
        <p:spPr>
          <a:xfrm>
            <a:off x="901082" y="1246195"/>
            <a:ext cx="5359179" cy="48070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3" y="294810"/>
            <a:ext cx="7805099" cy="338554"/>
          </a:xfrm>
        </p:spPr>
        <p:txBody>
          <a:bodyPr/>
          <a:lstStyle/>
          <a:p>
            <a:r>
              <a:rPr lang="en-US" dirty="0"/>
              <a:t>Stats FW A vs RGT 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4</a:t>
            </a:fld>
            <a:endParaRPr lang="en-US">
              <a:solidFill>
                <a:srgbClr val="9A8B7D"/>
              </a:solidFill>
            </a:endParaRPr>
          </a:p>
        </p:txBody>
      </p:sp>
      <p:pic>
        <p:nvPicPr>
          <p:cNvPr id="174084" name="Picture 4"/>
          <p:cNvPicPr>
            <a:picLocks noChangeAspect="1" noChangeArrowheads="1"/>
          </p:cNvPicPr>
          <p:nvPr/>
        </p:nvPicPr>
        <p:blipFill rotWithShape="1">
          <a:blip r:embed="rId4" cstate="print"/>
          <a:srcRect l="18226" t="10722" r="71759" b="63639"/>
          <a:stretch/>
        </p:blipFill>
        <p:spPr bwMode="auto">
          <a:xfrm>
            <a:off x="2920549" y="1257156"/>
            <a:ext cx="925666" cy="131510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42D349C2-3236-4552-84C4-34157045CE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l="18226" t="56657" r="71759" b="17710"/>
          <a:stretch/>
        </p:blipFill>
        <p:spPr bwMode="auto">
          <a:xfrm>
            <a:off x="84281" y="3864057"/>
            <a:ext cx="817399" cy="13500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6AF02589-4E28-4B71-AF99-FCFC02DABF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l="57273" t="59678" r="34152" b="15389"/>
          <a:stretch/>
        </p:blipFill>
        <p:spPr bwMode="auto">
          <a:xfrm>
            <a:off x="5536981" y="3498602"/>
            <a:ext cx="699822" cy="1313122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</p:pic>
      <p:cxnSp>
        <p:nvCxnSpPr>
          <p:cNvPr id="174081" name="Straight Connector 174080">
            <a:extLst>
              <a:ext uri="{FF2B5EF4-FFF2-40B4-BE49-F238E27FC236}">
                <a16:creationId xmlns:a16="http://schemas.microsoft.com/office/drawing/2014/main" id="{21C181BB-6BFE-4304-98E5-36B39CF330BF}"/>
              </a:ext>
            </a:extLst>
          </p:cNvPr>
          <p:cNvCxnSpPr>
            <a:cxnSpLocks/>
          </p:cNvCxnSpPr>
          <p:nvPr/>
        </p:nvCxnSpPr>
        <p:spPr>
          <a:xfrm flipV="1">
            <a:off x="1757238" y="1439187"/>
            <a:ext cx="1143703" cy="2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68AAA76-884A-4E25-B277-C0EEACC4AA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376" t="45325" r="97854" b="47342"/>
          <a:stretch/>
        </p:blipFill>
        <p:spPr>
          <a:xfrm>
            <a:off x="333956" y="2432585"/>
            <a:ext cx="408101" cy="652959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AB7C522-5718-4E5B-B0B6-0F575E7B572B}"/>
              </a:ext>
            </a:extLst>
          </p:cNvPr>
          <p:cNvCxnSpPr>
            <a:cxnSpLocks/>
          </p:cNvCxnSpPr>
          <p:nvPr/>
        </p:nvCxnSpPr>
        <p:spPr>
          <a:xfrm>
            <a:off x="901082" y="5214067"/>
            <a:ext cx="681229" cy="8945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89D2DB0-E3D0-4761-AE8A-0E92CD1C25D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886892" y="4811724"/>
            <a:ext cx="104439" cy="34650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80E286B-AF01-4BC2-955C-F2C011ED12A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8850" t="22815" r="6941" b="14132"/>
          <a:stretch/>
        </p:blipFill>
        <p:spPr>
          <a:xfrm>
            <a:off x="3987249" y="1233927"/>
            <a:ext cx="2253404" cy="2248773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81971169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3" y="294810"/>
            <a:ext cx="7805099" cy="338554"/>
          </a:xfrm>
        </p:spPr>
        <p:txBody>
          <a:bodyPr/>
          <a:lstStyle/>
          <a:p>
            <a:r>
              <a:rPr lang="en-US" dirty="0"/>
              <a:t>Stats Cluster D vs. RGT 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5</a:t>
            </a:fld>
            <a:endParaRPr lang="en-US">
              <a:solidFill>
                <a:srgbClr val="9A8B7D"/>
              </a:solidFill>
            </a:endParaRPr>
          </a:p>
        </p:txBody>
      </p:sp>
      <p:cxnSp>
        <p:nvCxnSpPr>
          <p:cNvPr id="174081" name="Straight Connector 174080">
            <a:extLst>
              <a:ext uri="{FF2B5EF4-FFF2-40B4-BE49-F238E27FC236}">
                <a16:creationId xmlns:a16="http://schemas.microsoft.com/office/drawing/2014/main" id="{21C181BB-6BFE-4304-98E5-36B39CF330BF}"/>
              </a:ext>
            </a:extLst>
          </p:cNvPr>
          <p:cNvCxnSpPr>
            <a:cxnSpLocks/>
          </p:cNvCxnSpPr>
          <p:nvPr/>
        </p:nvCxnSpPr>
        <p:spPr>
          <a:xfrm flipV="1">
            <a:off x="1757238" y="1439187"/>
            <a:ext cx="1143703" cy="2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68AAA76-884A-4E25-B277-C0EEACC4AA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76" t="45325" r="97854" b="47342"/>
          <a:stretch/>
        </p:blipFill>
        <p:spPr>
          <a:xfrm>
            <a:off x="636106" y="2432585"/>
            <a:ext cx="408101" cy="652959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AB7C522-5718-4E5B-B0B6-0F575E7B572B}"/>
              </a:ext>
            </a:extLst>
          </p:cNvPr>
          <p:cNvCxnSpPr>
            <a:cxnSpLocks/>
          </p:cNvCxnSpPr>
          <p:nvPr/>
        </p:nvCxnSpPr>
        <p:spPr>
          <a:xfrm>
            <a:off x="901082" y="5214067"/>
            <a:ext cx="681229" cy="8945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89D2DB0-E3D0-4761-AE8A-0E92CD1C25D0}"/>
              </a:ext>
            </a:extLst>
          </p:cNvPr>
          <p:cNvCxnSpPr>
            <a:cxnSpLocks/>
          </p:cNvCxnSpPr>
          <p:nvPr/>
        </p:nvCxnSpPr>
        <p:spPr>
          <a:xfrm>
            <a:off x="5886892" y="4811724"/>
            <a:ext cx="104439" cy="34650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4182BDC-7D22-4CA4-8E88-790148E61C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77" r="27005"/>
          <a:stretch/>
        </p:blipFill>
        <p:spPr>
          <a:xfrm>
            <a:off x="1152939" y="1226198"/>
            <a:ext cx="4838392" cy="4817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7B6504-7FA2-47EE-9CAB-7D0861AA2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6864" y="1557396"/>
            <a:ext cx="3289541" cy="818906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D9FC39-6AF5-47F1-9766-23D3CA40AF6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375"/>
          <a:stretch/>
        </p:blipFill>
        <p:spPr>
          <a:xfrm>
            <a:off x="2299233" y="2593748"/>
            <a:ext cx="1841120" cy="6274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AD04C9-8949-43A4-8071-2A666ED25B79}"/>
              </a:ext>
            </a:extLst>
          </p:cNvPr>
          <p:cNvCxnSpPr>
            <a:cxnSpLocks/>
          </p:cNvCxnSpPr>
          <p:nvPr/>
        </p:nvCxnSpPr>
        <p:spPr>
          <a:xfrm>
            <a:off x="2011680" y="1542553"/>
            <a:ext cx="287553" cy="1051195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2BF7F5-27D1-4BEE-B0FE-B5DBEDF907F4}"/>
              </a:ext>
            </a:extLst>
          </p:cNvPr>
          <p:cNvCxnSpPr>
            <a:cxnSpLocks/>
          </p:cNvCxnSpPr>
          <p:nvPr/>
        </p:nvCxnSpPr>
        <p:spPr>
          <a:xfrm>
            <a:off x="5756744" y="2376302"/>
            <a:ext cx="0" cy="2781925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418DA26-4815-491E-9DA6-B52878ECA6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570" t="23049" b="14152"/>
          <a:stretch/>
        </p:blipFill>
        <p:spPr>
          <a:xfrm>
            <a:off x="4197296" y="2609650"/>
            <a:ext cx="1469056" cy="2217976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94770536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C809E-055D-4E26-A5A7-2A1E00CE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 bar charts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52665-AB70-4696-993E-2D749D674B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173BD-33EA-42B3-B778-ADD631ABB78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6</a:t>
            </a:fld>
            <a:endParaRPr lang="en-US">
              <a:solidFill>
                <a:srgbClr val="9A8B7D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071394-E259-4091-BEB8-D965BBEF15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81" r="24510"/>
          <a:stretch/>
        </p:blipFill>
        <p:spPr>
          <a:xfrm>
            <a:off x="2206156" y="1100738"/>
            <a:ext cx="5649734" cy="25613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65B58C-CD0D-4B7A-9D42-D31593D6933C}"/>
              </a:ext>
            </a:extLst>
          </p:cNvPr>
          <p:cNvSpPr txBox="1"/>
          <p:nvPr/>
        </p:nvSpPr>
        <p:spPr>
          <a:xfrm rot="16200000">
            <a:off x="904018" y="1684148"/>
            <a:ext cx="2154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000" dirty="0"/>
              <a:t># molecules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9563D7-FD9C-447C-93BB-F90D4739C30A}"/>
              </a:ext>
            </a:extLst>
          </p:cNvPr>
          <p:cNvSpPr txBox="1"/>
          <p:nvPr/>
        </p:nvSpPr>
        <p:spPr>
          <a:xfrm rot="16200000">
            <a:off x="904018" y="4204712"/>
            <a:ext cx="2154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000" dirty="0"/>
              <a:t># molecules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DBEF6F-BEBF-4888-BE5E-712455B60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06" r="25193"/>
          <a:stretch/>
        </p:blipFill>
        <p:spPr>
          <a:xfrm>
            <a:off x="2183845" y="3646173"/>
            <a:ext cx="5462547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61274"/>
      </p:ext>
    </p:extLst>
  </p:cSld>
  <p:clrMapOvr>
    <a:masterClrMapping/>
  </p:clrMapOvr>
</p:sld>
</file>

<file path=ppt/theme/theme1.xml><?xml version="1.0" encoding="utf-8"?>
<a:theme xmlns:a="http://schemas.openxmlformats.org/drawingml/2006/main" name="GSKlite">
  <a:themeElements>
    <a:clrScheme name="GSK 2015 v2">
      <a:dk1>
        <a:srgbClr val="544F40"/>
      </a:dk1>
      <a:lt1>
        <a:srgbClr val="FFFFFF"/>
      </a:lt1>
      <a:dk2>
        <a:srgbClr val="15717D"/>
      </a:dk2>
      <a:lt2>
        <a:srgbClr val="3A7013"/>
      </a:lt2>
      <a:accent1>
        <a:srgbClr val="F36633"/>
      </a:accent1>
      <a:accent2>
        <a:srgbClr val="544F40"/>
      </a:accent2>
      <a:accent3>
        <a:srgbClr val="D5D1CE"/>
      </a:accent3>
      <a:accent4>
        <a:srgbClr val="BC1077"/>
      </a:accent4>
      <a:accent5>
        <a:srgbClr val="40488D"/>
      </a:accent5>
      <a:accent6>
        <a:srgbClr val="ED003C"/>
      </a:accent6>
      <a:hlink>
        <a:srgbClr val="002060"/>
      </a:hlink>
      <a:folHlink>
        <a:srgbClr val="7030A0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algn="ctr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buClr>
            <a:schemeClr val="tx1"/>
          </a:buClr>
          <a:defRPr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GSK PowerPoint 4x3 Template">
  <a:themeElements>
    <a:clrScheme name="GSK Colour palette">
      <a:dk1>
        <a:srgbClr val="635A54"/>
      </a:dk1>
      <a:lt1>
        <a:srgbClr val="FFFFFF"/>
      </a:lt1>
      <a:dk2>
        <a:srgbClr val="9A8B7D"/>
      </a:dk2>
      <a:lt2>
        <a:srgbClr val="FF6600"/>
      </a:lt2>
      <a:accent1>
        <a:srgbClr val="FF6600"/>
      </a:accent1>
      <a:accent2>
        <a:srgbClr val="635A54"/>
      </a:accent2>
      <a:accent3>
        <a:srgbClr val="9A8B7D"/>
      </a:accent3>
      <a:accent4>
        <a:srgbClr val="00B6C9"/>
      </a:accent4>
      <a:accent5>
        <a:srgbClr val="BE0077"/>
      </a:accent5>
      <a:accent6>
        <a:srgbClr val="4A8322"/>
      </a:accent6>
      <a:hlink>
        <a:srgbClr val="FF6600"/>
      </a:hlink>
      <a:folHlink>
        <a:srgbClr val="9A8B7D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GSK PowerPoint 4x3 Template">
  <a:themeElements>
    <a:clrScheme name="GSK Colour palette">
      <a:dk1>
        <a:srgbClr val="635A54"/>
      </a:dk1>
      <a:lt1>
        <a:srgbClr val="FFFFFF"/>
      </a:lt1>
      <a:dk2>
        <a:srgbClr val="9A8B7D"/>
      </a:dk2>
      <a:lt2>
        <a:srgbClr val="FF6600"/>
      </a:lt2>
      <a:accent1>
        <a:srgbClr val="FF6600"/>
      </a:accent1>
      <a:accent2>
        <a:srgbClr val="635A54"/>
      </a:accent2>
      <a:accent3>
        <a:srgbClr val="9A8B7D"/>
      </a:accent3>
      <a:accent4>
        <a:srgbClr val="00B6C9"/>
      </a:accent4>
      <a:accent5>
        <a:srgbClr val="BE0077"/>
      </a:accent5>
      <a:accent6>
        <a:srgbClr val="4A8322"/>
      </a:accent6>
      <a:hlink>
        <a:srgbClr val="FF6600"/>
      </a:hlink>
      <a:folHlink>
        <a:srgbClr val="9A8B7D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2_GSK PowerPoint 4x3 Template">
  <a:themeElements>
    <a:clrScheme name="GSK Colour palette">
      <a:dk1>
        <a:srgbClr val="635A54"/>
      </a:dk1>
      <a:lt1>
        <a:srgbClr val="FFFFFF"/>
      </a:lt1>
      <a:dk2>
        <a:srgbClr val="9A8B7D"/>
      </a:dk2>
      <a:lt2>
        <a:srgbClr val="FF6600"/>
      </a:lt2>
      <a:accent1>
        <a:srgbClr val="FF6600"/>
      </a:accent1>
      <a:accent2>
        <a:srgbClr val="635A54"/>
      </a:accent2>
      <a:accent3>
        <a:srgbClr val="9A8B7D"/>
      </a:accent3>
      <a:accent4>
        <a:srgbClr val="00B6C9"/>
      </a:accent4>
      <a:accent5>
        <a:srgbClr val="BE0077"/>
      </a:accent5>
      <a:accent6>
        <a:srgbClr val="4A8322"/>
      </a:accent6>
      <a:hlink>
        <a:srgbClr val="FF6600"/>
      </a:hlink>
      <a:folHlink>
        <a:srgbClr val="9A8B7D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GSKlite</Template>
  <TotalTime>27592</TotalTime>
  <Words>337</Words>
  <Application>Microsoft Office PowerPoint</Application>
  <PresentationFormat>On-screen Show (4:3)</PresentationFormat>
  <Paragraphs>40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Cambria</vt:lpstr>
      <vt:lpstr>Georgia</vt:lpstr>
      <vt:lpstr>GSKlite</vt:lpstr>
      <vt:lpstr>GSK PowerPoint 4x3 Template</vt:lpstr>
      <vt:lpstr>1_GSK PowerPoint 4x3 Template</vt:lpstr>
      <vt:lpstr>2_GSK PowerPoint 4x3 Template</vt:lpstr>
      <vt:lpstr>Scaffold-Based Analytics to Enable Hit-To-Lead Decisions</vt:lpstr>
      <vt:lpstr>Fig 2a</vt:lpstr>
      <vt:lpstr>Related Molecules from NCATS R-Group Tool:  Visualizing Scaffold Overlap and Activity</vt:lpstr>
      <vt:lpstr>Stats FW A vs RGT B</vt:lpstr>
      <vt:lpstr>Stats Cluster D vs. RGT B</vt:lpstr>
      <vt:lpstr>Stats bar charts</vt:lpstr>
    </vt:vector>
  </TitlesOfParts>
  <Company>GlaxoSmithKline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Scaffold-Based Analytics to Enable Hit-To-Lead Decisions</dc:title>
  <dc:creator>db484575</dc:creator>
  <cp:lastModifiedBy>Bandyopadhyay, Deepak [JRDUS]</cp:lastModifiedBy>
  <cp:revision>110</cp:revision>
  <dcterms:created xsi:type="dcterms:W3CDTF">2016-05-06T20:52:38Z</dcterms:created>
  <dcterms:modified xsi:type="dcterms:W3CDTF">2019-06-23T17:02:01Z</dcterms:modified>
</cp:coreProperties>
</file>