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3" r:id="rId3"/>
    <p:sldMasterId id="2147483712" r:id="rId4"/>
  </p:sldMasterIdLst>
  <p:notesMasterIdLst>
    <p:notesMasterId r:id="rId11"/>
  </p:notesMasterIdLst>
  <p:sldIdLst>
    <p:sldId id="256" r:id="rId5"/>
    <p:sldId id="297" r:id="rId6"/>
    <p:sldId id="298" r:id="rId7"/>
    <p:sldId id="299" r:id="rId8"/>
    <p:sldId id="300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3C8394"/>
    <a:srgbClr val="CC3300"/>
    <a:srgbClr val="008000"/>
    <a:srgbClr val="009900"/>
    <a:srgbClr val="E62C00"/>
    <a:srgbClr val="00CC66"/>
    <a:srgbClr val="D60093"/>
    <a:srgbClr val="FFCC99"/>
    <a:srgbClr val="FF9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6374" autoAdjust="0"/>
  </p:normalViewPr>
  <p:slideViewPr>
    <p:cSldViewPr snapToGrid="0">
      <p:cViewPr>
        <p:scale>
          <a:sx n="130" d="100"/>
          <a:sy n="130" d="100"/>
        </p:scale>
        <p:origin x="27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41C7E-9E99-465F-BA13-33F82FBE97E5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21D68-354F-45DE-9B85-190ABF6E4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600" i="1">
                <a:latin typeface="Georgia" panose="02040502050405020303" pitchFamily="18" charset="0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4943474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Supporting heading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49702" y="4544967"/>
            <a:ext cx="6870542" cy="333425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1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6"/>
            <a:ext cx="8418513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9A8B7D"/>
                </a:solidFill>
              </a:rPr>
              <a:t>&lt;#&gt;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8423275" cy="4673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3986213" cy="467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6"/>
            <a:ext cx="4000709" cy="467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260001" y="1190625"/>
            <a:ext cx="6623998" cy="4968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489654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7375" y="6476208"/>
            <a:ext cx="288032" cy="365125"/>
          </a:xfrm>
        </p:spPr>
        <p:txBody>
          <a:bodyPr/>
          <a:lstStyle>
            <a:lvl1pPr algn="r">
              <a:defRPr/>
            </a:lvl1pPr>
          </a:lstStyle>
          <a:p>
            <a:fld id="{2FE18977-94FB-415F-B497-03350E8854FC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7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63440" y="6476208"/>
            <a:ext cx="1075010" cy="365125"/>
          </a:xfrm>
        </p:spPr>
        <p:txBody>
          <a:bodyPr/>
          <a:lstStyle/>
          <a:p>
            <a:r>
              <a:rPr lang="en-GB">
                <a:solidFill>
                  <a:srgbClr val="9A8B7D"/>
                </a:solidFill>
              </a:rPr>
              <a:t>00 Month 0000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476208"/>
            <a:ext cx="1368152" cy="365125"/>
          </a:xfrm>
        </p:spPr>
        <p:txBody>
          <a:bodyPr/>
          <a:lstStyle/>
          <a:p>
            <a:r>
              <a:rPr lang="en-GB" dirty="0">
                <a:solidFill>
                  <a:srgbClr val="9A8B7D"/>
                </a:solidFill>
              </a:rPr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2976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/>
          </p:cNvSpPr>
          <p:nvPr>
            <p:ph type="media" sz="quarter" idx="12" hasCustomPrompt="1"/>
          </p:nvPr>
        </p:nvSpPr>
        <p:spPr>
          <a:xfrm>
            <a:off x="368300" y="1381125"/>
            <a:ext cx="8416925" cy="4734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099"/>
            <a:ext cx="3984094" cy="4676775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650" y="6437313"/>
            <a:ext cx="254952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5102" y="6437313"/>
            <a:ext cx="83012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fld id="{4B3D3EAA-4720-4AEB-A041-FA3C86592F29}" type="datetimeFigureOut">
              <a:rPr lang="en-US" smtClean="0"/>
              <a:pPr/>
              <a:t>11/2/2018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8" r:id="rId14"/>
    <p:sldLayoutId id="2147483709" r:id="rId15"/>
    <p:sldLayoutId id="2147483710" r:id="rId16"/>
    <p:sldLayoutId id="2147483731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7" r:id="rId14"/>
    <p:sldLayoutId id="2147483728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225" y="3028950"/>
            <a:ext cx="5248275" cy="1752600"/>
          </a:xfrm>
        </p:spPr>
        <p:txBody>
          <a:bodyPr/>
          <a:lstStyle/>
          <a:p>
            <a:r>
              <a:rPr lang="en-US" sz="1800" dirty="0">
                <a:solidFill>
                  <a:srgbClr val="FF6600"/>
                </a:solidFill>
              </a:rPr>
              <a:t>Deepak Bandyopadhyay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Sr. Scientific Investigator,  Advanced Manufacturing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Technology Informatics,  GlaxoSmithKline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709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Swedeland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Rd, King of Prussia, PA 19406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4648200"/>
            <a:ext cx="389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Thanks to:</a:t>
            </a:r>
          </a:p>
          <a:p>
            <a:pPr marL="57150" indent="-57150">
              <a:buClr>
                <a:schemeClr val="tx1"/>
              </a:buClr>
              <a:tabLst>
                <a:tab pos="0" algn="l"/>
              </a:tabLst>
            </a:pPr>
            <a:r>
              <a:rPr lang="en-US" sz="1400" dirty="0">
                <a:solidFill>
                  <a:srgbClr val="008000"/>
                </a:solidFill>
              </a:rPr>
              <a:t>Lena Dang and Josh Swamidass,</a:t>
            </a:r>
          </a:p>
          <a:p>
            <a:pPr>
              <a:buClr>
                <a:schemeClr val="tx1"/>
              </a:buClr>
            </a:pPr>
            <a:r>
              <a:rPr lang="en-US" sz="1400" dirty="0">
                <a:solidFill>
                  <a:srgbClr val="0070C0"/>
                </a:solidFill>
              </a:rPr>
              <a:t>Rajarshi Guha, </a:t>
            </a:r>
            <a:r>
              <a:rPr lang="en-US" sz="1400" dirty="0">
                <a:solidFill>
                  <a:srgbClr val="FF6600"/>
                </a:solidFill>
              </a:rPr>
              <a:t>Zangdong He, Stephen Pickett, Martin Saunders, Nicola Richmond, Darren Green, Eric Manas, Todd Graybill, Rob Young, Mike Ouellette, Stan Martens,  Javier Gamo, Lourdes Rueda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800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Constantine Kreatsoulas, Pat G. Brady, Joe Boyer, Genaro Scavello, </a:t>
            </a:r>
            <a:r>
              <a:rPr lang="en-US" dirty="0">
                <a:solidFill>
                  <a:srgbClr val="0070C0"/>
                </a:solidFill>
              </a:rPr>
              <a:t>Dac-Trung Nguyen, Tyler Peryea, Ajit Jadhav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rgbClr val="FF6600"/>
                </a:solidFill>
              </a:rPr>
              <a:t>GSK</a:t>
            </a: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NCATS/NIH         </a:t>
            </a:r>
            <a:r>
              <a:rPr lang="en-US" dirty="0">
                <a:solidFill>
                  <a:srgbClr val="008000"/>
                </a:solidFill>
              </a:rPr>
              <a:t>WUSTL</a:t>
            </a: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838200" cy="70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68450"/>
            <a:ext cx="7772400" cy="338554"/>
          </a:xfrm>
        </p:spPr>
        <p:txBody>
          <a:bodyPr/>
          <a:lstStyle/>
          <a:p>
            <a:r>
              <a:rPr lang="en-US" dirty="0"/>
              <a:t>Scaffold-Based Analytics to Enable Hit-To-Lead Decisions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0" y="2076450"/>
            <a:ext cx="5295900" cy="542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b="1" dirty="0"/>
              <a:t>  Applying data science / analytics / visualization to large chemical datasets in drug discovery</a:t>
            </a:r>
          </a:p>
        </p:txBody>
      </p:sp>
      <p:cxnSp>
        <p:nvCxnSpPr>
          <p:cNvPr id="10" name="Shape 9"/>
          <p:cNvCxnSpPr>
            <a:stCxn id="49153" idx="2"/>
            <a:endCxn id="8" idx="1"/>
          </p:cNvCxnSpPr>
          <p:nvPr/>
        </p:nvCxnSpPr>
        <p:spPr>
          <a:xfrm rot="16200000" flipH="1">
            <a:off x="961842" y="1309504"/>
            <a:ext cx="495667" cy="1581150"/>
          </a:xfrm>
          <a:prstGeom prst="bentConnector2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6E5A78-9C8B-41EF-BEDA-3139D4E166A0}"/>
              </a:ext>
            </a:extLst>
          </p:cNvPr>
          <p:cNvSpPr txBox="1"/>
          <p:nvPr/>
        </p:nvSpPr>
        <p:spPr>
          <a:xfrm rot="18699625">
            <a:off x="1944852" y="3722961"/>
            <a:ext cx="5141547" cy="6592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4200" dirty="0">
                <a:solidFill>
                  <a:srgbClr val="FF0000"/>
                </a:solidFill>
              </a:rPr>
              <a:t>EDITED IMAGES – for ELNB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DF01-E9E5-4B18-BDE1-781F83E1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 – SNG removed from approved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8DAA-69CD-4630-BC2E-1625B7C1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F2F88-7DCC-492F-8ECA-D0AE94A2C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3CB69-0141-4A9B-B7A1-E4636D9C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5" y="1112858"/>
            <a:ext cx="4238433" cy="2906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A8A0CD-E003-48D6-A06B-A53403A9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65" y="3047815"/>
            <a:ext cx="4793226" cy="28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49491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F516-4F28-4EE9-A976-CB97E038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 : Removed SNG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A2241-FBB1-454B-9CA0-3303B4067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B9630-BDA8-4960-8745-7AB8F73E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94" y="1188927"/>
            <a:ext cx="6827808" cy="51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7733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0722-C8C0-476E-BA3D-5413CD8F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5: Added (a) molecule depiction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83F5E-5CCD-49C7-93A7-816FF3AA8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DB143-8C80-49B4-A0D0-1651A66A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5" y="995514"/>
            <a:ext cx="4133850" cy="3967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7C113-017F-4D7E-84D6-7C41295C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2" y="4968483"/>
            <a:ext cx="5181600" cy="14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8104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E10D-2E5A-4DCC-8E5D-3CA6FCEF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13 new version without color circles, with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D6D5-0803-4E8D-ADD7-BEED1BEB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DF8B8-29CF-40E2-A19C-A12C2C4F0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8CD14-8392-4146-A001-A7A5F810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" y="1086767"/>
            <a:ext cx="8778876" cy="48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366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6D9639A4-8C46-450B-B424-7F95FF6F9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0" t="4671" r="28013"/>
          <a:stretch/>
        </p:blipFill>
        <p:spPr>
          <a:xfrm>
            <a:off x="950713" y="1300920"/>
            <a:ext cx="6173656" cy="4795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294810"/>
            <a:ext cx="7805099" cy="338554"/>
          </a:xfrm>
        </p:spPr>
        <p:txBody>
          <a:bodyPr/>
          <a:lstStyle/>
          <a:p>
            <a:r>
              <a:rPr lang="en-US" dirty="0"/>
              <a:t>Fig 15 transparent boxes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6</a:t>
            </a:fld>
            <a:endParaRPr lang="en-US">
              <a:solidFill>
                <a:srgbClr val="9A8B7D"/>
              </a:solidFill>
            </a:endParaRP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l="18226" t="10722" r="71759" b="63639"/>
          <a:stretch/>
        </p:blipFill>
        <p:spPr bwMode="auto">
          <a:xfrm>
            <a:off x="3206795" y="1249205"/>
            <a:ext cx="925666" cy="1315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852267" y="3477611"/>
            <a:ext cx="19401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9900FF"/>
                </a:solidFill>
              </a:rPr>
              <a:t>Fragment Efficiency of </a:t>
            </a:r>
            <a:r>
              <a:rPr lang="en-US" sz="1400" b="1" dirty="0" err="1">
                <a:solidFill>
                  <a:srgbClr val="9900FF"/>
                </a:solidFill>
              </a:rPr>
              <a:t>RGDecomp</a:t>
            </a:r>
            <a:r>
              <a:rPr lang="en-US" sz="1400" b="1" dirty="0">
                <a:solidFill>
                  <a:srgbClr val="9900FF"/>
                </a:solidFill>
              </a:rPr>
              <a:t> (B) less than  Frameworks (A):</a:t>
            </a:r>
          </a:p>
          <a:p>
            <a:pPr>
              <a:buClr>
                <a:srgbClr val="635A54"/>
              </a:buClr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Inclusion of fragments attached to benzene ring as Frameworks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64710" y="1189373"/>
            <a:ext cx="21437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E26100"/>
                </a:solidFill>
              </a:rPr>
              <a:t>Fragment Efficiency of </a:t>
            </a:r>
            <a:r>
              <a:rPr lang="en-US" sz="1400" b="1" dirty="0" err="1">
                <a:solidFill>
                  <a:srgbClr val="E26100"/>
                </a:solidFill>
              </a:rPr>
              <a:t>RGDecomp</a:t>
            </a:r>
            <a:r>
              <a:rPr lang="en-US" sz="1400" b="1" dirty="0">
                <a:solidFill>
                  <a:srgbClr val="E26100"/>
                </a:solidFill>
              </a:rPr>
              <a:t> (B) greater than Frameworks (A):</a:t>
            </a:r>
          </a:p>
          <a:p>
            <a:pPr>
              <a:buClr>
                <a:srgbClr val="635A54"/>
              </a:buClr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Minor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tautomer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, unified by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RGDecomp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03" y="2806678"/>
            <a:ext cx="155567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b="1" dirty="0">
                <a:solidFill>
                  <a:srgbClr val="009900"/>
                </a:solidFill>
              </a:rPr>
              <a:t>Similar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b="1" dirty="0">
                <a:solidFill>
                  <a:srgbClr val="009900"/>
                </a:solidFill>
              </a:rPr>
              <a:t>efficiency: </a:t>
            </a:r>
          </a:p>
          <a:p>
            <a:pPr>
              <a:buClr>
                <a:srgbClr val="635A54"/>
              </a:buClr>
            </a:pPr>
            <a:br>
              <a:rPr lang="en-US" sz="700" dirty="0">
                <a:solidFill>
                  <a:srgbClr val="635A54">
                    <a:lumMod val="50000"/>
                  </a:srgbClr>
                </a:solidFill>
              </a:rPr>
            </a:br>
            <a:r>
              <a:rPr lang="en-US" sz="1400" dirty="0">
                <a:solidFill>
                  <a:srgbClr val="635A54">
                    <a:lumMod val="50000"/>
                  </a:srgbClr>
                </a:solidFill>
              </a:rPr>
              <a:t>almost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>
                    <a:lumMod val="50000"/>
                  </a:srgbClr>
                </a:solidFill>
              </a:rPr>
              <a:t>complete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>
                    <a:lumMod val="50000"/>
                  </a:srgbClr>
                </a:solidFill>
              </a:rPr>
              <a:t>overlap in 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>
                    <a:lumMod val="50000"/>
                  </a:srgbClr>
                </a:solidFill>
              </a:rPr>
              <a:t>linked</a:t>
            </a:r>
          </a:p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>
                    <a:lumMod val="50000"/>
                  </a:srgbClr>
                </a:solidFill>
              </a:rPr>
              <a:t>compounds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42D349C2-3236-4552-84C4-34157045C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18226" t="56657" r="71759" b="17710"/>
          <a:stretch/>
        </p:blipFill>
        <p:spPr bwMode="auto">
          <a:xfrm>
            <a:off x="133314" y="4629823"/>
            <a:ext cx="817399" cy="1350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AF02589-4E28-4B71-AF99-FCFC02DAB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57273" t="59678" r="34152" b="15389"/>
          <a:stretch/>
        </p:blipFill>
        <p:spPr bwMode="auto">
          <a:xfrm>
            <a:off x="6176296" y="3522525"/>
            <a:ext cx="699822" cy="1313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757238" y="1439186"/>
            <a:ext cx="1449557" cy="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031AAC9-CF7E-436B-AA77-2077E00DB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46" t="13529" r="4063" b="45575"/>
          <a:stretch/>
        </p:blipFill>
        <p:spPr>
          <a:xfrm>
            <a:off x="6518257" y="1234583"/>
            <a:ext cx="2067388" cy="2174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670493" y="2186095"/>
            <a:ext cx="230589" cy="368941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950713" y="5304828"/>
            <a:ext cx="571263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26207" y="4835647"/>
            <a:ext cx="494795" cy="548558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SKlite">
  <a:themeElements>
    <a:clrScheme name="GSK 2015 v2">
      <a:dk1>
        <a:srgbClr val="544F40"/>
      </a:dk1>
      <a:lt1>
        <a:srgbClr val="FFFFFF"/>
      </a:lt1>
      <a:dk2>
        <a:srgbClr val="15717D"/>
      </a:dk2>
      <a:lt2>
        <a:srgbClr val="3A7013"/>
      </a:lt2>
      <a:accent1>
        <a:srgbClr val="F36633"/>
      </a:accent1>
      <a:accent2>
        <a:srgbClr val="544F40"/>
      </a:accent2>
      <a:accent3>
        <a:srgbClr val="D5D1CE"/>
      </a:accent3>
      <a:accent4>
        <a:srgbClr val="BC1077"/>
      </a:accent4>
      <a:accent5>
        <a:srgbClr val="40488D"/>
      </a:accent5>
      <a:accent6>
        <a:srgbClr val="ED003C"/>
      </a:accent6>
      <a:hlink>
        <a:srgbClr val="002060"/>
      </a:hlink>
      <a:folHlink>
        <a:srgbClr val="7030A0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algn="ctr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buClr>
            <a:schemeClr val="tx1"/>
          </a:buCl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GSKlite</Template>
  <TotalTime>24626</TotalTime>
  <Words>349</Words>
  <Application>Microsoft Office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Georgia</vt:lpstr>
      <vt:lpstr>GSKlite</vt:lpstr>
      <vt:lpstr>GSK PowerPoint 4x3 Template</vt:lpstr>
      <vt:lpstr>1_GSK PowerPoint 4x3 Template</vt:lpstr>
      <vt:lpstr>2_GSK PowerPoint 4x3 Template</vt:lpstr>
      <vt:lpstr>Scaffold-Based Analytics to Enable Hit-To-Lead Decisions</vt:lpstr>
      <vt:lpstr>Figure 2 – SNG removed from approved version</vt:lpstr>
      <vt:lpstr>Figure 3 : Removed SNG</vt:lpstr>
      <vt:lpstr>Figure 5: Added (a) molecule depiction</vt:lpstr>
      <vt:lpstr>Fig 13 new version without color circles, with legend</vt:lpstr>
      <vt:lpstr>Fig 15 transparent boxes</vt:lpstr>
    </vt:vector>
  </TitlesOfParts>
  <Company>GlaxoSmithKline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Scaffold-Based Analytics to Enable Hit-To-Lead Decisions</dc:title>
  <dc:creator>db484575</dc:creator>
  <cp:lastModifiedBy>Bandyopadhyay, Deepak [JRDUS]</cp:lastModifiedBy>
  <cp:revision>89</cp:revision>
  <dcterms:created xsi:type="dcterms:W3CDTF">2016-05-06T20:52:38Z</dcterms:created>
  <dcterms:modified xsi:type="dcterms:W3CDTF">2018-11-02T14:16:16Z</dcterms:modified>
</cp:coreProperties>
</file>