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sldIdLst>
    <p:sldId id="256" r:id="rId3"/>
    <p:sldId id="305" r:id="rId4"/>
    <p:sldId id="304" r:id="rId5"/>
    <p:sldId id="303" r:id="rId6"/>
    <p:sldId id="257" r:id="rId7"/>
    <p:sldId id="258" r:id="rId8"/>
    <p:sldId id="259" r:id="rId9"/>
    <p:sldId id="260" r:id="rId10"/>
    <p:sldId id="261" r:id="rId11"/>
    <p:sldId id="308" r:id="rId12"/>
    <p:sldId id="262" r:id="rId13"/>
    <p:sldId id="279" r:id="rId14"/>
    <p:sldId id="309" r:id="rId15"/>
    <p:sldId id="310" r:id="rId16"/>
    <p:sldId id="306" r:id="rId17"/>
    <p:sldId id="280" r:id="rId18"/>
    <p:sldId id="302" r:id="rId19"/>
    <p:sldId id="307" r:id="rId20"/>
    <p:sldId id="311" r:id="rId21"/>
    <p:sldId id="312" r:id="rId22"/>
    <p:sldId id="313" r:id="rId23"/>
    <p:sldId id="314" r:id="rId24"/>
    <p:sldId id="315" r:id="rId25"/>
    <p:sldId id="316" r:id="rId26"/>
    <p:sldId id="281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D7D31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4" autoAdjust="0"/>
    <p:restoredTop sz="95046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C9167-E136-4C18-8FF2-A53C2728C2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en-US" baseline="0" dirty="0"/>
              <a:t> sec. short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C9167-E136-4C18-8FF2-A53C2728C2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10176244" y="361915"/>
            <a:ext cx="1556576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11026" y="2012419"/>
            <a:ext cx="5328783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57" y="4383313"/>
            <a:ext cx="3652328" cy="666849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57" y="5400888"/>
            <a:ext cx="36288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93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47244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486833" y="1533526"/>
            <a:ext cx="1122468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184781"/>
            <a:ext cx="11224684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30244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486833" y="1184275"/>
            <a:ext cx="11231033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6832" y="6058087"/>
            <a:ext cx="11261093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2517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3203" y="5906101"/>
            <a:ext cx="3191244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3203" y="4544968"/>
            <a:ext cx="9160723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3203" y="1519770"/>
            <a:ext cx="9152469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60" y="358385"/>
            <a:ext cx="7392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5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86832" y="1184275"/>
            <a:ext cx="5314951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396289" y="1184275"/>
            <a:ext cx="533427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6832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402917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9330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486833" y="1185872"/>
            <a:ext cx="5349300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486833" y="1524001"/>
            <a:ext cx="532390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6377554" y="1185872"/>
            <a:ext cx="5349300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6377554" y="1524001"/>
            <a:ext cx="5353293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6832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402917" y="6058087"/>
            <a:ext cx="528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992596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94328" y="1377913"/>
            <a:ext cx="7410027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26266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160441" y="1381125"/>
            <a:ext cx="9873427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28638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6832" y="1181100"/>
            <a:ext cx="5314951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401508" y="1181100"/>
            <a:ext cx="5329059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401508" y="5884335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45273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6832" y="1181100"/>
            <a:ext cx="531495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401508" y="1180572"/>
            <a:ext cx="5329059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01508" y="3310468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401508" y="3754439"/>
            <a:ext cx="5329059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401508" y="5884335"/>
            <a:ext cx="5328355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186208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0119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99534" y="6323289"/>
            <a:ext cx="112216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514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2"/>
            <a:ext cx="11472335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877"/>
            <a:ext cx="53848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12877"/>
            <a:ext cx="53848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6389"/>
            <a:ext cx="5384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1018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877"/>
            <a:ext cx="5384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877"/>
            <a:ext cx="5384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7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32" y="1188928"/>
            <a:ext cx="11218995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158" y="6437314"/>
            <a:ext cx="351574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3177" y="6437314"/>
            <a:ext cx="1106831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60" y="360111"/>
            <a:ext cx="7392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980329" y="6437314"/>
            <a:ext cx="421964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9534" y="6323289"/>
            <a:ext cx="112216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9534" y="1075533"/>
            <a:ext cx="112216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8.png"/><Relationship Id="rId5" Type="http://schemas.openxmlformats.org/officeDocument/2006/relationships/image" Target="../media/image75.png"/><Relationship Id="rId4" Type="http://schemas.openxmlformats.org/officeDocument/2006/relationships/image" Target="../media/image6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2445" r="14157"/>
          <a:stretch/>
        </p:blipFill>
        <p:spPr>
          <a:xfrm>
            <a:off x="273451" y="181432"/>
            <a:ext cx="9859156" cy="6410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544" y="546881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3954" y="1471049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sp>
        <p:nvSpPr>
          <p:cNvPr id="40" name="5-Point Star 45">
            <a:extLst>
              <a:ext uri="{FF2B5EF4-FFF2-40B4-BE49-F238E27FC236}">
                <a16:creationId xmlns:a16="http://schemas.microsoft.com/office/drawing/2014/main" id="{399D3292-58BB-43BD-B817-464F2D88A2D5}"/>
              </a:ext>
            </a:extLst>
          </p:cNvPr>
          <p:cNvSpPr/>
          <p:nvPr/>
        </p:nvSpPr>
        <p:spPr bwMode="auto">
          <a:xfrm>
            <a:off x="8565467" y="5448743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1687998" y="432274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571031" y="672298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8E047-08E7-4031-88A7-28DD476FA823}"/>
              </a:ext>
            </a:extLst>
          </p:cNvPr>
          <p:cNvGrpSpPr/>
          <p:nvPr/>
        </p:nvGrpSpPr>
        <p:grpSpPr>
          <a:xfrm>
            <a:off x="4611519" y="511115"/>
            <a:ext cx="2737049" cy="3940370"/>
            <a:chOff x="4811544" y="738539"/>
            <a:chExt cx="2737049" cy="3940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E54B0-FE32-4A06-8474-FE405AABE83A}"/>
                </a:ext>
              </a:extLst>
            </p:cNvPr>
            <p:cNvSpPr/>
            <p:nvPr/>
          </p:nvSpPr>
          <p:spPr>
            <a:xfrm>
              <a:off x="4833976" y="1336764"/>
              <a:ext cx="2714617" cy="31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1313" y="738539"/>
              <a:ext cx="181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CCCC00"/>
                  </a:solidFill>
                </a:rPr>
                <a:t>Scaffold 978 alone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not highly active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CAEB35-FE6D-4824-81F1-FEDF4FDF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6648" y="1368289"/>
              <a:ext cx="1835625" cy="13120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2A23B3-28B1-434A-84FE-20B056C9F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1601" y="3031826"/>
              <a:ext cx="2627471" cy="148732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608FFC-651B-4837-B8D3-EE4175C53DE3}"/>
                </a:ext>
              </a:extLst>
            </p:cNvPr>
            <p:cNvCxnSpPr>
              <a:cxnSpLocks/>
            </p:cNvCxnSpPr>
            <p:nvPr/>
          </p:nvCxnSpPr>
          <p:spPr>
            <a:xfrm>
              <a:off x="4833976" y="2994383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6937C-F5BA-4AF1-B8C9-B0C9DC87EA9F}"/>
                </a:ext>
              </a:extLst>
            </p:cNvPr>
            <p:cNvSpPr txBox="1"/>
            <p:nvPr/>
          </p:nvSpPr>
          <p:spPr>
            <a:xfrm>
              <a:off x="4869174" y="4162423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77CB14-8C3B-49D9-9840-566F8B36F630}"/>
                </a:ext>
              </a:extLst>
            </p:cNvPr>
            <p:cNvSpPr/>
            <p:nvPr/>
          </p:nvSpPr>
          <p:spPr bwMode="auto">
            <a:xfrm>
              <a:off x="6395155" y="4532605"/>
              <a:ext cx="146304" cy="14630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671594-98CB-4FAC-9214-2546A449F6A0}"/>
                </a:ext>
              </a:extLst>
            </p:cNvPr>
            <p:cNvSpPr txBox="1"/>
            <p:nvPr/>
          </p:nvSpPr>
          <p:spPr>
            <a:xfrm>
              <a:off x="4811544" y="2669172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781" y="132901"/>
            <a:ext cx="25260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96698-8599-48E2-B032-3C2C65A1EAE8}"/>
              </a:ext>
            </a:extLst>
          </p:cNvPr>
          <p:cNvGrpSpPr/>
          <p:nvPr/>
        </p:nvGrpSpPr>
        <p:grpSpPr>
          <a:xfrm>
            <a:off x="7590589" y="2102175"/>
            <a:ext cx="2017134" cy="2998485"/>
            <a:chOff x="7373769" y="2064467"/>
            <a:chExt cx="2017134" cy="29984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C7976-C637-4DC8-99D0-5CCB8BC13D2E}"/>
                </a:ext>
              </a:extLst>
            </p:cNvPr>
            <p:cNvSpPr/>
            <p:nvPr/>
          </p:nvSpPr>
          <p:spPr>
            <a:xfrm>
              <a:off x="7408012" y="2064467"/>
              <a:ext cx="1982891" cy="293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97A84-ABFA-4015-A57C-03F0BBDC31B6}"/>
                </a:ext>
              </a:extLst>
            </p:cNvPr>
            <p:cNvSpPr txBox="1"/>
            <p:nvPr/>
          </p:nvSpPr>
          <p:spPr>
            <a:xfrm>
              <a:off x="7831334" y="3562331"/>
              <a:ext cx="248635" cy="378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0B7B5D1-5019-4523-8906-81CEE2ED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015451-0529-4E62-B328-582268411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" r="1991"/>
            <a:stretch/>
          </p:blipFill>
          <p:spPr>
            <a:xfrm>
              <a:off x="7428483" y="3376991"/>
              <a:ext cx="1943370" cy="1431436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65AFB-D02C-4128-9CB1-3B66CCD72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346808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82BEAF-0E11-4071-A6A1-71FFAB6DB7AD}"/>
                </a:ext>
              </a:extLst>
            </p:cNvPr>
            <p:cNvSpPr txBox="1"/>
            <p:nvPr/>
          </p:nvSpPr>
          <p:spPr>
            <a:xfrm>
              <a:off x="7373769" y="3031122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7034BF-16FF-4B10-94B8-6487E9EC12CD}"/>
                </a:ext>
              </a:extLst>
            </p:cNvPr>
            <p:cNvSpPr txBox="1"/>
            <p:nvPr/>
          </p:nvSpPr>
          <p:spPr>
            <a:xfrm>
              <a:off x="7374249" y="472439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8CCEC1-9B0C-4371-A26D-1453EAF5E195}"/>
              </a:ext>
            </a:extLst>
          </p:cNvPr>
          <p:cNvGrpSpPr/>
          <p:nvPr/>
        </p:nvGrpSpPr>
        <p:grpSpPr>
          <a:xfrm>
            <a:off x="9974486" y="1154889"/>
            <a:ext cx="2059018" cy="3629674"/>
            <a:chOff x="9974486" y="1154889"/>
            <a:chExt cx="2059018" cy="3629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993F63-E421-4412-AE4D-7B69CC271290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D5F533-6340-4324-8C13-575683CE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173294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4E2D17E-683F-4A6F-B747-C186D6DA4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14558-5CBD-4A55-B839-A52F3C20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52FBBC-4E24-4B2A-8804-651D0D2B6C8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A761B5-FCD6-4354-957C-EF4116146D41}"/>
                </a:ext>
              </a:extLst>
            </p:cNvPr>
            <p:cNvSpPr txBox="1"/>
            <p:nvPr/>
          </p:nvSpPr>
          <p:spPr>
            <a:xfrm>
              <a:off x="9974486" y="2867133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7574" r="14157"/>
          <a:stretch/>
        </p:blipFill>
        <p:spPr>
          <a:xfrm>
            <a:off x="273451" y="518474"/>
            <a:ext cx="9859156" cy="607344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4572603" y="762219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8234334" y="771892"/>
            <a:ext cx="1319942" cy="2824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16781" y="575964"/>
            <a:ext cx="28862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pie</a:t>
            </a:r>
            <a:r>
              <a:rPr lang="en-US" sz="1600" dirty="0"/>
              <a:t> is one </a:t>
            </a:r>
            <a:r>
              <a:rPr lang="en-US" sz="16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sector/color</a:t>
            </a:r>
            <a:r>
              <a:rPr lang="en-US" sz="1600" dirty="0"/>
              <a:t> is one </a:t>
            </a:r>
            <a:r>
              <a:rPr lang="en-US" sz="1600" i="1" dirty="0"/>
              <a:t>scaffold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B172F-AA65-4AA0-A497-DACF3657F902}"/>
              </a:ext>
            </a:extLst>
          </p:cNvPr>
          <p:cNvSpPr/>
          <p:nvPr/>
        </p:nvSpPr>
        <p:spPr bwMode="auto">
          <a:xfrm>
            <a:off x="6195126" y="4311657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1128A-2A29-4E3D-A343-9EB76C393EAB}"/>
              </a:ext>
            </a:extLst>
          </p:cNvPr>
          <p:cNvSpPr txBox="1"/>
          <p:nvPr/>
        </p:nvSpPr>
        <p:spPr>
          <a:xfrm>
            <a:off x="5863472" y="3940402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70E224-0DEE-4684-A3A3-B1112D4FD6EE}"/>
              </a:ext>
            </a:extLst>
          </p:cNvPr>
          <p:cNvSpPr txBox="1"/>
          <p:nvPr/>
        </p:nvSpPr>
        <p:spPr>
          <a:xfrm>
            <a:off x="7663991" y="4876396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D96F7D-A3B9-49CE-AD1C-73937CE8D203}"/>
              </a:ext>
            </a:extLst>
          </p:cNvPr>
          <p:cNvSpPr txBox="1"/>
          <p:nvPr/>
        </p:nvSpPr>
        <p:spPr>
          <a:xfrm>
            <a:off x="9473937" y="383861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D4A71-4653-4B88-9844-3AD178AB2305}"/>
              </a:ext>
            </a:extLst>
          </p:cNvPr>
          <p:cNvSpPr txBox="1"/>
          <p:nvPr/>
        </p:nvSpPr>
        <p:spPr>
          <a:xfrm>
            <a:off x="5167459" y="963103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F0FAEC-9404-433E-9DB7-8C25DBC7491C}"/>
              </a:ext>
            </a:extLst>
          </p:cNvPr>
          <p:cNvSpPr txBox="1"/>
          <p:nvPr/>
        </p:nvSpPr>
        <p:spPr>
          <a:xfrm>
            <a:off x="8468408" y="5508388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F535-515A-455E-8F0A-6CFAD912B9A2}"/>
              </a:ext>
            </a:extLst>
          </p:cNvPr>
          <p:cNvSpPr/>
          <p:nvPr/>
        </p:nvSpPr>
        <p:spPr bwMode="auto">
          <a:xfrm>
            <a:off x="8619384" y="5491578"/>
            <a:ext cx="137160" cy="137160"/>
          </a:xfrm>
          <a:prstGeom prst="ellipse">
            <a:avLst/>
          </a:prstGeom>
          <a:noFill/>
          <a:ln w="1905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4366-07AC-416A-B7BE-21F5AE42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E497-4B68-4491-9B01-97CE0551A522}"/>
              </a:ext>
            </a:extLst>
          </p:cNvPr>
          <p:cNvSpPr txBox="1"/>
          <p:nvPr/>
        </p:nvSpPr>
        <p:spPr>
          <a:xfrm>
            <a:off x="8033786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CD7F-E3E8-4322-83D0-339439FDFAB4}"/>
              </a:ext>
            </a:extLst>
          </p:cNvPr>
          <p:cNvSpPr txBox="1"/>
          <p:nvPr/>
        </p:nvSpPr>
        <p:spPr>
          <a:xfrm>
            <a:off x="5604901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2818-2331-4AEF-92EC-E7261A8AA413}"/>
              </a:ext>
            </a:extLst>
          </p:cNvPr>
          <p:cNvSpPr txBox="1"/>
          <p:nvPr/>
        </p:nvSpPr>
        <p:spPr>
          <a:xfrm>
            <a:off x="2703379" y="1903330"/>
            <a:ext cx="181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CCCC00"/>
                </a:solidFill>
              </a:rPr>
              <a:t>Scaffold 978 alone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CB9C9-B949-4BC8-9D54-CFAEA8B0DEA2}"/>
              </a:ext>
            </a:extLst>
          </p:cNvPr>
          <p:cNvGrpSpPr/>
          <p:nvPr/>
        </p:nvGrpSpPr>
        <p:grpSpPr>
          <a:xfrm>
            <a:off x="2066282" y="2529835"/>
            <a:ext cx="2737049" cy="3618191"/>
            <a:chOff x="2056855" y="2501554"/>
            <a:chExt cx="2737049" cy="3618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2722B-C26D-4FD1-8BEC-ADC6E5A02721}"/>
                </a:ext>
              </a:extLst>
            </p:cNvPr>
            <p:cNvSpPr/>
            <p:nvPr/>
          </p:nvSpPr>
          <p:spPr>
            <a:xfrm>
              <a:off x="2079287" y="2501554"/>
              <a:ext cx="2714617" cy="3618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02119-8971-4A7A-958C-2A7D2184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959" y="2542507"/>
              <a:ext cx="1835625" cy="1312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E6698-5890-4666-B734-BC68F932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12" y="4328594"/>
              <a:ext cx="2627471" cy="148732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318957-3969-4F68-B71B-F3A794DA45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287" y="4244017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8ED18-3DA8-48E4-AA00-ED612A45992B}"/>
                </a:ext>
              </a:extLst>
            </p:cNvPr>
            <p:cNvSpPr txBox="1"/>
            <p:nvPr/>
          </p:nvSpPr>
          <p:spPr>
            <a:xfrm>
              <a:off x="2114485" y="577027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18805-56FC-4665-80D3-422AA235D8B2}"/>
                </a:ext>
              </a:extLst>
            </p:cNvPr>
            <p:cNvSpPr txBox="1"/>
            <p:nvPr/>
          </p:nvSpPr>
          <p:spPr>
            <a:xfrm>
              <a:off x="2056855" y="3918806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6B971-A15D-45DA-9EAF-1F2CB2C80168}"/>
              </a:ext>
            </a:extLst>
          </p:cNvPr>
          <p:cNvGrpSpPr/>
          <p:nvPr/>
        </p:nvGrpSpPr>
        <p:grpSpPr>
          <a:xfrm>
            <a:off x="5045354" y="2529836"/>
            <a:ext cx="2382839" cy="3658757"/>
            <a:chOff x="7373770" y="2064466"/>
            <a:chExt cx="2017133" cy="3333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12739-254B-46F3-96D2-78BD03443552}"/>
                </a:ext>
              </a:extLst>
            </p:cNvPr>
            <p:cNvSpPr/>
            <p:nvPr/>
          </p:nvSpPr>
          <p:spPr>
            <a:xfrm>
              <a:off x="7408012" y="2064466"/>
              <a:ext cx="1982891" cy="330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7248C4-75C4-40CB-8DD8-B92DFC5B2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193D99-692E-4FC2-B58C-FE188329E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1991"/>
            <a:stretch/>
          </p:blipFill>
          <p:spPr>
            <a:xfrm>
              <a:off x="7428483" y="3711951"/>
              <a:ext cx="1943370" cy="143143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8719E5-B2DC-4552-9A81-FAEB964F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638825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467CB-8EA5-4400-A74C-0FC356C8997A}"/>
                </a:ext>
              </a:extLst>
            </p:cNvPr>
            <p:cNvSpPr txBox="1"/>
            <p:nvPr/>
          </p:nvSpPr>
          <p:spPr>
            <a:xfrm>
              <a:off x="7373770" y="3331731"/>
              <a:ext cx="1546422" cy="30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9B85E-B1B9-400A-8519-34EAF90BACC8}"/>
                </a:ext>
              </a:extLst>
            </p:cNvPr>
            <p:cNvSpPr txBox="1"/>
            <p:nvPr/>
          </p:nvSpPr>
          <p:spPr>
            <a:xfrm>
              <a:off x="7374249" y="5059361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11141-73D8-4282-AF4F-D2726D940AAB}"/>
              </a:ext>
            </a:extLst>
          </p:cNvPr>
          <p:cNvGrpSpPr/>
          <p:nvPr/>
        </p:nvGrpSpPr>
        <p:grpSpPr>
          <a:xfrm>
            <a:off x="7646066" y="2529836"/>
            <a:ext cx="2059018" cy="3629674"/>
            <a:chOff x="9974486" y="1154889"/>
            <a:chExt cx="2059018" cy="36296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C4E3-D502-4AFF-9964-26CE778CCD3D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CBE27-4855-4620-A3D0-5AA0B1650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201575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DBD7FF-4888-4FAC-B39B-8AFDB0AD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79F0A-BE92-4DA6-A870-CFFC34C4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649BBA-199C-4C83-8AFD-7B22391855D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B83B3-0383-45BB-A620-ED9958F3B3D0}"/>
                </a:ext>
              </a:extLst>
            </p:cNvPr>
            <p:cNvSpPr txBox="1"/>
            <p:nvPr/>
          </p:nvSpPr>
          <p:spPr>
            <a:xfrm>
              <a:off x="9974486" y="2895414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FAFE47-522E-4140-A2B3-2F17F11DDD74}"/>
              </a:ext>
            </a:extLst>
          </p:cNvPr>
          <p:cNvSpPr txBox="1"/>
          <p:nvPr/>
        </p:nvSpPr>
        <p:spPr>
          <a:xfrm>
            <a:off x="2152384" y="1923927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0355C-DCE6-4DC0-9386-EBDEC77361D4}"/>
              </a:ext>
            </a:extLst>
          </p:cNvPr>
          <p:cNvSpPr txBox="1"/>
          <p:nvPr/>
        </p:nvSpPr>
        <p:spPr>
          <a:xfrm>
            <a:off x="5151340" y="1946305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B2BA2-5323-44E6-B340-6968E49A1436}"/>
              </a:ext>
            </a:extLst>
          </p:cNvPr>
          <p:cNvSpPr txBox="1"/>
          <p:nvPr/>
        </p:nvSpPr>
        <p:spPr>
          <a:xfrm>
            <a:off x="7660878" y="191394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256149" y="443784"/>
            <a:ext cx="6792794" cy="6093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57" y="16474"/>
            <a:ext cx="1655109" cy="427310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>
            <a:off x="4326903" y="650449"/>
            <a:ext cx="2370756" cy="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546570" y="1544120"/>
            <a:ext cx="531424" cy="85027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199593" y="5571241"/>
            <a:ext cx="90106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710775" y="5286243"/>
            <a:ext cx="592932" cy="118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8675633" y="44729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1882009" y="2696067"/>
            <a:ext cx="1317583" cy="318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74" r="7297"/>
          <a:stretch/>
        </p:blipFill>
        <p:spPr>
          <a:xfrm>
            <a:off x="1951298" y="2797555"/>
            <a:ext cx="1183258" cy="3074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75" y="2814505"/>
            <a:ext cx="1185863" cy="24717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659" y="456786"/>
            <a:ext cx="1466850" cy="2805684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759" y="309639"/>
            <a:ext cx="174155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17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0" y="2906504"/>
            <a:ext cx="476790" cy="7627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5" y="295518"/>
            <a:ext cx="6302359" cy="62750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78410" y="744718"/>
            <a:ext cx="644349" cy="156541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6909847" y="1674115"/>
            <a:ext cx="0" cy="37847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5345389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"/>
          <a:stretch/>
        </p:blipFill>
        <p:spPr>
          <a:xfrm>
            <a:off x="2722759" y="1778633"/>
            <a:ext cx="3105140" cy="1062990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9" y="497777"/>
            <a:ext cx="4538663" cy="11763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ACBC-567B-4C4D-8C01-CBAB07E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83" y="2579"/>
            <a:ext cx="10102852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SI S9: structure group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EC4CC-BA65-487C-9374-9B5B4D5A8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7" r="13282"/>
          <a:stretch/>
        </p:blipFill>
        <p:spPr>
          <a:xfrm>
            <a:off x="577784" y="791849"/>
            <a:ext cx="8524100" cy="339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5244B-3528-4C9E-8981-EEDA5BAC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4" y="5058871"/>
            <a:ext cx="1491901" cy="1136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5089F-CB58-4C9D-8173-0D55F68F6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64" y="5058871"/>
            <a:ext cx="1367028" cy="1551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E8F73-7AF0-494B-A4DD-D49027DF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98" y="5058871"/>
            <a:ext cx="1945386" cy="1531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F0A43-72FF-482B-903F-B386C5102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037" y="5058871"/>
            <a:ext cx="1984819" cy="1748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E5C75-CE8F-433B-8BBA-266FCD946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" y="5058871"/>
            <a:ext cx="1478756" cy="1156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10EE0-698D-4C2A-B24C-A40913DC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0913" y="5058871"/>
            <a:ext cx="1774507" cy="1012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FB405-9981-4E16-ABFB-91755658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37328" r="2977" b="27120"/>
          <a:stretch/>
        </p:blipFill>
        <p:spPr>
          <a:xfrm>
            <a:off x="10209227" y="1385739"/>
            <a:ext cx="1235931" cy="2177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1179D-8B37-4A49-B228-1C2C9B5D4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8394" r="6128" b="27121"/>
          <a:stretch/>
        </p:blipFill>
        <p:spPr>
          <a:xfrm>
            <a:off x="9364547" y="4556810"/>
            <a:ext cx="882351" cy="322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AFC1AA-E820-4778-BC16-7DFDB29B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45767" r="6128" b="49519"/>
          <a:stretch/>
        </p:blipFill>
        <p:spPr>
          <a:xfrm>
            <a:off x="502209" y="4509675"/>
            <a:ext cx="882351" cy="338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9D813-893B-46D6-9806-41C50014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0442" r="6128" b="44844"/>
          <a:stretch/>
        </p:blipFill>
        <p:spPr>
          <a:xfrm>
            <a:off x="2314270" y="4528529"/>
            <a:ext cx="882351" cy="33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3B5402-D19D-4C61-995B-9FABDCE6D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3947" r="6128" b="41339"/>
          <a:stretch/>
        </p:blipFill>
        <p:spPr>
          <a:xfrm>
            <a:off x="4050917" y="4471967"/>
            <a:ext cx="882351" cy="338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40AE4-BD8E-4A5C-B51C-C8587373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8661" r="6128" b="35887"/>
          <a:stretch/>
        </p:blipFill>
        <p:spPr>
          <a:xfrm>
            <a:off x="5806414" y="4490821"/>
            <a:ext cx="882351" cy="391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76D731-CF6B-434F-B0D2-2E98E0E1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3376" r="6128" b="32139"/>
          <a:stretch/>
        </p:blipFill>
        <p:spPr>
          <a:xfrm>
            <a:off x="7741025" y="4519102"/>
            <a:ext cx="882351" cy="322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52FA59-DF20-4C8C-8F52-C6ED6B58F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351" y="787003"/>
            <a:ext cx="4314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26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27EE-E6CB-42B0-943B-72B5772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8"/>
            <a:ext cx="5434131" cy="334532"/>
          </a:xfrm>
        </p:spPr>
        <p:txBody>
          <a:bodyPr>
            <a:normAutofit fontScale="90000"/>
          </a:bodyPr>
          <a:lstStyle/>
          <a:p>
            <a:r>
              <a:rPr lang="en-US" dirty="0"/>
              <a:t>S8 qualitative comparison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247DC-87F6-4388-851C-981BA177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" r="17155"/>
          <a:stretch/>
        </p:blipFill>
        <p:spPr>
          <a:xfrm>
            <a:off x="2305858" y="760231"/>
            <a:ext cx="6640179" cy="5676900"/>
          </a:xfrm>
          <a:prstGeom prst="rect">
            <a:avLst/>
          </a:prstGeom>
        </p:spPr>
      </p:pic>
      <p:pic>
        <p:nvPicPr>
          <p:cNvPr id="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964CE46B-975D-400D-9DAB-B791703A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90068">
            <a:off x="2380624" y="5735108"/>
            <a:ext cx="427396" cy="4089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6A68-2DCE-4465-9DF8-C27C68F9BC29}"/>
              </a:ext>
            </a:extLst>
          </p:cNvPr>
          <p:cNvSpPr txBox="1"/>
          <p:nvPr/>
        </p:nvSpPr>
        <p:spPr>
          <a:xfrm rot="16200000">
            <a:off x="340527" y="3033962"/>
            <a:ext cx="3661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Avg(% inhibition in DD2/resistant strain)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326BF-88D7-4055-A6F1-8618FA17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00" y="2584049"/>
            <a:ext cx="3284652" cy="1840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5DBE8A-56C0-4EC0-AB96-7928656A6E93}"/>
              </a:ext>
            </a:extLst>
          </p:cNvPr>
          <p:cNvSpPr txBox="1"/>
          <p:nvPr/>
        </p:nvSpPr>
        <p:spPr>
          <a:xfrm>
            <a:off x="4685123" y="2879575"/>
            <a:ext cx="113121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FA135-95FF-4E16-9DF4-6E6BEFC009CB}"/>
              </a:ext>
            </a:extLst>
          </p:cNvPr>
          <p:cNvSpPr/>
          <p:nvPr/>
        </p:nvSpPr>
        <p:spPr bwMode="auto">
          <a:xfrm>
            <a:off x="2611226" y="760232"/>
            <a:ext cx="2073897" cy="4145040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17774B-CBBF-470A-92AC-4A45E8934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58" y="1398474"/>
            <a:ext cx="560473" cy="1424537"/>
          </a:xfrm>
          <a:prstGeom prst="rect">
            <a:avLst/>
          </a:prstGeom>
        </p:spPr>
      </p:pic>
      <p:sp>
        <p:nvSpPr>
          <p:cNvPr id="15" name="Right Arrow 20">
            <a:extLst>
              <a:ext uri="{FF2B5EF4-FFF2-40B4-BE49-F238E27FC236}">
                <a16:creationId xmlns:a16="http://schemas.microsoft.com/office/drawing/2014/main" id="{F16B21C2-30BD-4AB1-BF6A-41B6AE4FBE49}"/>
              </a:ext>
            </a:extLst>
          </p:cNvPr>
          <p:cNvSpPr/>
          <p:nvPr/>
        </p:nvSpPr>
        <p:spPr bwMode="auto">
          <a:xfrm rot="5400000">
            <a:off x="7438563" y="3876291"/>
            <a:ext cx="431568" cy="233838"/>
          </a:xfrm>
          <a:prstGeom prst="rightArrow">
            <a:avLst/>
          </a:prstGeom>
          <a:solidFill>
            <a:srgbClr val="FF6600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5-Point Star 45">
            <a:extLst>
              <a:ext uri="{FF2B5EF4-FFF2-40B4-BE49-F238E27FC236}">
                <a16:creationId xmlns:a16="http://schemas.microsoft.com/office/drawing/2014/main" id="{66C187CE-0BEE-444E-8E9F-2E21F907CB0F}"/>
              </a:ext>
            </a:extLst>
          </p:cNvPr>
          <p:cNvSpPr/>
          <p:nvPr/>
        </p:nvSpPr>
        <p:spPr bwMode="auto">
          <a:xfrm>
            <a:off x="7537943" y="5495871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1F4F6-EFFB-40F7-B0C9-440CFB304C0C}"/>
              </a:ext>
            </a:extLst>
          </p:cNvPr>
          <p:cNvSpPr/>
          <p:nvPr/>
        </p:nvSpPr>
        <p:spPr bwMode="auto">
          <a:xfrm rot="19250119">
            <a:off x="6088105" y="3510783"/>
            <a:ext cx="1174937" cy="50876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36417-19F9-464E-93D2-B925B64AF339}"/>
              </a:ext>
            </a:extLst>
          </p:cNvPr>
          <p:cNvSpPr/>
          <p:nvPr/>
        </p:nvSpPr>
        <p:spPr bwMode="auto">
          <a:xfrm rot="20451094">
            <a:off x="6998710" y="2858415"/>
            <a:ext cx="1091851" cy="544818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BEE01-AA39-4D3F-8FAA-F0A2966784C7}"/>
              </a:ext>
            </a:extLst>
          </p:cNvPr>
          <p:cNvSpPr/>
          <p:nvPr/>
        </p:nvSpPr>
        <p:spPr bwMode="auto">
          <a:xfrm>
            <a:off x="8065024" y="2547695"/>
            <a:ext cx="917154" cy="618329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DE3C52-0512-4142-81F7-D1889B2342ED}"/>
              </a:ext>
            </a:extLst>
          </p:cNvPr>
          <p:cNvSpPr/>
          <p:nvPr/>
        </p:nvSpPr>
        <p:spPr bwMode="auto">
          <a:xfrm rot="16200000">
            <a:off x="7025833" y="2932503"/>
            <a:ext cx="587404" cy="55581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83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4D96-A764-40DD-8B38-6A4CE6D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4556-3EEA-484E-AA94-FAF7174F47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F2DB-124E-4C6E-A326-67A245FDD0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3CCD9-E7A4-483C-B69F-BD1F6EF9F4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005">
            <a:extLst>
              <a:ext uri="{FF2B5EF4-FFF2-40B4-BE49-F238E27FC236}">
                <a16:creationId xmlns:a16="http://schemas.microsoft.com/office/drawing/2014/main" id="{9C1C8631-1403-4CA6-9F00-04D77A723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2775" y="3175"/>
            <a:ext cx="19183350" cy="84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FDBE55-6216-4591-B80C-650E5643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91713"/>
            <a:ext cx="371475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E13A0-398D-4583-94F6-17610131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3742898"/>
            <a:ext cx="36861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54532-72D9-4A79-B520-66036CBC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101" y="354292"/>
            <a:ext cx="342899" cy="5233708"/>
          </a:xfrm>
        </p:spPr>
        <p:txBody>
          <a:bodyPr>
            <a:noAutofit/>
          </a:bodyPr>
          <a:lstStyle/>
          <a:p>
            <a:r>
              <a:rPr lang="en-US" sz="2400" dirty="0"/>
              <a:t>S1 </a:t>
            </a:r>
            <a:br>
              <a:rPr lang="en-US" sz="2400" dirty="0"/>
            </a:br>
            <a:r>
              <a:rPr lang="en-US" sz="2400" dirty="0"/>
              <a:t> cluster  </a:t>
            </a:r>
            <a:br>
              <a:rPr lang="en-US" sz="2400" dirty="0"/>
            </a:br>
            <a:r>
              <a:rPr lang="en-US" sz="2400" dirty="0"/>
              <a:t> lanes</a:t>
            </a:r>
          </a:p>
        </p:txBody>
      </p:sp>
      <p:sp>
        <p:nvSpPr>
          <p:cNvPr id="10" name="Right Arrow 10">
            <a:extLst>
              <a:ext uri="{FF2B5EF4-FFF2-40B4-BE49-F238E27FC236}">
                <a16:creationId xmlns:a16="http://schemas.microsoft.com/office/drawing/2014/main" id="{B8005C0E-9F85-41C6-A78E-0E2D10DD93E7}"/>
              </a:ext>
            </a:extLst>
          </p:cNvPr>
          <p:cNvSpPr/>
          <p:nvPr/>
        </p:nvSpPr>
        <p:spPr bwMode="auto">
          <a:xfrm>
            <a:off x="4156710" y="1539412"/>
            <a:ext cx="1610501" cy="38197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ight Arrow 36">
            <a:extLst>
              <a:ext uri="{FF2B5EF4-FFF2-40B4-BE49-F238E27FC236}">
                <a16:creationId xmlns:a16="http://schemas.microsoft.com/office/drawing/2014/main" id="{E0B57FE0-191D-452B-B144-14B77C1AB617}"/>
              </a:ext>
            </a:extLst>
          </p:cNvPr>
          <p:cNvSpPr/>
          <p:nvPr/>
        </p:nvSpPr>
        <p:spPr bwMode="auto">
          <a:xfrm>
            <a:off x="4204335" y="4974762"/>
            <a:ext cx="1561325" cy="38197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EC5E70-FA90-4A7D-8370-FADAA0BEA396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>
            <a:off x="4156710" y="1730400"/>
            <a:ext cx="1417963" cy="3244362"/>
          </a:xfrm>
          <a:prstGeom prst="straightConnector1">
            <a:avLst/>
          </a:prstGeom>
          <a:noFill/>
          <a:ln w="76200" cap="flat" cmpd="sng" algn="ctr">
            <a:solidFill>
              <a:srgbClr val="FF6600"/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FEF9D-B43D-4F9A-9BF3-7BE27C34CFEE}"/>
              </a:ext>
            </a:extLst>
          </p:cNvPr>
          <p:cNvSpPr/>
          <p:nvPr/>
        </p:nvSpPr>
        <p:spPr>
          <a:xfrm>
            <a:off x="88901" y="3038631"/>
            <a:ext cx="3964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Arial"/>
              </a:rPr>
              <a:t>similar molecules ≠ same cluster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280D6-FA3F-4FBD-B002-7F3D58E1803F}"/>
              </a:ext>
            </a:extLst>
          </p:cNvPr>
          <p:cNvSpPr txBox="1"/>
          <p:nvPr/>
        </p:nvSpPr>
        <p:spPr>
          <a:xfrm>
            <a:off x="1359905" y="2389163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2000" dirty="0">
                <a:solidFill>
                  <a:srgbClr val="00B050"/>
                </a:solidFill>
                <a:latin typeface="Arial"/>
              </a:rPr>
              <a:t>Cluster </a:t>
            </a:r>
            <a:r>
              <a:rPr lang="en-US" sz="2000" b="1" dirty="0">
                <a:solidFill>
                  <a:srgbClr val="00B050"/>
                </a:solidFill>
                <a:latin typeface="Arial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49B0E-91C3-4EC0-B7E7-B7A5F3CDAFDF}"/>
              </a:ext>
            </a:extLst>
          </p:cNvPr>
          <p:cNvSpPr txBox="1"/>
          <p:nvPr/>
        </p:nvSpPr>
        <p:spPr>
          <a:xfrm>
            <a:off x="1257300" y="3754534"/>
            <a:ext cx="146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2000" dirty="0">
                <a:solidFill>
                  <a:srgbClr val="00B050"/>
                </a:solidFill>
                <a:latin typeface="Arial"/>
              </a:rPr>
              <a:t>Cluster </a:t>
            </a:r>
            <a:r>
              <a:rPr lang="en-US" sz="2000" b="1" dirty="0">
                <a:solidFill>
                  <a:srgbClr val="00B050"/>
                </a:solidFill>
                <a:latin typeface="Arial"/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22B34-B154-4F96-90AC-751578A618DF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V="1">
            <a:off x="4204335" y="1921387"/>
            <a:ext cx="1371889" cy="3244363"/>
          </a:xfrm>
          <a:prstGeom prst="straightConnector1">
            <a:avLst/>
          </a:prstGeom>
          <a:noFill/>
          <a:ln w="76200" cap="flat" cmpd="sng" algn="ctr">
            <a:solidFill>
              <a:srgbClr val="FF6600"/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3" name="&quot;No&quot; Symbol 42">
            <a:extLst>
              <a:ext uri="{FF2B5EF4-FFF2-40B4-BE49-F238E27FC236}">
                <a16:creationId xmlns:a16="http://schemas.microsoft.com/office/drawing/2014/main" id="{6B14C4B0-E835-4AA2-A68E-6949DAB536DA}"/>
              </a:ext>
            </a:extLst>
          </p:cNvPr>
          <p:cNvSpPr/>
          <p:nvPr/>
        </p:nvSpPr>
        <p:spPr bwMode="auto">
          <a:xfrm>
            <a:off x="4399917" y="3060700"/>
            <a:ext cx="1050931" cy="935214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D91CC3D-CB87-42A4-B8C4-2C33F35C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39" y="203368"/>
            <a:ext cx="1683535" cy="30368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DCA621-43CC-44AB-AAC9-17455B7306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12"/>
          <a:stretch/>
        </p:blipFill>
        <p:spPr>
          <a:xfrm>
            <a:off x="6345060" y="3641129"/>
            <a:ext cx="1895475" cy="3100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201F89-C8A6-4644-9C69-A68136099E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465"/>
          <a:stretch/>
        </p:blipFill>
        <p:spPr>
          <a:xfrm>
            <a:off x="8806041" y="3641129"/>
            <a:ext cx="1895475" cy="3046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CAC7D8-99C8-42A4-92D6-527F669ED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953" y="203368"/>
            <a:ext cx="2312215" cy="25717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833DD6-33D3-43C1-BC18-EE3B1EA184C9}"/>
              </a:ext>
            </a:extLst>
          </p:cNvPr>
          <p:cNvSpPr txBox="1"/>
          <p:nvPr/>
        </p:nvSpPr>
        <p:spPr>
          <a:xfrm>
            <a:off x="11180168" y="1346200"/>
            <a:ext cx="66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8DA0C-4CD8-422D-B360-B24574D995D1}"/>
              </a:ext>
            </a:extLst>
          </p:cNvPr>
          <p:cNvSpPr txBox="1"/>
          <p:nvPr/>
        </p:nvSpPr>
        <p:spPr>
          <a:xfrm>
            <a:off x="11180168" y="4783408"/>
            <a:ext cx="66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3F23B5-8ADA-446D-9D77-675419214BA0}"/>
              </a:ext>
            </a:extLst>
          </p:cNvPr>
          <p:cNvSpPr/>
          <p:nvPr/>
        </p:nvSpPr>
        <p:spPr>
          <a:xfrm>
            <a:off x="203201" y="3721903"/>
            <a:ext cx="304800" cy="2912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6F8031-226A-459A-872A-D760014B4012}"/>
              </a:ext>
            </a:extLst>
          </p:cNvPr>
          <p:cNvSpPr/>
          <p:nvPr/>
        </p:nvSpPr>
        <p:spPr>
          <a:xfrm>
            <a:off x="203201" y="178603"/>
            <a:ext cx="304800" cy="2912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6" y="1800225"/>
            <a:ext cx="7000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 </a:t>
            </a:r>
            <a:br>
              <a:rPr lang="en-US" dirty="0"/>
            </a:br>
            <a:r>
              <a:rPr lang="en-US" dirty="0"/>
              <a:t>Deconstruct SAR of Related Molecules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625980" y="5020119"/>
            <a:ext cx="180754" cy="17012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22998" y="4458587"/>
            <a:ext cx="180754" cy="170121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BE0077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822144" y="4859080"/>
            <a:ext cx="287080" cy="202018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491383" y="6284914"/>
            <a:ext cx="830123" cy="365125"/>
          </a:xfrm>
        </p:spPr>
        <p:txBody>
          <a:bodyPr/>
          <a:lstStyle/>
          <a:p>
            <a:fld id="{FDC40351-2EB1-4AB4-A6D0-AB8EF40E804F}" type="slidenum">
              <a:rPr lang="en-US">
                <a:solidFill>
                  <a:srgbClr val="9A8B7D"/>
                </a:solidFill>
                <a:latin typeface="Arial"/>
              </a:rPr>
              <a:pPr/>
              <a:t>23</a:t>
            </a:fld>
            <a:endParaRPr lang="en-US" dirty="0">
              <a:solidFill>
                <a:srgbClr val="9A8B7D"/>
              </a:solidFill>
              <a:latin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2950" y="1"/>
            <a:ext cx="1162051" cy="1027881"/>
            <a:chOff x="3848099" y="5454832"/>
            <a:chExt cx="1162051" cy="1027881"/>
          </a:xfrm>
        </p:grpSpPr>
        <p:sp>
          <p:nvSpPr>
            <p:cNvPr id="27" name="TextBox 26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Scaffold </a:t>
              </a:r>
            </a:p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Hopping</a:t>
              </a: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2000" b="1" dirty="0">
                  <a:solidFill>
                    <a:srgbClr val="FF6600"/>
                  </a:solidFill>
                  <a:latin typeface="Arial"/>
                </a:rPr>
                <a:t>?</a:t>
              </a:r>
              <a:endParaRPr lang="en-US" sz="2000" b="1" dirty="0" err="1">
                <a:solidFill>
                  <a:srgbClr val="FF6600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05350" y="5934076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pIC50 in 3D7 (PF susceptible strain)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742126" y="3131135"/>
            <a:ext cx="132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635A54"/>
                </a:solidFill>
                <a:latin typeface="Arial"/>
              </a:rPr>
              <a:t>IFI</a:t>
            </a: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840549" y="3211571"/>
            <a:ext cx="666691" cy="384209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8757873" y="45934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92112" y="2658295"/>
            <a:ext cx="1713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635A54"/>
                </a:solidFill>
                <a:latin typeface="Arial"/>
              </a:rPr>
              <a:t>Size by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635A54"/>
                </a:solidFill>
                <a:latin typeface="Arial"/>
              </a:rPr>
              <a:t>Ligand Efficiency </a:t>
            </a:r>
            <a:br>
              <a:rPr lang="en-US" sz="1400" b="1" dirty="0">
                <a:solidFill>
                  <a:srgbClr val="635A54"/>
                </a:solidFill>
                <a:latin typeface="Arial"/>
              </a:rPr>
            </a:br>
            <a:r>
              <a:rPr lang="en-US" sz="1400" b="1" dirty="0">
                <a:solidFill>
                  <a:srgbClr val="635A54"/>
                </a:solidFill>
                <a:latin typeface="Arial"/>
              </a:rPr>
              <a:t>(3D7)</a:t>
            </a:r>
          </a:p>
        </p:txBody>
      </p:sp>
      <p:pic>
        <p:nvPicPr>
          <p:cNvPr id="4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153080">
            <a:off x="2699481" y="5564312"/>
            <a:ext cx="386671" cy="37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F8CEE0-5A88-4A4F-959E-C6C55CB71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809" y="1261116"/>
            <a:ext cx="3378495" cy="17035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 rot="18403387">
            <a:off x="6081037" y="1817852"/>
            <a:ext cx="1392069" cy="86015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BE0077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2542" y="2052742"/>
            <a:ext cx="1572308" cy="884194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 rot="20040396">
            <a:off x="5534158" y="1623063"/>
            <a:ext cx="1928288" cy="132201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51628" y="1338162"/>
            <a:ext cx="1471418" cy="12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14634-54E3-4696-812B-0DF3945FD1C4}"/>
              </a:ext>
            </a:extLst>
          </p:cNvPr>
          <p:cNvSpPr txBox="1"/>
          <p:nvPr/>
        </p:nvSpPr>
        <p:spPr>
          <a:xfrm>
            <a:off x="5232400" y="18002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3</a:t>
            </a:r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50F16-AA9E-46D1-B0FF-752E6A235DAD}"/>
              </a:ext>
            </a:extLst>
          </p:cNvPr>
          <p:cNvSpPr txBox="1"/>
          <p:nvPr/>
        </p:nvSpPr>
        <p:spPr>
          <a:xfrm>
            <a:off x="5981700" y="40989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451A4-D308-4273-93F9-1174A4661B42}"/>
              </a:ext>
            </a:extLst>
          </p:cNvPr>
          <p:cNvSpPr txBox="1"/>
          <p:nvPr/>
        </p:nvSpPr>
        <p:spPr>
          <a:xfrm>
            <a:off x="8520686" y="4684740"/>
            <a:ext cx="117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c    b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743726" y="1206439"/>
            <a:ext cx="273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pie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compound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sector/color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scaffold</a:t>
            </a:r>
            <a:endParaRPr lang="en-US" sz="1400" dirty="0">
              <a:solidFill>
                <a:srgbClr val="635A5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636-D4B6-4531-A236-DFC5D63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20F22-949C-4F59-9B6F-62DA9C27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3A6BC-EC00-4239-A646-66FF7C664B1A}"/>
              </a:ext>
            </a:extLst>
          </p:cNvPr>
          <p:cNvSpPr txBox="1"/>
          <p:nvPr/>
        </p:nvSpPr>
        <p:spPr>
          <a:xfrm>
            <a:off x="3009900" y="2910620"/>
            <a:ext cx="1817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BE0077">
                    <a:lumMod val="60000"/>
                    <a:lumOff val="40000"/>
                  </a:srgbClr>
                </a:solidFill>
                <a:latin typeface="Arial"/>
              </a:rPr>
              <a:t>Indazoles alone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BE0077">
                    <a:lumMod val="60000"/>
                    <a:lumOff val="40000"/>
                  </a:srgbClr>
                </a:solidFill>
                <a:latin typeface="Arial"/>
              </a:rPr>
              <a:t>only weakly active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CB9E-6DBA-481C-ABB1-F5AC231642BB}"/>
              </a:ext>
            </a:extLst>
          </p:cNvPr>
          <p:cNvSpPr txBox="1"/>
          <p:nvPr/>
        </p:nvSpPr>
        <p:spPr>
          <a:xfrm>
            <a:off x="5608856" y="2910620"/>
            <a:ext cx="199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Quinazolines alone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00B050"/>
                </a:solidFill>
                <a:latin typeface="Arial"/>
              </a:rPr>
              <a:t>active, ligand 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7972-B90A-4712-99E5-FAA51B09C556}"/>
              </a:ext>
            </a:extLst>
          </p:cNvPr>
          <p:cNvSpPr txBox="1"/>
          <p:nvPr/>
        </p:nvSpPr>
        <p:spPr>
          <a:xfrm>
            <a:off x="8273316" y="2910620"/>
            <a:ext cx="24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Discover alternate tricycles;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CC6600"/>
                </a:solidFill>
                <a:latin typeface="Arial"/>
              </a:rPr>
              <a:t>fuse design ideas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F2982-0B7E-4306-AA09-54F22ADF5609}"/>
              </a:ext>
            </a:extLst>
          </p:cNvPr>
          <p:cNvSpPr txBox="1"/>
          <p:nvPr/>
        </p:nvSpPr>
        <p:spPr>
          <a:xfrm>
            <a:off x="260350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12E1-558F-4A9C-88E1-CF754E8DFD4A}"/>
              </a:ext>
            </a:extLst>
          </p:cNvPr>
          <p:cNvSpPr txBox="1"/>
          <p:nvPr/>
        </p:nvSpPr>
        <p:spPr>
          <a:xfrm>
            <a:off x="524899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b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2950E-250A-410B-99F9-FFC507D66B69}"/>
              </a:ext>
            </a:extLst>
          </p:cNvPr>
          <p:cNvSpPr txBox="1"/>
          <p:nvPr/>
        </p:nvSpPr>
        <p:spPr>
          <a:xfrm>
            <a:off x="7894480" y="2905125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c</a:t>
            </a:r>
            <a:endParaRPr lang="en-US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2C4AF-25F5-4010-8978-415CAB48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94" y="3566160"/>
            <a:ext cx="2809875" cy="256222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FC1E7-8D17-4F4C-B1E0-AA21AC721D2B}"/>
              </a:ext>
            </a:extLst>
          </p:cNvPr>
          <p:cNvSpPr txBox="1"/>
          <p:nvPr/>
        </p:nvSpPr>
        <p:spPr>
          <a:xfrm>
            <a:off x="3101340" y="540258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1824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ID: 531443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FF27A-3783-4E9F-A770-37043867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17" y="3830517"/>
            <a:ext cx="2440404" cy="1465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FDD02C-6D18-47F3-BA58-E07D0BDF1BFF}"/>
              </a:ext>
            </a:extLst>
          </p:cNvPr>
          <p:cNvSpPr txBox="1"/>
          <p:nvPr/>
        </p:nvSpPr>
        <p:spPr>
          <a:xfrm>
            <a:off x="5181600" y="3497580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305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ID: 524705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E90209-C836-4DA2-AC32-E4F2C76D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956" y="3506152"/>
            <a:ext cx="2000250" cy="2543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1BDB55-704F-4F58-8F43-AC0132012F27}"/>
              </a:ext>
            </a:extLst>
          </p:cNvPr>
          <p:cNvSpPr/>
          <p:nvPr/>
        </p:nvSpPr>
        <p:spPr bwMode="auto">
          <a:xfrm>
            <a:off x="5248990" y="3506151"/>
            <a:ext cx="2645490" cy="2622233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B8AA3-0312-4241-B1AB-0DCC22CA9F4D}"/>
              </a:ext>
            </a:extLst>
          </p:cNvPr>
          <p:cNvSpPr/>
          <p:nvPr/>
        </p:nvSpPr>
        <p:spPr bwMode="auto">
          <a:xfrm>
            <a:off x="8106490" y="3513771"/>
            <a:ext cx="2645490" cy="2622233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FE14B-81BA-4032-A356-A30390EDAECC}"/>
              </a:ext>
            </a:extLst>
          </p:cNvPr>
          <p:cNvSpPr txBox="1"/>
          <p:nvPr/>
        </p:nvSpPr>
        <p:spPr>
          <a:xfrm>
            <a:off x="9014460" y="3489960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305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               ID: 541531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7F2747-EC15-4355-8627-30A4C65C7492}"/>
              </a:ext>
            </a:extLst>
          </p:cNvPr>
          <p:cNvSpPr/>
          <p:nvPr/>
        </p:nvSpPr>
        <p:spPr bwMode="auto">
          <a:xfrm>
            <a:off x="5210506" y="4194576"/>
            <a:ext cx="1075993" cy="1101323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A8CE9-6A24-4A36-8854-53209E0462AC}"/>
              </a:ext>
            </a:extLst>
          </p:cNvPr>
          <p:cNvSpPr/>
          <p:nvPr/>
        </p:nvSpPr>
        <p:spPr bwMode="auto">
          <a:xfrm rot="5400000">
            <a:off x="8116929" y="3627699"/>
            <a:ext cx="1259189" cy="1280069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97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026" y="1809751"/>
            <a:ext cx="7286625" cy="42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</a:t>
            </a:r>
            <a:br>
              <a:rPr lang="en-US" dirty="0"/>
            </a:br>
            <a:r>
              <a:rPr lang="en-US" dirty="0"/>
              <a:t>Iterative SAR Exploration</a:t>
            </a:r>
            <a:endParaRPr lang="en-US" i="1" u="sng" dirty="0"/>
          </a:p>
        </p:txBody>
      </p:sp>
      <p:sp>
        <p:nvSpPr>
          <p:cNvPr id="6" name="Oval 5"/>
          <p:cNvSpPr/>
          <p:nvPr/>
        </p:nvSpPr>
        <p:spPr bwMode="auto">
          <a:xfrm>
            <a:off x="7858126" y="3625215"/>
            <a:ext cx="1942214" cy="1870710"/>
          </a:xfrm>
          <a:prstGeom prst="ellipse">
            <a:avLst/>
          </a:prstGeom>
          <a:noFill/>
          <a:ln w="28575">
            <a:solidFill>
              <a:srgbClr val="FF9933"/>
            </a:solidFill>
            <a:prstDash val="sysDot"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>
                <a:solidFill>
                  <a:srgbClr val="9A8B7D"/>
                </a:solidFill>
                <a:latin typeface="Arial"/>
              </a:rPr>
              <a:pPr/>
              <a:t>25</a:t>
            </a:fld>
            <a:endParaRPr lang="en-US">
              <a:solidFill>
                <a:srgbClr val="9A8B7D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2970" y="5995036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pIC50 in 3D7 (PF susceptible strain)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86003" y="3852475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IFI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62950" y="1"/>
            <a:ext cx="1162051" cy="1027881"/>
            <a:chOff x="3848099" y="5454832"/>
            <a:chExt cx="1162051" cy="1027881"/>
          </a:xfrm>
        </p:grpSpPr>
        <p:sp>
          <p:nvSpPr>
            <p:cNvPr id="18" name="TextBox 1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Scaffold </a:t>
              </a:r>
            </a:p>
            <a:p>
              <a:pPr marL="171450" indent="-171450">
                <a:buClr>
                  <a:srgbClr val="635A54"/>
                </a:buClr>
              </a:pPr>
              <a:r>
                <a:rPr lang="en-US" sz="1400" b="1" dirty="0">
                  <a:solidFill>
                    <a:srgbClr val="C84104"/>
                  </a:solidFill>
                  <a:latin typeface="Arial"/>
                </a:rPr>
                <a:t>Hopping</a:t>
              </a:r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2000" b="1" dirty="0">
                  <a:solidFill>
                    <a:srgbClr val="FF6600"/>
                  </a:solidFill>
                  <a:latin typeface="Arial"/>
                </a:rPr>
                <a:t>?</a:t>
              </a:r>
              <a:endParaRPr lang="en-US" sz="2000" b="1" dirty="0" err="1">
                <a:solidFill>
                  <a:srgbClr val="FF6600"/>
                </a:solidFill>
                <a:latin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93850" y="1339706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pie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compound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Each </a:t>
            </a:r>
            <a:r>
              <a:rPr lang="en-US" sz="1400" u="sng" dirty="0">
                <a:solidFill>
                  <a:srgbClr val="635A54"/>
                </a:solidFill>
                <a:latin typeface="Arial"/>
              </a:rPr>
              <a:t>sector/color</a:t>
            </a:r>
            <a:r>
              <a:rPr lang="en-US" sz="1400" dirty="0">
                <a:solidFill>
                  <a:srgbClr val="635A54"/>
                </a:solidFill>
                <a:latin typeface="Arial"/>
              </a:rPr>
              <a:t> is one </a:t>
            </a:r>
            <a:r>
              <a:rPr lang="en-US" sz="1400" i="1" dirty="0">
                <a:solidFill>
                  <a:srgbClr val="635A54"/>
                </a:solidFill>
                <a:latin typeface="Arial"/>
              </a:rPr>
              <a:t>scaffold</a:t>
            </a:r>
            <a:endParaRPr lang="en-US" sz="1400" dirty="0">
              <a:solidFill>
                <a:srgbClr val="635A54"/>
              </a:solidFill>
              <a:latin typeface="Arial"/>
            </a:endParaRPr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3880" y="1275539"/>
            <a:ext cx="1558711" cy="13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5-Point Star 25"/>
          <p:cNvSpPr/>
          <p:nvPr/>
        </p:nvSpPr>
        <p:spPr bwMode="auto">
          <a:xfrm>
            <a:off x="8748348" y="48379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9050" y="640080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b="1" dirty="0">
                <a:solidFill>
                  <a:srgbClr val="635A54"/>
                </a:solidFill>
                <a:latin typeface="Arial"/>
              </a:rPr>
              <a:t>Size by Ligand Efficiency (3D7)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826130" y="5124894"/>
            <a:ext cx="180754" cy="170121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153080">
            <a:off x="2623280" y="5573837"/>
            <a:ext cx="386671" cy="37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A942F-F64C-4752-A1D0-B774EE9E6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041" y="1350887"/>
            <a:ext cx="2342198" cy="140404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 bwMode="auto">
          <a:xfrm rot="5400000">
            <a:off x="5464725" y="27615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20205623">
            <a:off x="5113042" y="1565349"/>
            <a:ext cx="1772144" cy="1000020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rgbClr val="FFFFFF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C4AEE-8D5D-48B9-9BB8-BB0FD5E78D21}"/>
              </a:ext>
            </a:extLst>
          </p:cNvPr>
          <p:cNvSpPr txBox="1"/>
          <p:nvPr/>
        </p:nvSpPr>
        <p:spPr>
          <a:xfrm>
            <a:off x="6245400" y="2482447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4</a:t>
            </a:r>
            <a:endParaRPr 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9A041-B420-4DB7-91E8-D57C849802BE}"/>
              </a:ext>
            </a:extLst>
          </p:cNvPr>
          <p:cNvSpPr txBox="1"/>
          <p:nvPr/>
        </p:nvSpPr>
        <p:spPr>
          <a:xfrm>
            <a:off x="8952593" y="4947283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D9A9-F680-40D2-9F2D-2A1382D7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0892B-A1CC-4889-BEFE-AE9D83BA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F1906-15AC-4B25-AE60-994BC1F1664B}"/>
              </a:ext>
            </a:extLst>
          </p:cNvPr>
          <p:cNvSpPr/>
          <p:nvPr/>
        </p:nvSpPr>
        <p:spPr>
          <a:xfrm>
            <a:off x="2598802" y="2364556"/>
            <a:ext cx="7596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600" dirty="0">
                <a:solidFill>
                  <a:srgbClr val="FF9933"/>
                </a:solidFill>
              </a:rPr>
              <a:t>New tricycle scaffold (1824)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seems</a:t>
            </a:r>
            <a:r>
              <a:rPr lang="en-US" sz="1600" dirty="0">
                <a:solidFill>
                  <a:srgbClr val="00B050"/>
                </a:solidFill>
              </a:rPr>
              <a:t> more active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than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6C9">
                    <a:lumMod val="75000"/>
                  </a:srgbClr>
                </a:solidFill>
              </a:rPr>
              <a:t>indoles </a:t>
            </a: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or</a:t>
            </a:r>
            <a:r>
              <a:rPr lang="en-US" sz="1600" dirty="0">
                <a:solidFill>
                  <a:srgbClr val="00B6C9">
                    <a:lumMod val="75000"/>
                  </a:srgbClr>
                </a:solidFill>
              </a:rPr>
              <a:t> </a:t>
            </a:r>
            <a:r>
              <a:rPr lang="en-US" sz="1600" dirty="0">
                <a:solidFill>
                  <a:srgbClr val="CC6600"/>
                </a:solidFill>
              </a:rPr>
              <a:t>quinazolines alone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42558-F53B-4071-92F0-D9E7AA206476}"/>
              </a:ext>
            </a:extLst>
          </p:cNvPr>
          <p:cNvSpPr txBox="1"/>
          <p:nvPr/>
        </p:nvSpPr>
        <p:spPr>
          <a:xfrm>
            <a:off x="2211620" y="2257876"/>
            <a:ext cx="3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a</a:t>
            </a: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23B17-A636-4242-92E8-1B09F85DE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4"/>
          <a:stretch/>
        </p:blipFill>
        <p:spPr>
          <a:xfrm>
            <a:off x="2540170" y="2756988"/>
            <a:ext cx="3688651" cy="191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C0810-41D7-4EE2-8D63-16C0DAEF9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21"/>
          <a:stretch/>
        </p:blipFill>
        <p:spPr>
          <a:xfrm>
            <a:off x="6236442" y="2759618"/>
            <a:ext cx="3722972" cy="191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FF49-AC18-4FFF-BEF4-43A780C9F83C}"/>
              </a:ext>
            </a:extLst>
          </p:cNvPr>
          <p:cNvSpPr txBox="1"/>
          <p:nvPr/>
        </p:nvSpPr>
        <p:spPr>
          <a:xfrm>
            <a:off x="2485940" y="4381500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SCAFFOLD_ID: 1824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63531-ABDE-4C45-8BD6-A9A216EB7E5B}"/>
              </a:ext>
            </a:extLst>
          </p:cNvPr>
          <p:cNvSpPr txBox="1"/>
          <p:nvPr/>
        </p:nvSpPr>
        <p:spPr>
          <a:xfrm>
            <a:off x="6159687" y="438150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ID: 531443</a:t>
            </a:r>
          </a:p>
        </p:txBody>
      </p:sp>
    </p:spTree>
    <p:extLst>
      <p:ext uri="{BB962C8B-B14F-4D97-AF65-F5344CB8AC3E}">
        <p14:creationId xmlns:p14="http://schemas.microsoft.com/office/powerpoint/2010/main" val="21607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9722</TotalTime>
  <Words>572</Words>
  <Application>Microsoft Office PowerPoint</Application>
  <PresentationFormat>Widescreen</PresentationFormat>
  <Paragraphs>159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GSK PowerPoint 4x3 Template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PowerPoint Presentation</vt:lpstr>
      <vt:lpstr>Fig8</vt:lpstr>
      <vt:lpstr>Fig 10a</vt:lpstr>
      <vt:lpstr>Fig 10b</vt:lpstr>
      <vt:lpstr>Fig11</vt:lpstr>
      <vt:lpstr>SI S9: structure group stats</vt:lpstr>
      <vt:lpstr>S8 qualitative comparison </vt:lpstr>
      <vt:lpstr>PowerPoint Presentation</vt:lpstr>
      <vt:lpstr>S1   cluster    lanes</vt:lpstr>
      <vt:lpstr>NCATS R-Group Tool Example:   Deconstruct SAR of Related Molecules</vt:lpstr>
      <vt:lpstr>PowerPoint Presentation</vt:lpstr>
      <vt:lpstr>NCATS R-Group Tool Example:  Iterative SAR Exploration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80</cp:revision>
  <dcterms:created xsi:type="dcterms:W3CDTF">2019-06-17T10:50:29Z</dcterms:created>
  <dcterms:modified xsi:type="dcterms:W3CDTF">2019-07-03T04:13:17Z</dcterms:modified>
</cp:coreProperties>
</file>