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5" r:id="rId3"/>
    <p:sldId id="304" r:id="rId4"/>
    <p:sldId id="303" r:id="rId5"/>
    <p:sldId id="257" r:id="rId6"/>
    <p:sldId id="258" r:id="rId7"/>
    <p:sldId id="259" r:id="rId8"/>
    <p:sldId id="260" r:id="rId9"/>
    <p:sldId id="261" r:id="rId10"/>
    <p:sldId id="308" r:id="rId11"/>
    <p:sldId id="262" r:id="rId12"/>
    <p:sldId id="279" r:id="rId13"/>
    <p:sldId id="306" r:id="rId14"/>
    <p:sldId id="280" r:id="rId15"/>
    <p:sldId id="302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54" autoAdjust="0"/>
    <p:restoredTop sz="91574" autoAdjust="0"/>
  </p:normalViewPr>
  <p:slideViewPr>
    <p:cSldViewPr snapToGrid="0">
      <p:cViewPr>
        <p:scale>
          <a:sx n="81" d="100"/>
          <a:sy n="81" d="100"/>
        </p:scale>
        <p:origin x="28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D0C80-5524-4640-8832-EE8081127E97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48103-15EE-4276-9225-417756577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88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48103-15EE-4276-9225-4177565772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9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Stats: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two methods allow you to access different sets of molecules starting from any molecule in TCAMS (average overlap in coverage is 40%).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aggregate (average/median), you can link to about twice as many molecules with the frameworks, however, this is because on the aggregate there are 6 times more frameworks than NCATS scaffolds, so the “fragment efficiency” is actually 3 times greater for NCATS scaffolds. One could also argue that many of the framework-only links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variously decorated benzene rings) are not useful.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outliers are interesting: compounds in a rare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tautomer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unified with the dominant one by the NCATS tool, but left as singletons by the frameworks. And compounds whose only link with other molecules would be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a benzene ring remain singletons with the R-group tool.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C9167-E136-4C18-8FF2-A53C2728C27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04B-2506-4710-A4B8-79FDAEF8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62BF-A672-47C3-A812-8B89F98748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3F18-B4BF-4893-93B7-BEEB9114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638F7-C0AE-46C9-862D-9127149B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2EC-8D9B-43D3-B5AA-7F515B22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5AF-D86D-4DE9-ACFB-06FCF781D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E3AC0-4C90-4020-ABD0-7D735B2ED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803-8701-461F-A3BA-881C585DB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0F13-8056-4C74-9F0D-C50F272F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D158F-DFD9-460D-9E16-6C979F44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D6400-DBD6-4EC1-99BB-E0F612EA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A5CD6-9FB3-4B1D-92D6-570CA94B4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767F-EC45-4452-8EC5-35B5A9C5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2A071-104D-40AB-B860-8FEFE9E2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27A8F-CEA8-4BBF-AD4C-82986E5D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8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149903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6833" y="294810"/>
            <a:ext cx="10102852" cy="3385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2"/>
          </p:nvPr>
        </p:nvSpPr>
        <p:spPr>
          <a:xfrm>
            <a:off x="486833" y="1196152"/>
            <a:ext cx="11231033" cy="4658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2" y="692554"/>
            <a:ext cx="10130368" cy="234950"/>
          </a:xfrm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800"/>
            </a:lvl1pPr>
            <a:lvl2pPr marL="271463" indent="0">
              <a:buNone/>
              <a:defRPr/>
            </a:lvl2pPr>
            <a:lvl3pPr marL="533400" indent="0">
              <a:buNone/>
              <a:defRPr/>
            </a:lvl3pPr>
            <a:lvl4pPr marL="815975" indent="0">
              <a:buNone/>
              <a:defRPr/>
            </a:lvl4pPr>
            <a:lvl5pPr marL="1104900" indent="0">
              <a:buNone/>
              <a:defRPr/>
            </a:lvl5pPr>
          </a:lstStyle>
          <a:p>
            <a:pPr lvl="0"/>
            <a:r>
              <a:rPr lang="en-US" dirty="0"/>
              <a:t>Subtitle here if required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>
              <a:solidFill>
                <a:srgbClr val="9A8B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‹#›</a:t>
            </a:fld>
            <a:endParaRPr lang="en-US">
              <a:solidFill>
                <a:srgbClr val="9A8B7D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492758" y="5978065"/>
            <a:ext cx="11261093" cy="203133"/>
          </a:xfrm>
        </p:spPr>
        <p:txBody>
          <a:bodyPr wrap="square" anchor="b" anchorCtr="0">
            <a:spAutoFit/>
          </a:bodyPr>
          <a:lstStyle>
            <a:lvl1pPr marL="0" indent="0">
              <a:buNone/>
              <a:defRPr sz="800" baseline="0"/>
            </a:lvl1pPr>
            <a:lvl2pPr marL="268163" indent="0">
              <a:buNone/>
              <a:defRPr sz="800"/>
            </a:lvl2pPr>
            <a:lvl3pPr marL="540000" indent="0">
              <a:buNone/>
              <a:defRPr sz="800"/>
            </a:lvl3pPr>
            <a:lvl4pPr marL="811088" indent="0">
              <a:buNone/>
              <a:defRPr sz="800"/>
            </a:lvl4pPr>
            <a:lvl5pPr marL="1080000" indent="0">
              <a:buNone/>
              <a:defRPr sz="800"/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</p:spTree>
    <p:extLst>
      <p:ext uri="{BB962C8B-B14F-4D97-AF65-F5344CB8AC3E}">
        <p14:creationId xmlns:p14="http://schemas.microsoft.com/office/powerpoint/2010/main" val="12969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16B6-7931-4873-BAE7-9558B36B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54BB0-F542-4ACA-981D-DFA4BABC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51155-A191-4FE9-8A8B-7CA9468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F0A87-7660-49D9-A80A-4C91D961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0EBB-0B04-426B-A367-7E055D2F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7E17-9F2E-4FC4-A163-FC8F10BC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AEC55-B5C3-47D7-ABD2-A1368D46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28B3C-8778-416B-AED8-721D6B56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BD49-20DC-4873-BCD7-2686F3F49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7C966-FD8C-4DAC-88E7-A0BB3A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910E-C80C-4624-AA85-DA2285712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D6869-4261-4448-9EBE-28A746493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A684E-ECB3-4BDA-996D-93D1FBB1D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80ED7-48FF-4473-B3B2-BE4723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6E062-5344-4D83-9EC5-0B047FD4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366DE-F5CF-40A9-BE44-3B27B939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5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33-A196-4E6F-8366-5238B58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74EEC-6B61-4B02-9FFA-B117D540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DE303-F866-4E1A-912A-573C1607E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BE9CA-925E-4C30-A3A3-988351636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07D93-0DBD-4328-A290-E841C680C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2F083-32A3-4726-A336-41ACC8B0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4DB03-EBFD-48CC-8ACA-84A2EAD9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F9A51-4B6E-4BF1-937E-FB1D07FB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A650E-4325-4977-9663-F0369D5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3A59C-97CF-4F53-887B-5D540A88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868F9-C552-41D9-B2F6-E7E034E5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63493-C3BC-4158-A21C-4F33F983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2D978-D95D-4CC5-B9D4-0B98A777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D4B-4688-4BD1-8601-5E91CD1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EA142-31B2-429D-8EE2-4E015CEA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F60C-45A5-4BF2-9130-1B36BF21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96BA0-EA03-43CE-BA13-E52C251C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393DB-0574-4F23-98A8-5DA69E10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C7666-5024-4C65-8E61-2B443CE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47DA-6083-4852-A8DD-4D5DCB39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7362-6ADE-4C48-88C7-AA8ADBD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A604-7E62-45B2-8EA3-C2ACF0F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D64FB-78E8-4CB3-90F4-8870C8411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BC812-137D-4418-BD46-62210A84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3428F-5E1F-47A2-87DC-00CDB60E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48A0E-DF8D-4CA9-8EF5-FE00AAC2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2487F-421F-42F4-8148-BB46783C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CCA99-B669-462C-A59A-14452CAB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E3ED-5B33-4AB8-9DF6-4C42BF6D1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C011-CFF9-4037-A1FB-8BD007B4A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D5F6E-A517-4011-9B2A-55B5C277BA86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1A3-8EE7-4938-A04E-5AA70C9B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5397-BD7B-4B4E-8745-92160FCC0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BFB7-C9F5-49FB-80A1-35498193B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5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AA-0BD4-48B3-9F3C-4B97CCD3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Scaffold analytics figures to modify with chemical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0B340-86FD-45A9-A70F-0A28CFA93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Deepak Bandyopadhyay</a:t>
            </a:r>
          </a:p>
          <a:p>
            <a:r>
              <a:rPr lang="en-US" dirty="0"/>
              <a:t>Rajarshi Guha</a:t>
            </a:r>
          </a:p>
          <a:p>
            <a:r>
              <a:rPr lang="en-US" dirty="0"/>
              <a:t>Constantine Kreatsoulas</a:t>
            </a:r>
          </a:p>
        </p:txBody>
      </p:sp>
    </p:spTree>
    <p:extLst>
      <p:ext uri="{BB962C8B-B14F-4D97-AF65-F5344CB8AC3E}">
        <p14:creationId xmlns:p14="http://schemas.microsoft.com/office/powerpoint/2010/main" val="3551830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39E8AAC4-91D7-4CD6-BCEE-191E04FEC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38" r="21994"/>
          <a:stretch/>
        </p:blipFill>
        <p:spPr>
          <a:xfrm>
            <a:off x="423249" y="1361730"/>
            <a:ext cx="8917396" cy="51149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3AF0E3-6C6C-4862-9568-D954C653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9425" y="50776"/>
            <a:ext cx="1543050" cy="599097"/>
          </a:xfrm>
        </p:spPr>
        <p:txBody>
          <a:bodyPr>
            <a:normAutofit fontScale="90000"/>
          </a:bodyPr>
          <a:lstStyle/>
          <a:p>
            <a:r>
              <a:rPr lang="en-US" dirty="0"/>
              <a:t>Fig 5b</a:t>
            </a:r>
          </a:p>
        </p:txBody>
      </p:sp>
      <p:pic>
        <p:nvPicPr>
          <p:cNvPr id="19" name="Picture 3" descr="http://images.sodahead.com/polls/003962351/5331458487_normal_ian_symbol_north_arrow_2_answer_1_xlarge.png">
            <a:extLst>
              <a:ext uri="{FF2B5EF4-FFF2-40B4-BE49-F238E27FC236}">
                <a16:creationId xmlns:a16="http://schemas.microsoft.com/office/drawing/2014/main" id="{F4686F26-E96C-428D-950C-09A72A8BA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7884797">
            <a:off x="444914" y="5586013"/>
            <a:ext cx="412111" cy="394343"/>
          </a:xfrm>
          <a:prstGeom prst="rect">
            <a:avLst/>
          </a:prstGeom>
          <a:noFill/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AE2AE3-C48C-4BC2-B2E9-807A359CF50A}"/>
              </a:ext>
            </a:extLst>
          </p:cNvPr>
          <p:cNvSpPr txBox="1"/>
          <p:nvPr/>
        </p:nvSpPr>
        <p:spPr>
          <a:xfrm rot="16200000">
            <a:off x="-154130" y="3389973"/>
            <a:ext cx="84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635A54"/>
              </a:buClr>
            </a:pPr>
            <a:r>
              <a:rPr lang="en-US" sz="1400" dirty="0">
                <a:solidFill>
                  <a:srgbClr val="635A54"/>
                </a:solidFill>
                <a:latin typeface="Arial"/>
              </a:rPr>
              <a:t>Avg(IFI)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89E743-6371-4E30-BDD3-63C50293D474}"/>
              </a:ext>
            </a:extLst>
          </p:cNvPr>
          <p:cNvSpPr txBox="1"/>
          <p:nvPr/>
        </p:nvSpPr>
        <p:spPr>
          <a:xfrm>
            <a:off x="8087728" y="2124989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17 molecules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54DA4-168A-4982-B78F-3F6A26F7C312}"/>
              </a:ext>
            </a:extLst>
          </p:cNvPr>
          <p:cNvSpPr txBox="1"/>
          <p:nvPr/>
        </p:nvSpPr>
        <p:spPr>
          <a:xfrm>
            <a:off x="673810" y="2939343"/>
            <a:ext cx="1089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635A54"/>
              </a:buClr>
            </a:pPr>
            <a:r>
              <a:rPr lang="en-US" sz="1400" b="1" dirty="0">
                <a:solidFill>
                  <a:srgbClr val="0070C0"/>
                </a:solidFill>
                <a:latin typeface="Arial"/>
              </a:rPr>
              <a:t>1016 </a:t>
            </a:r>
            <a:br>
              <a:rPr lang="en-US" sz="1400" b="1" dirty="0">
                <a:solidFill>
                  <a:srgbClr val="0070C0"/>
                </a:solidFill>
                <a:latin typeface="Arial"/>
              </a:rPr>
            </a:br>
            <a:r>
              <a:rPr lang="en-US" sz="1400" b="1" dirty="0">
                <a:solidFill>
                  <a:srgbClr val="0070C0"/>
                </a:solidFill>
                <a:latin typeface="Arial"/>
              </a:rPr>
              <a:t>molecules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6C79F22-89F8-48EC-BDF4-F31FB555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5" y="1713798"/>
            <a:ext cx="1606205" cy="1224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AE6504D-A4B4-4F4C-B99E-4BA26B1DE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302" y="1373878"/>
            <a:ext cx="1471765" cy="1669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C23C467-BD43-49CE-A390-FDD2BBDA7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646" y="1515039"/>
            <a:ext cx="2094435" cy="1648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0E68A5-0215-48D4-850E-729150126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544" y="3856661"/>
            <a:ext cx="2136890" cy="1882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9A0457E-3018-4E9F-8E20-757717EFD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644" y="4185406"/>
            <a:ext cx="1565630" cy="1224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FFFC98E-A6F9-4896-A817-155FFC20DE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7967" y="3608388"/>
            <a:ext cx="1980248" cy="112947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C16EC6D-1017-4BEA-A03C-ABF61D6762F6}"/>
              </a:ext>
            </a:extLst>
          </p:cNvPr>
          <p:cNvGrpSpPr/>
          <p:nvPr/>
        </p:nvGrpSpPr>
        <p:grpSpPr>
          <a:xfrm>
            <a:off x="603316" y="485045"/>
            <a:ext cx="8253479" cy="892951"/>
            <a:chOff x="603316" y="862120"/>
            <a:chExt cx="8253479" cy="892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3590FF-88B6-4818-8660-07C3C20FEDD8}"/>
                </a:ext>
              </a:extLst>
            </p:cNvPr>
            <p:cNvGrpSpPr/>
            <p:nvPr/>
          </p:nvGrpSpPr>
          <p:grpSpPr>
            <a:xfrm>
              <a:off x="3360303" y="862120"/>
              <a:ext cx="5496492" cy="892951"/>
              <a:chOff x="2964379" y="1246851"/>
              <a:chExt cx="5496492" cy="892951"/>
            </a:xfrm>
          </p:grpSpPr>
          <p:pic>
            <p:nvPicPr>
              <p:cNvPr id="23" name="Picture 25">
                <a:extLst>
                  <a:ext uri="{FF2B5EF4-FFF2-40B4-BE49-F238E27FC236}">
                    <a16:creationId xmlns:a16="http://schemas.microsoft.com/office/drawing/2014/main" id="{CFC07988-0C09-4BDC-B04E-CC69AD2EA8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screen"/>
              <a:srcRect t="22841" r="84078" b="24191"/>
              <a:stretch>
                <a:fillRect/>
              </a:stretch>
            </p:blipFill>
            <p:spPr bwMode="auto">
              <a:xfrm rot="16200000">
                <a:off x="3518360" y="1046863"/>
                <a:ext cx="343623" cy="1385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2F033DD-FFBB-46D1-83D4-BE41552AF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6514" y="1915786"/>
                <a:ext cx="120233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635A54">
                    <a:lumMod val="50000"/>
                  </a:srgbClr>
                </a:solidFill>
                <a:prstDash val="solid"/>
                <a:tailEnd type="arrow"/>
              </a:ln>
              <a:effectLst/>
            </p:spPr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0A002C-6FA5-4070-AA86-80E5336A98AE}"/>
                  </a:ext>
                </a:extLst>
              </p:cNvPr>
              <p:cNvSpPr txBox="1"/>
              <p:nvPr/>
            </p:nvSpPr>
            <p:spPr>
              <a:xfrm>
                <a:off x="2964379" y="1251585"/>
                <a:ext cx="2076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Shape by 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Complexity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46047-31B7-42AB-BCE7-2122ABF8B4BD}"/>
                  </a:ext>
                </a:extLst>
              </p:cNvPr>
              <p:cNvSpPr txBox="1"/>
              <p:nvPr/>
            </p:nvSpPr>
            <p:spPr>
              <a:xfrm>
                <a:off x="5465939" y="1251585"/>
                <a:ext cx="1464571" cy="846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Size by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Count 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635A54"/>
                  </a:buClr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(# molecules that share a scaffold)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635A54"/>
                    </a:solidFill>
                    <a:effectLst/>
                    <a:uLnTx/>
                    <a:uFillTx/>
                    <a:latin typeface="Arial"/>
                  </a:rPr>
                  <a:t> </a:t>
                </a:r>
              </a:p>
            </p:txBody>
          </p:sp>
          <p:pic>
            <p:nvPicPr>
              <p:cNvPr id="27" name="Picture 4">
                <a:extLst>
                  <a:ext uri="{FF2B5EF4-FFF2-40B4-BE49-F238E27FC236}">
                    <a16:creationId xmlns:a16="http://schemas.microsoft.com/office/drawing/2014/main" id="{019EEF74-45B6-44CD-B607-3085037367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 l="66823" t="35784" r="18491" b="45834"/>
              <a:stretch>
                <a:fillRect/>
              </a:stretch>
            </p:blipFill>
            <p:spPr bwMode="auto">
              <a:xfrm>
                <a:off x="7151206" y="1246851"/>
                <a:ext cx="1309665" cy="8929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DE3576E-C5AD-4672-8EDF-7E3E97C18CE4}"/>
                </a:ext>
              </a:extLst>
            </p:cNvPr>
            <p:cNvSpPr txBox="1"/>
            <p:nvPr/>
          </p:nvSpPr>
          <p:spPr>
            <a:xfrm>
              <a:off x="603316" y="862120"/>
              <a:ext cx="25551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Marker by SCAFFOLD_ID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455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470F-5011-4439-AB7C-1E79595C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38"/>
            <a:ext cx="1386526" cy="758825"/>
          </a:xfrm>
        </p:spPr>
        <p:txBody>
          <a:bodyPr/>
          <a:lstStyle/>
          <a:p>
            <a:r>
              <a:rPr lang="en-US" dirty="0"/>
              <a:t>Fig 7</a:t>
            </a:r>
          </a:p>
        </p:txBody>
      </p:sp>
      <p:pic>
        <p:nvPicPr>
          <p:cNvPr id="5" name="Content Placeholder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5AF8A700-B548-4DB4-B632-B17BD18FC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669" y="1222303"/>
            <a:ext cx="9011908" cy="508706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C40D3-B14D-4E26-985A-55F669DF8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5" r="2537"/>
          <a:stretch/>
        </p:blipFill>
        <p:spPr>
          <a:xfrm>
            <a:off x="5090477" y="827042"/>
            <a:ext cx="2318992" cy="13400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2F5D78-2A06-4D2B-9A2D-1FF322E61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379" y="1067927"/>
            <a:ext cx="1949638" cy="1443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9A440-62E2-4C6B-8E53-14EBE58F5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971" y="488605"/>
            <a:ext cx="1207785" cy="20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84303-4717-48BB-A4FD-62EF788DA2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3" r="17100" b="4090"/>
          <a:stretch/>
        </p:blipFill>
        <p:spPr>
          <a:xfrm>
            <a:off x="2203873" y="1583533"/>
            <a:ext cx="6929934" cy="4482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36913" y="1116420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Co-</a:t>
            </a:r>
            <a:r>
              <a:rPr lang="en-US" sz="1200" dirty="0">
                <a:solidFill>
                  <a:srgbClr val="D60093"/>
                </a:solidFill>
              </a:rPr>
              <a:t>occurring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scaffolds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3917" y="1651592"/>
            <a:ext cx="1329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70C0"/>
                </a:solidFill>
              </a:rPr>
              <a:t>Scaffold 4719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00B050"/>
                </a:solidFill>
              </a:rPr>
              <a:t>active by itself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60288" y="1102244"/>
            <a:ext cx="159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rgbClr val="CCCC00"/>
                </a:solidFill>
              </a:rPr>
              <a:t>Scaffold 978 alone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171450" indent="-171450">
              <a:buClr>
                <a:schemeClr val="tx1"/>
              </a:buClr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not highly active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4779" y="1623854"/>
            <a:ext cx="2215314" cy="9835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40351-2EB1-4AB4-A6D0-AB8EF40E804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" name="Right Arrow 11"/>
          <p:cNvSpPr/>
          <p:nvPr/>
        </p:nvSpPr>
        <p:spPr bwMode="auto">
          <a:xfrm rot="5400000">
            <a:off x="3490378" y="2355174"/>
            <a:ext cx="431568" cy="233838"/>
          </a:xfrm>
          <a:prstGeom prst="rightArrow">
            <a:avLst/>
          </a:prstGeom>
          <a:solidFill>
            <a:schemeClr val="bg2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Oval 13"/>
          <p:cNvSpPr/>
          <p:nvPr/>
        </p:nvSpPr>
        <p:spPr bwMode="auto">
          <a:xfrm rot="20240795">
            <a:off x="3469879" y="1851533"/>
            <a:ext cx="483510" cy="362685"/>
          </a:xfrm>
          <a:prstGeom prst="ellipse">
            <a:avLst/>
          </a:prstGeom>
          <a:noFill/>
          <a:ln w="19050">
            <a:solidFill>
              <a:srgbClr val="0070C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124326" y="1597742"/>
            <a:ext cx="800100" cy="418304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C000"/>
              </a:solidFill>
              <a:latin typeface="Arial"/>
            </a:endParaRPr>
          </a:p>
        </p:txBody>
      </p:sp>
      <p:sp>
        <p:nvSpPr>
          <p:cNvPr id="16" name="Oval 15"/>
          <p:cNvSpPr/>
          <p:nvPr/>
        </p:nvSpPr>
        <p:spPr bwMode="auto">
          <a:xfrm rot="15203297">
            <a:off x="3788476" y="1352354"/>
            <a:ext cx="466560" cy="1128572"/>
          </a:xfrm>
          <a:prstGeom prst="ellipse">
            <a:avLst/>
          </a:prstGeom>
          <a:noFill/>
          <a:ln w="19050">
            <a:solidFill>
              <a:srgbClr val="FF0066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286876" y="4486657"/>
            <a:ext cx="1247775" cy="1209675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81885" y="5962650"/>
            <a:ext cx="3776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pXC50 in 3D7 (PF susceptible strain)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846810" y="3470233"/>
            <a:ext cx="471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600" b="1" dirty="0"/>
              <a:t>IFI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21706" y="1084519"/>
            <a:ext cx="309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pie</a:t>
            </a:r>
            <a:r>
              <a:rPr lang="en-US" sz="1400" dirty="0"/>
              <a:t> is one </a:t>
            </a:r>
            <a:r>
              <a:rPr lang="en-US" sz="1400" i="1" dirty="0"/>
              <a:t>compound</a:t>
            </a:r>
          </a:p>
          <a:p>
            <a:pPr marL="171450" indent="-171450">
              <a:buClr>
                <a:schemeClr val="tx1"/>
              </a:buClr>
            </a:pPr>
            <a:r>
              <a:rPr lang="en-US" sz="1400" dirty="0"/>
              <a:t>Each </a:t>
            </a:r>
            <a:r>
              <a:rPr lang="en-US" sz="1400" u="sng" dirty="0"/>
              <a:t>sector/color</a:t>
            </a:r>
            <a:r>
              <a:rPr lang="en-US" sz="1400" dirty="0"/>
              <a:t> is one </a:t>
            </a:r>
            <a:r>
              <a:rPr lang="en-US" sz="1400" i="1" dirty="0"/>
              <a:t>scaffold</a:t>
            </a:r>
            <a:endParaRPr lang="en-US" sz="14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192E7D6-0878-4FC2-83D3-02A1B3E4A4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931" t="37005" r="2232" b="13447"/>
          <a:stretch/>
        </p:blipFill>
        <p:spPr>
          <a:xfrm>
            <a:off x="5158374" y="1169465"/>
            <a:ext cx="1082441" cy="23159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477CB14-8C3B-49D9-9840-566F8B36F630}"/>
              </a:ext>
            </a:extLst>
          </p:cNvPr>
          <p:cNvSpPr/>
          <p:nvPr/>
        </p:nvSpPr>
        <p:spPr bwMode="auto">
          <a:xfrm>
            <a:off x="6395155" y="45326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A3982C-5D38-4583-BC50-40DC654FD093}"/>
              </a:ext>
            </a:extLst>
          </p:cNvPr>
          <p:cNvSpPr/>
          <p:nvPr/>
        </p:nvSpPr>
        <p:spPr bwMode="auto">
          <a:xfrm>
            <a:off x="7655566" y="5136542"/>
            <a:ext cx="164592" cy="164592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7304A6-828F-4451-BF8A-3127EC47ED43}"/>
              </a:ext>
            </a:extLst>
          </p:cNvPr>
          <p:cNvSpPr/>
          <p:nvPr/>
        </p:nvSpPr>
        <p:spPr bwMode="auto">
          <a:xfrm>
            <a:off x="8921152" y="4462005"/>
            <a:ext cx="146304" cy="146304"/>
          </a:xfrm>
          <a:prstGeom prst="ellipse">
            <a:avLst/>
          </a:prstGeom>
          <a:noFill/>
          <a:ln w="28575">
            <a:solidFill>
              <a:srgbClr val="002060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 eaLnBrk="0" hangingPunct="0">
              <a:buClr>
                <a:schemeClr val="bg1"/>
              </a:buClr>
              <a:buFont typeface="Arial" pitchFamily="34" charset="0"/>
              <a:buChar char="–"/>
            </a:pPr>
            <a:endParaRPr lang="en-US" sz="1200" b="1" kern="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F1D7B-FE6B-48DD-BC3A-72CCD1A6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7181"/>
            <a:ext cx="10515600" cy="1325563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E54B0-FE32-4A06-8474-FE405AABE83A}"/>
              </a:ext>
            </a:extLst>
          </p:cNvPr>
          <p:cNvSpPr/>
          <p:nvPr/>
        </p:nvSpPr>
        <p:spPr>
          <a:xfrm>
            <a:off x="6560288" y="1597742"/>
            <a:ext cx="1095278" cy="293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FC7976-C637-4DC8-99D0-5CCB8BC13D2E}"/>
              </a:ext>
            </a:extLst>
          </p:cNvPr>
          <p:cNvSpPr/>
          <p:nvPr/>
        </p:nvSpPr>
        <p:spPr>
          <a:xfrm>
            <a:off x="7741388" y="2112092"/>
            <a:ext cx="1095278" cy="293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1993F63-E421-4412-AE4D-7B69CC271290}"/>
              </a:ext>
            </a:extLst>
          </p:cNvPr>
          <p:cNvSpPr/>
          <p:nvPr/>
        </p:nvSpPr>
        <p:spPr>
          <a:xfrm>
            <a:off x="9074888" y="1578692"/>
            <a:ext cx="1095278" cy="293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938A0-DD32-4E4E-8DD7-36851B4C64F0}"/>
              </a:ext>
            </a:extLst>
          </p:cNvPr>
          <p:cNvSpPr txBox="1"/>
          <p:nvPr/>
        </p:nvSpPr>
        <p:spPr>
          <a:xfrm>
            <a:off x="6791512" y="1751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34619F-B162-4054-B545-4B36EB61DB7D}"/>
              </a:ext>
            </a:extLst>
          </p:cNvPr>
          <p:cNvSpPr txBox="1"/>
          <p:nvPr/>
        </p:nvSpPr>
        <p:spPr>
          <a:xfrm>
            <a:off x="6907410" y="3390315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F8F18E-1E3B-4B3B-B785-065ADC4A3991}"/>
              </a:ext>
            </a:extLst>
          </p:cNvPr>
          <p:cNvSpPr txBox="1"/>
          <p:nvPr/>
        </p:nvSpPr>
        <p:spPr>
          <a:xfrm>
            <a:off x="8116591" y="2306307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197A84-ABFA-4015-A57C-03F0BBDC31B6}"/>
              </a:ext>
            </a:extLst>
          </p:cNvPr>
          <p:cNvSpPr txBox="1"/>
          <p:nvPr/>
        </p:nvSpPr>
        <p:spPr>
          <a:xfrm>
            <a:off x="8164709" y="3676631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DCD21C-3C17-42B2-AF96-DAE2A8977183}"/>
              </a:ext>
            </a:extLst>
          </p:cNvPr>
          <p:cNvSpPr txBox="1"/>
          <p:nvPr/>
        </p:nvSpPr>
        <p:spPr>
          <a:xfrm>
            <a:off x="9501688" y="2138221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573458-819D-49C5-B82B-15F0C6CEBFD8}"/>
              </a:ext>
            </a:extLst>
          </p:cNvPr>
          <p:cNvSpPr txBox="1"/>
          <p:nvPr/>
        </p:nvSpPr>
        <p:spPr>
          <a:xfrm>
            <a:off x="9498209" y="3404591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E39E8A-90E7-4764-8468-49F97CA594A8}"/>
              </a:ext>
            </a:extLst>
          </p:cNvPr>
          <p:cNvSpPr txBox="1"/>
          <p:nvPr/>
        </p:nvSpPr>
        <p:spPr>
          <a:xfrm>
            <a:off x="3662904" y="18482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 animBg="1"/>
      <p:bldP spid="14" grpId="1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D7CA-0AF3-4D29-97CF-7EFA966A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557"/>
          </a:xfrm>
        </p:spPr>
        <p:txBody>
          <a:bodyPr/>
          <a:lstStyle/>
          <a:p>
            <a:r>
              <a:rPr lang="en-US" dirty="0"/>
              <a:t>Fig8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4FD318-DAA5-4130-98A8-57936AB5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042" y="112202"/>
            <a:ext cx="2968817" cy="166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8E0466-7AF6-4334-97C8-70D85337B61E}"/>
              </a:ext>
            </a:extLst>
          </p:cNvPr>
          <p:cNvSpPr txBox="1"/>
          <p:nvPr/>
        </p:nvSpPr>
        <p:spPr>
          <a:xfrm>
            <a:off x="2438774" y="574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AA319-0341-4699-8B85-640AE73DA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804" y="2751553"/>
            <a:ext cx="1835625" cy="1312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B3EB9-2D3B-4171-8E2A-61BF99F3A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33" y="3817053"/>
            <a:ext cx="3593859" cy="2034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380B29-8BDE-4073-B1B3-9C5BA709D162}"/>
              </a:ext>
            </a:extLst>
          </p:cNvPr>
          <p:cNvSpPr txBox="1"/>
          <p:nvPr/>
        </p:nvSpPr>
        <p:spPr>
          <a:xfrm>
            <a:off x="1245292" y="307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600EA-618E-4281-9D6E-54750858BC8F}"/>
              </a:ext>
            </a:extLst>
          </p:cNvPr>
          <p:cNvSpPr txBox="1"/>
          <p:nvPr/>
        </p:nvSpPr>
        <p:spPr>
          <a:xfrm>
            <a:off x="136119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D05B5-CF7C-4ACA-8ED1-9FD9C3068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891" y="2931056"/>
            <a:ext cx="1301275" cy="952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7974B6-B665-4246-ADD8-4575056A8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7082" y="4419987"/>
            <a:ext cx="1982891" cy="14314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171D8C-183E-4B04-A877-CDEBCAE74523}"/>
              </a:ext>
            </a:extLst>
          </p:cNvPr>
          <p:cNvSpPr txBox="1"/>
          <p:nvPr/>
        </p:nvSpPr>
        <p:spPr>
          <a:xfrm>
            <a:off x="4238378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C4D50-C30E-4C9E-9328-44577068B941}"/>
              </a:ext>
            </a:extLst>
          </p:cNvPr>
          <p:cNvSpPr txBox="1"/>
          <p:nvPr/>
        </p:nvSpPr>
        <p:spPr>
          <a:xfrm>
            <a:off x="4286496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897C9C-42FF-43EF-8A11-B1FB6BB91B40}"/>
              </a:ext>
            </a:extLst>
          </p:cNvPr>
          <p:cNvSpPr txBox="1"/>
          <p:nvPr/>
        </p:nvSpPr>
        <p:spPr>
          <a:xfrm>
            <a:off x="8273389" y="3073296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4B650-17C0-41F9-B551-1A1ADE6078A6}"/>
              </a:ext>
            </a:extLst>
          </p:cNvPr>
          <p:cNvSpPr txBox="1"/>
          <p:nvPr/>
        </p:nvSpPr>
        <p:spPr>
          <a:xfrm>
            <a:off x="8269910" y="471174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CF2256-A40B-426D-AA98-651B5F147C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573" y="2418367"/>
            <a:ext cx="2228049" cy="1846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7419D2-A60A-4980-B525-746F04BBB8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72073" y="4419987"/>
            <a:ext cx="2591337" cy="19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6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97C74AC-CDDE-41D4-8E0C-47A736284F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13" t="2901" r="33478"/>
          <a:stretch/>
        </p:blipFill>
        <p:spPr>
          <a:xfrm>
            <a:off x="3416410" y="1914382"/>
            <a:ext cx="5359179" cy="48070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60" y="509942"/>
            <a:ext cx="7805099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14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4272566" y="2107373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76" t="45325" r="97854" b="47342"/>
          <a:stretch/>
        </p:blipFill>
        <p:spPr>
          <a:xfrm>
            <a:off x="2849284" y="3100772"/>
            <a:ext cx="408101" cy="652959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B7C522-5718-4E5B-B0B6-0F575E7B572B}"/>
              </a:ext>
            </a:extLst>
          </p:cNvPr>
          <p:cNvCxnSpPr>
            <a:cxnSpLocks/>
          </p:cNvCxnSpPr>
          <p:nvPr/>
        </p:nvCxnSpPr>
        <p:spPr>
          <a:xfrm>
            <a:off x="3416410" y="5882254"/>
            <a:ext cx="681229" cy="8945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8402220" y="5479911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0E286B-AF01-4BC2-955C-F2C011ED12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850" t="22815" r="6941" b="14132"/>
          <a:stretch/>
        </p:blipFill>
        <p:spPr>
          <a:xfrm>
            <a:off x="6502576" y="1902114"/>
            <a:ext cx="2253404" cy="224877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50140E-C8EF-4056-B91D-FA2F750D3064}"/>
              </a:ext>
            </a:extLst>
          </p:cNvPr>
          <p:cNvSpPr/>
          <p:nvPr/>
        </p:nvSpPr>
        <p:spPr>
          <a:xfrm>
            <a:off x="2410552" y="4249586"/>
            <a:ext cx="1005858" cy="16326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FD56F-9E26-472D-B86E-505BF2457B92}"/>
              </a:ext>
            </a:extLst>
          </p:cNvPr>
          <p:cNvSpPr/>
          <p:nvPr/>
        </p:nvSpPr>
        <p:spPr>
          <a:xfrm>
            <a:off x="5410927" y="1782611"/>
            <a:ext cx="1005858" cy="139065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D6801A-032D-44DE-BBA2-B28C5438E27C}"/>
              </a:ext>
            </a:extLst>
          </p:cNvPr>
          <p:cNvSpPr/>
          <p:nvPr/>
        </p:nvSpPr>
        <p:spPr>
          <a:xfrm>
            <a:off x="7725502" y="4182911"/>
            <a:ext cx="1005858" cy="1297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EE0FA-ABC6-44C6-B6CC-B818584F2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085" y="2995749"/>
            <a:ext cx="1655108" cy="3725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F7F9BA-73FA-4EB7-B724-B7A13CF2B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1221" y="3427251"/>
            <a:ext cx="1474458" cy="3073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72D4A4-B661-45A1-AA04-B86F5053B9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3935" y="78777"/>
            <a:ext cx="1866146" cy="35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16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81" y="259216"/>
            <a:ext cx="7805099" cy="338554"/>
          </a:xfrm>
        </p:spPr>
        <p:txBody>
          <a:bodyPr>
            <a:normAutofit fontScale="90000"/>
          </a:bodyPr>
          <a:lstStyle/>
          <a:p>
            <a:r>
              <a:rPr lang="en-US" dirty="0"/>
              <a:t>Fig 10b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A838F34-1B32-4019-A24D-EF473E6901BC}" type="slidenum">
              <a:rPr lang="en-US" smtClean="0">
                <a:solidFill>
                  <a:srgbClr val="9A8B7D"/>
                </a:solidFill>
              </a:rPr>
              <a:pPr/>
              <a:t>15</a:t>
            </a:fld>
            <a:endParaRPr lang="en-US">
              <a:solidFill>
                <a:srgbClr val="9A8B7D"/>
              </a:solidFill>
            </a:endParaRPr>
          </a:p>
        </p:txBody>
      </p:sp>
      <p:cxnSp>
        <p:nvCxnSpPr>
          <p:cNvPr id="174081" name="Straight Connector 174080">
            <a:extLst>
              <a:ext uri="{FF2B5EF4-FFF2-40B4-BE49-F238E27FC236}">
                <a16:creationId xmlns:a16="http://schemas.microsoft.com/office/drawing/2014/main" id="{21C181BB-6BFE-4304-98E5-36B39CF330BF}"/>
              </a:ext>
            </a:extLst>
          </p:cNvPr>
          <p:cNvCxnSpPr>
            <a:cxnSpLocks/>
          </p:cNvCxnSpPr>
          <p:nvPr/>
        </p:nvCxnSpPr>
        <p:spPr>
          <a:xfrm flipV="1">
            <a:off x="1608489" y="1913106"/>
            <a:ext cx="1143703" cy="2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268AAA76-884A-4E25-B277-C0EEACC4AA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76" t="45325" r="97854" b="47342"/>
          <a:stretch/>
        </p:blipFill>
        <p:spPr>
          <a:xfrm>
            <a:off x="487357" y="2906505"/>
            <a:ext cx="408101" cy="652959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9D2DB0-E3D0-4761-AE8A-0E92CD1C25D0}"/>
              </a:ext>
            </a:extLst>
          </p:cNvPr>
          <p:cNvCxnSpPr>
            <a:cxnSpLocks/>
          </p:cNvCxnSpPr>
          <p:nvPr/>
        </p:nvCxnSpPr>
        <p:spPr>
          <a:xfrm>
            <a:off x="5738143" y="5285644"/>
            <a:ext cx="104439" cy="346503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182BDC-7D22-4CA4-8E88-790148E61C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7" r="27005"/>
          <a:stretch/>
        </p:blipFill>
        <p:spPr>
          <a:xfrm>
            <a:off x="1004189" y="1700117"/>
            <a:ext cx="4838392" cy="481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7B6504-7FA2-47EE-9CAB-7D0861AA2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115" y="2031315"/>
            <a:ext cx="3289541" cy="818906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D9FC39-6AF5-47F1-9766-23D3CA40AF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375"/>
          <a:stretch/>
        </p:blipFill>
        <p:spPr>
          <a:xfrm>
            <a:off x="2150483" y="3067668"/>
            <a:ext cx="1841120" cy="627485"/>
          </a:xfrm>
          <a:prstGeom prst="rect">
            <a:avLst/>
          </a:prstGeom>
          <a:ln>
            <a:solidFill>
              <a:srgbClr val="FFC000"/>
            </a:solidFill>
          </a:ln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AD04C9-8949-43A4-8071-2A666ED25B79}"/>
              </a:ext>
            </a:extLst>
          </p:cNvPr>
          <p:cNvCxnSpPr>
            <a:cxnSpLocks/>
          </p:cNvCxnSpPr>
          <p:nvPr/>
        </p:nvCxnSpPr>
        <p:spPr>
          <a:xfrm>
            <a:off x="1862931" y="2016473"/>
            <a:ext cx="287553" cy="105119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2BF7F5-27D1-4BEE-B0FE-B5DBEDF907F4}"/>
              </a:ext>
            </a:extLst>
          </p:cNvPr>
          <p:cNvCxnSpPr>
            <a:cxnSpLocks/>
          </p:cNvCxnSpPr>
          <p:nvPr/>
        </p:nvCxnSpPr>
        <p:spPr>
          <a:xfrm>
            <a:off x="5607994" y="2850222"/>
            <a:ext cx="0" cy="2781925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418DA26-4815-491E-9DA6-B52878ECA6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570" t="23049" b="14152"/>
          <a:stretch/>
        </p:blipFill>
        <p:spPr>
          <a:xfrm>
            <a:off x="4048546" y="3083569"/>
            <a:ext cx="1469056" cy="2217976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37FC74-6E1D-430F-BF19-CAE87D879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1677" y="2616566"/>
            <a:ext cx="3641141" cy="1238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DBDBE8-C51E-4D75-B1E6-F2C947B001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7994" y="0"/>
            <a:ext cx="6559560" cy="1700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053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33DE7-ABE2-4566-853E-C5208F07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6B8BCD-5F5D-4597-9229-1EEB7D49EF47}"/>
              </a:ext>
            </a:extLst>
          </p:cNvPr>
          <p:cNvSpPr txBox="1"/>
          <p:nvPr/>
        </p:nvSpPr>
        <p:spPr>
          <a:xfrm>
            <a:off x="555477" y="116222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FDFDF-99FF-41CB-AA11-2FD36D6AED5D}"/>
              </a:ext>
            </a:extLst>
          </p:cNvPr>
          <p:cNvSpPr txBox="1"/>
          <p:nvPr/>
        </p:nvSpPr>
        <p:spPr>
          <a:xfrm>
            <a:off x="3725966" y="10767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4B897-A955-4DE4-AB5A-9F1076F47F8B}"/>
              </a:ext>
            </a:extLst>
          </p:cNvPr>
          <p:cNvSpPr txBox="1"/>
          <p:nvPr/>
        </p:nvSpPr>
        <p:spPr>
          <a:xfrm>
            <a:off x="7911981" y="11622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8EE4F5-26CD-4C66-87F7-61C6FB24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8" y="2161418"/>
            <a:ext cx="3642378" cy="1543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15CA8B-3475-484B-8CC8-16D7C6ECD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11" y="1076770"/>
            <a:ext cx="2600325" cy="5086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25DDE5-3C27-4472-8FE7-CCD78F44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250" y="1828867"/>
            <a:ext cx="4364699" cy="358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8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61F3-9122-4D1E-806B-931C0A70B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Fig2a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29A622-B0E4-4284-9609-228A0816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0" y="1838325"/>
            <a:ext cx="56769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7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166E-77B6-4AF2-B7C8-8B1B952D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231B7-F4F2-4B8C-B5F0-63E9ADD9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114" y="1760414"/>
            <a:ext cx="9645585" cy="43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4B57-F6DD-4C1A-A9C9-F56D76F9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2c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CD65D-3E86-4F3B-9F4E-E95D0BF8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38" y="457200"/>
            <a:ext cx="7822406" cy="629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2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F93CB7F-EBEB-428F-A645-FE5A6DFF7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/>
          <a:stretch/>
        </p:blipFill>
        <p:spPr>
          <a:xfrm>
            <a:off x="685798" y="2318471"/>
            <a:ext cx="9272155" cy="2581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35257F-F5EF-4CE4-8985-2E8C815E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Fig4a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08213-3036-4CD7-A675-2DA711E6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153" y="2321560"/>
            <a:ext cx="1166813" cy="17002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1AF2F2-6AFD-4E9E-986F-E5EA5E1E0EA1}"/>
              </a:ext>
            </a:extLst>
          </p:cNvPr>
          <p:cNvSpPr txBox="1"/>
          <p:nvPr/>
        </p:nvSpPr>
        <p:spPr>
          <a:xfrm rot="16200000">
            <a:off x="319685" y="3441320"/>
            <a:ext cx="43152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IFI</a:t>
            </a:r>
          </a:p>
        </p:txBody>
      </p:sp>
    </p:spTree>
    <p:extLst>
      <p:ext uri="{BB962C8B-B14F-4D97-AF65-F5344CB8AC3E}">
        <p14:creationId xmlns:p14="http://schemas.microsoft.com/office/powerpoint/2010/main" val="310686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615568-8FE7-4899-B699-572986998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1" r="20754"/>
          <a:stretch/>
        </p:blipFill>
        <p:spPr>
          <a:xfrm>
            <a:off x="1842655" y="1228725"/>
            <a:ext cx="7128164" cy="440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4B13CC-3AF9-4F4B-BF14-33E50331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0"/>
            <a:ext cx="3398520" cy="518795"/>
          </a:xfrm>
        </p:spPr>
        <p:txBody>
          <a:bodyPr>
            <a:normAutofit fontScale="90000"/>
          </a:bodyPr>
          <a:lstStyle/>
          <a:p>
            <a:r>
              <a:rPr lang="en-US" dirty="0"/>
              <a:t>Fig4a bottom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EE498-D994-4DC1-9664-E4D3D1A813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009"/>
          <a:stretch/>
        </p:blipFill>
        <p:spPr>
          <a:xfrm>
            <a:off x="-212888" y="6322942"/>
            <a:ext cx="10116457" cy="3854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B23237-C4E3-4FE5-B16A-E856BC38C0C5}"/>
              </a:ext>
            </a:extLst>
          </p:cNvPr>
          <p:cNvSpPr txBox="1"/>
          <p:nvPr/>
        </p:nvSpPr>
        <p:spPr>
          <a:xfrm rot="16200000">
            <a:off x="934089" y="2833256"/>
            <a:ext cx="11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Avg(IFI)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8E74A-25BE-446B-A970-05C51704D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40" r="5649" b="28001"/>
          <a:stretch/>
        </p:blipFill>
        <p:spPr>
          <a:xfrm>
            <a:off x="8869680" y="1599281"/>
            <a:ext cx="2186247" cy="347292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3DA6A6-5D92-499C-B490-8B9CE12B9FCD}"/>
              </a:ext>
            </a:extLst>
          </p:cNvPr>
          <p:cNvCxnSpPr>
            <a:cxnSpLocks/>
            <a:stCxn id="23" idx="7"/>
            <a:endCxn id="5" idx="2"/>
          </p:cNvCxnSpPr>
          <p:nvPr/>
        </p:nvCxnSpPr>
        <p:spPr>
          <a:xfrm flipV="1">
            <a:off x="6859333" y="4105608"/>
            <a:ext cx="217736" cy="719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879933-CE3E-47CC-9898-F12E7D9F6457}"/>
              </a:ext>
            </a:extLst>
          </p:cNvPr>
          <p:cNvGrpSpPr/>
          <p:nvPr/>
        </p:nvGrpSpPr>
        <p:grpSpPr>
          <a:xfrm>
            <a:off x="5660616" y="907469"/>
            <a:ext cx="2805198" cy="3198139"/>
            <a:chOff x="5660616" y="720436"/>
            <a:chExt cx="2805198" cy="3198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63824E-FD86-4FD3-B17F-97A93AC2E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12479" y="1008891"/>
              <a:ext cx="1545431" cy="118395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B0A766F-4480-4489-ACF7-001BEFAC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88324" y="2364095"/>
              <a:ext cx="2777490" cy="155448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D9480F7-1867-43EF-8249-31A5BBE4CBDD}"/>
                </a:ext>
              </a:extLst>
            </p:cNvPr>
            <p:cNvSpPr/>
            <p:nvPr/>
          </p:nvSpPr>
          <p:spPr>
            <a:xfrm>
              <a:off x="5688324" y="775858"/>
              <a:ext cx="2777490" cy="31427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44995E-923B-46BA-A6A7-5CD4E23CED04}"/>
                </a:ext>
              </a:extLst>
            </p:cNvPr>
            <p:cNvSpPr txBox="1"/>
            <p:nvPr/>
          </p:nvSpPr>
          <p:spPr>
            <a:xfrm>
              <a:off x="5660616" y="720436"/>
              <a:ext cx="2097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SCAFFOLD_ID: 4719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4C7ADE-E20B-44DB-8FE0-0E99A3CC4515}"/>
                </a:ext>
              </a:extLst>
            </p:cNvPr>
            <p:cNvSpPr txBox="1"/>
            <p:nvPr/>
          </p:nvSpPr>
          <p:spPr>
            <a:xfrm>
              <a:off x="5688324" y="2251365"/>
              <a:ext cx="1197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ID: 537543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B9247ED-A3C1-4609-853C-212CAFC36F8D}"/>
                </a:ext>
              </a:extLst>
            </p:cNvPr>
            <p:cNvCxnSpPr>
              <a:cxnSpLocks/>
            </p:cNvCxnSpPr>
            <p:nvPr/>
          </p:nvCxnSpPr>
          <p:spPr>
            <a:xfrm>
              <a:off x="5688324" y="2264088"/>
              <a:ext cx="27774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A2F430AE-8497-47A8-84F5-76630C4CF351}"/>
              </a:ext>
            </a:extLst>
          </p:cNvPr>
          <p:cNvSpPr/>
          <p:nvPr/>
        </p:nvSpPr>
        <p:spPr>
          <a:xfrm>
            <a:off x="6705600" y="4801683"/>
            <a:ext cx="180109" cy="15824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1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803382-D7BE-44CF-94D9-B9C321A66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042987"/>
            <a:ext cx="11191875" cy="4772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2EB725-3E6D-4BE5-B6E9-4FCA6F6E7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537871" cy="677862"/>
          </a:xfrm>
        </p:spPr>
        <p:txBody>
          <a:bodyPr>
            <a:normAutofit fontScale="90000"/>
          </a:bodyPr>
          <a:lstStyle/>
          <a:p>
            <a:r>
              <a:rPr lang="en-US" dirty="0"/>
              <a:t>Fig 4b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418B0-4047-46D1-8C8C-72CF2D5CCD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94" r="7458"/>
          <a:stretch/>
        </p:blipFill>
        <p:spPr>
          <a:xfrm>
            <a:off x="1025237" y="1215592"/>
            <a:ext cx="1537871" cy="1400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FDF370-3592-4F82-9DDC-2DBB4C8890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75" r="4821"/>
          <a:stretch/>
        </p:blipFill>
        <p:spPr>
          <a:xfrm>
            <a:off x="5472545" y="1965904"/>
            <a:ext cx="1593274" cy="13601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6313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797D-D3B7-4F30-BBD7-64827B20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97"/>
            <a:ext cx="1823720" cy="782955"/>
          </a:xfrm>
        </p:spPr>
        <p:txBody>
          <a:bodyPr/>
          <a:lstStyle/>
          <a:p>
            <a:r>
              <a:rPr lang="en-US" dirty="0"/>
              <a:t>Fig4c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8437-D86D-449A-BC46-6B4CAFB45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1344"/>
            <a:ext cx="12192000" cy="449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42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263-0E7F-4053-B571-33802FFA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 5b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E7EB0-B719-488C-9452-3E319DA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557" y="365125"/>
            <a:ext cx="9440855" cy="41712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0265F5-642F-4A04-BBC0-BDBA05E7DA84}"/>
              </a:ext>
            </a:extLst>
          </p:cNvPr>
          <p:cNvSpPr txBox="1"/>
          <p:nvPr/>
        </p:nvSpPr>
        <p:spPr>
          <a:xfrm>
            <a:off x="3504393" y="1506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88400-8C72-4095-8D8E-A55AE9CDE1D2}"/>
              </a:ext>
            </a:extLst>
          </p:cNvPr>
          <p:cNvSpPr txBox="1"/>
          <p:nvPr/>
        </p:nvSpPr>
        <p:spPr>
          <a:xfrm>
            <a:off x="5015575" y="1404605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CA39-5B58-4CDA-96D7-72AA7E5404C0}"/>
              </a:ext>
            </a:extLst>
          </p:cNvPr>
          <p:cNvSpPr txBox="1"/>
          <p:nvPr/>
        </p:nvSpPr>
        <p:spPr>
          <a:xfrm>
            <a:off x="6603669" y="1060710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9098D-000A-48E0-B0AA-EF4D357C6A14}"/>
              </a:ext>
            </a:extLst>
          </p:cNvPr>
          <p:cNvSpPr txBox="1"/>
          <p:nvPr/>
        </p:nvSpPr>
        <p:spPr>
          <a:xfrm>
            <a:off x="7610648" y="939644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67AED-5B84-4B34-B441-8FD39491E408}"/>
              </a:ext>
            </a:extLst>
          </p:cNvPr>
          <p:cNvSpPr txBox="1"/>
          <p:nvPr/>
        </p:nvSpPr>
        <p:spPr>
          <a:xfrm>
            <a:off x="5239240" y="2688958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3F518-2E4C-41FB-ADA8-9F74ECBBFAE7}"/>
              </a:ext>
            </a:extLst>
          </p:cNvPr>
          <p:cNvSpPr txBox="1"/>
          <p:nvPr/>
        </p:nvSpPr>
        <p:spPr>
          <a:xfrm>
            <a:off x="6383799" y="2508857"/>
            <a:ext cx="248635" cy="378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920790-2BC7-4F15-8E9E-BC7E082A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" y="5404532"/>
            <a:ext cx="1606205" cy="122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7F09C-DBA5-4CEF-ABC5-A69FC4259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45" y="5181644"/>
            <a:ext cx="1471765" cy="1669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6B068D-760F-4FA0-8531-DA62C60B7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57" y="5173806"/>
            <a:ext cx="2094435" cy="16486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CD896-3276-4B31-9B40-F8D936082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230" y="4940305"/>
            <a:ext cx="2136890" cy="18821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473950-FF3E-49F2-9770-39354AED90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1458" y="5420054"/>
            <a:ext cx="1565630" cy="12246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AD8F4-1DB1-4D8C-969E-6AD9309EEE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209" y="5575494"/>
            <a:ext cx="1881232" cy="107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5861</TotalTime>
  <Words>297</Words>
  <Application>Microsoft Office PowerPoint</Application>
  <PresentationFormat>Widescreen</PresentationFormat>
  <Paragraphs>75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Scaffold analytics figures to modify with chemical structures</vt:lpstr>
      <vt:lpstr>Fig2a</vt:lpstr>
      <vt:lpstr>Fig 2b</vt:lpstr>
      <vt:lpstr>Fig 2c</vt:lpstr>
      <vt:lpstr>Fig4a</vt:lpstr>
      <vt:lpstr>Fig4a bottom</vt:lpstr>
      <vt:lpstr>Fig 4b</vt:lpstr>
      <vt:lpstr>Fig4c</vt:lpstr>
      <vt:lpstr>Fig 5b</vt:lpstr>
      <vt:lpstr>Fig 5b</vt:lpstr>
      <vt:lpstr>Fig 7</vt:lpstr>
      <vt:lpstr>Fig8</vt:lpstr>
      <vt:lpstr>Fig8</vt:lpstr>
      <vt:lpstr>Fig 10a</vt:lpstr>
      <vt:lpstr>Fig 10b</vt:lpstr>
      <vt:lpstr>Fig11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Scaffold analytics figures to modify with chemical structures</dc:title>
  <dc:creator>Bandyopadhyay, Deepak [JRDUS]</dc:creator>
  <cp:lastModifiedBy>Bandyopadhyay, Deepak [JRDUS]</cp:lastModifiedBy>
  <cp:revision>35</cp:revision>
  <dcterms:created xsi:type="dcterms:W3CDTF">2019-06-17T10:50:29Z</dcterms:created>
  <dcterms:modified xsi:type="dcterms:W3CDTF">2019-06-30T11:52:31Z</dcterms:modified>
</cp:coreProperties>
</file>