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4"/>
  </p:notesMasterIdLst>
  <p:sldIdLst>
    <p:sldId id="256" r:id="rId4"/>
    <p:sldId id="266" r:id="rId5"/>
    <p:sldId id="257" r:id="rId6"/>
    <p:sldId id="258" r:id="rId7"/>
    <p:sldId id="267" r:id="rId8"/>
    <p:sldId id="261" r:id="rId9"/>
    <p:sldId id="262" r:id="rId10"/>
    <p:sldId id="274" r:id="rId11"/>
    <p:sldId id="275" r:id="rId12"/>
    <p:sldId id="276" r:id="rId13"/>
    <p:sldId id="277" r:id="rId14"/>
    <p:sldId id="272" r:id="rId15"/>
    <p:sldId id="280" r:id="rId16"/>
    <p:sldId id="284" r:id="rId17"/>
    <p:sldId id="281" r:id="rId18"/>
    <p:sldId id="283" r:id="rId19"/>
    <p:sldId id="278" r:id="rId20"/>
    <p:sldId id="263" r:id="rId21"/>
    <p:sldId id="285" r:id="rId22"/>
    <p:sldId id="265" r:id="rId2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E1FEF-FDA5-46CC-A90F-E1045997547F}" v="51" dt="2025-01-06T11:22:39.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2393E-F925-418E-A4DB-7950500596A6}" type="datetimeFigureOut">
              <a:rPr lang="en-US" smtClean="0"/>
              <a:t>1/13/2025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C33E7-7BCE-46DB-B799-4B2E7D3C2421}" type="slidenum">
              <a:rPr lang="en-US" smtClean="0"/>
              <a:t>‹#›</a:t>
            </a:fld>
            <a:endParaRPr lang="en-US"/>
          </a:p>
        </p:txBody>
      </p:sp>
    </p:spTree>
    <p:extLst>
      <p:ext uri="{BB962C8B-B14F-4D97-AF65-F5344CB8AC3E}">
        <p14:creationId xmlns:p14="http://schemas.microsoft.com/office/powerpoint/2010/main" val="2456343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C33E7-7BCE-46DB-B799-4B2E7D3C2421}" type="slidenum">
              <a:rPr lang="en-US" smtClean="0"/>
              <a:t>6</a:t>
            </a:fld>
            <a:endParaRPr lang="en-US"/>
          </a:p>
        </p:txBody>
      </p:sp>
    </p:spTree>
    <p:extLst>
      <p:ext uri="{BB962C8B-B14F-4D97-AF65-F5344CB8AC3E}">
        <p14:creationId xmlns:p14="http://schemas.microsoft.com/office/powerpoint/2010/main" val="402872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5.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16.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7.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9.svg"/><Relationship Id="rId5" Type="http://schemas.openxmlformats.org/officeDocument/2006/relationships/image" Target="../media/image12.svg"/><Relationship Id="rId10" Type="http://schemas.openxmlformats.org/officeDocument/2006/relationships/image" Target="../media/image28.png"/><Relationship Id="rId4" Type="http://schemas.openxmlformats.org/officeDocument/2006/relationships/image" Target="../media/image11.png"/><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1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jpeg"/><Relationship Id="rId5" Type="http://schemas.openxmlformats.org/officeDocument/2006/relationships/image" Target="../media/image12.sv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12.sv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18.svg"/><Relationship Id="rId10" Type="http://schemas.openxmlformats.org/officeDocument/2006/relationships/image" Target="../media/image11.png"/><Relationship Id="rId4" Type="http://schemas.openxmlformats.org/officeDocument/2006/relationships/image" Target="../media/image17.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18.svg"/><Relationship Id="rId10" Type="http://schemas.openxmlformats.org/officeDocument/2006/relationships/image" Target="../media/image11.png"/><Relationship Id="rId4" Type="http://schemas.openxmlformats.org/officeDocument/2006/relationships/image" Target="../media/image17.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1.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3.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rot="2548192">
            <a:off x="368978" y="-172546"/>
            <a:ext cx="1319443" cy="2483119"/>
          </a:xfrm>
          <a:custGeom>
            <a:avLst/>
            <a:gdLst/>
            <a:ahLst/>
            <a:cxnLst/>
            <a:rect l="l" t="t" r="r" b="b"/>
            <a:pathLst>
              <a:path w="1319443" h="2483119">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4623612" flipH="1" flipV="1">
            <a:off x="15546641" y="7018104"/>
            <a:ext cx="2951197" cy="3606751"/>
          </a:xfrm>
          <a:custGeom>
            <a:avLst/>
            <a:gdLst/>
            <a:ahLst/>
            <a:cxnLst/>
            <a:rect l="l" t="t" r="r" b="b"/>
            <a:pathLst>
              <a:path w="2951197" h="3606751">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183243" y="654668"/>
            <a:ext cx="15921515" cy="9183530"/>
          </a:xfrm>
          <a:custGeom>
            <a:avLst/>
            <a:gdLst/>
            <a:ahLst/>
            <a:cxnLst/>
            <a:rect l="l" t="t" r="r" b="b"/>
            <a:pathLst>
              <a:path w="15921515" h="9183530">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5400000">
            <a:off x="1078623" y="8488653"/>
            <a:ext cx="703795" cy="1995295"/>
          </a:xfrm>
          <a:custGeom>
            <a:avLst/>
            <a:gdLst/>
            <a:ahLst/>
            <a:cxnLst/>
            <a:rect l="l" t="t" r="r" b="b"/>
            <a:pathLst>
              <a:path w="703795" h="19952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2" name="Freeform 12"/>
          <p:cNvSpPr/>
          <p:nvPr/>
        </p:nvSpPr>
        <p:spPr>
          <a:xfrm>
            <a:off x="12526567"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3" name="Freeform 13"/>
          <p:cNvSpPr/>
          <p:nvPr/>
        </p:nvSpPr>
        <p:spPr>
          <a:xfrm>
            <a:off x="16778822" y="2430274"/>
            <a:ext cx="1146427" cy="1487111"/>
          </a:xfrm>
          <a:custGeom>
            <a:avLst/>
            <a:gdLst/>
            <a:ahLst/>
            <a:cxnLst/>
            <a:rect l="l" t="t" r="r" b="b"/>
            <a:pathLst>
              <a:path w="1146427" h="1487111">
                <a:moveTo>
                  <a:pt x="0" y="0"/>
                </a:moveTo>
                <a:lnTo>
                  <a:pt x="1146427" y="0"/>
                </a:lnTo>
                <a:lnTo>
                  <a:pt x="1146427" y="1487111"/>
                </a:lnTo>
                <a:lnTo>
                  <a:pt x="0" y="14871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4" name="TextBox 14"/>
          <p:cNvSpPr txBox="1"/>
          <p:nvPr/>
        </p:nvSpPr>
        <p:spPr>
          <a:xfrm>
            <a:off x="2906660" y="3836107"/>
            <a:ext cx="13247740" cy="4591000"/>
          </a:xfrm>
          <a:prstGeom prst="rect">
            <a:avLst/>
          </a:prstGeom>
        </p:spPr>
        <p:txBody>
          <a:bodyPr wrap="square" lIns="0" tIns="0" rIns="0" bIns="0" rtlCol="0" anchor="t">
            <a:spAutoFit/>
          </a:bodyPr>
          <a:lstStyle/>
          <a:p>
            <a:pPr algn="ctr">
              <a:lnSpc>
                <a:spcPts val="17917"/>
              </a:lnSpc>
              <a:spcBef>
                <a:spcPct val="0"/>
              </a:spcBef>
            </a:pPr>
            <a:endParaRPr lang="en-US" sz="12800" dirty="0">
              <a:solidFill>
                <a:srgbClr val="FF0000"/>
              </a:solidFill>
              <a:latin typeface="Bebas Neue" panose="020B0606020202050201" pitchFamily="34" charset="0"/>
            </a:endParaRPr>
          </a:p>
          <a:p>
            <a:pPr algn="ctr">
              <a:lnSpc>
                <a:spcPts val="17917"/>
              </a:lnSpc>
              <a:spcBef>
                <a:spcPct val="0"/>
              </a:spcBef>
            </a:pPr>
            <a:endParaRPr lang="en-US" sz="12798" dirty="0">
              <a:solidFill>
                <a:srgbClr val="FFFFFF"/>
              </a:solidFill>
              <a:latin typeface="League Spartan"/>
            </a:endParaRPr>
          </a:p>
        </p:txBody>
      </p:sp>
      <p:sp>
        <p:nvSpPr>
          <p:cNvPr id="16" name="TextBox 16"/>
          <p:cNvSpPr txBox="1"/>
          <p:nvPr/>
        </p:nvSpPr>
        <p:spPr>
          <a:xfrm>
            <a:off x="7301657" y="5911319"/>
            <a:ext cx="3684687" cy="737253"/>
          </a:xfrm>
          <a:prstGeom prst="rect">
            <a:avLst/>
          </a:prstGeom>
        </p:spPr>
        <p:txBody>
          <a:bodyPr lIns="0" tIns="0" rIns="0" bIns="0" rtlCol="0" anchor="t">
            <a:spAutoFit/>
          </a:bodyPr>
          <a:lstStyle/>
          <a:p>
            <a:pPr algn="ctr">
              <a:lnSpc>
                <a:spcPts val="6300"/>
              </a:lnSpc>
            </a:pPr>
            <a:r>
              <a:rPr lang="en-US" sz="4500" dirty="0">
                <a:solidFill>
                  <a:srgbClr val="FFFFFF"/>
                </a:solidFill>
                <a:latin typeface="Arimo Bold"/>
              </a:rPr>
              <a:t> </a:t>
            </a:r>
          </a:p>
        </p:txBody>
      </p:sp>
      <p:sp>
        <p:nvSpPr>
          <p:cNvPr id="17" name="CuadroTexto 10"/>
          <p:cNvSpPr txBox="1"/>
          <p:nvPr/>
        </p:nvSpPr>
        <p:spPr>
          <a:xfrm>
            <a:off x="4458832" y="3792022"/>
            <a:ext cx="8799968" cy="2646878"/>
          </a:xfrm>
          <a:prstGeom prst="rect">
            <a:avLst/>
          </a:prstGeom>
          <a:noFill/>
        </p:spPr>
        <p:txBody>
          <a:bodyPr wrap="square" rtlCol="0">
            <a:prstTxWarp prst="textDeflateBottom">
              <a:avLst>
                <a:gd name="adj" fmla="val 75749"/>
              </a:avLst>
            </a:prstTxWarp>
            <a:spAutoFit/>
            <a:scene3d>
              <a:camera prst="obliqueBottomRight"/>
              <a:lightRig rig="threePt" dir="t"/>
            </a:scene3d>
          </a:bodyPr>
          <a:lstStyle/>
          <a:p>
            <a:pPr algn="ctr"/>
            <a:r>
              <a:rPr lang="en-US" sz="9600" dirty="0" err="1">
                <a:solidFill>
                  <a:srgbClr val="FF0000"/>
                </a:solidFill>
                <a:latin typeface="Bebas Neue" panose="020B0606020202050201" pitchFamily="34" charset="0"/>
              </a:rPr>
              <a:t>Perpustakaan</a:t>
            </a:r>
            <a:r>
              <a:rPr lang="en-US" sz="9600" dirty="0">
                <a:solidFill>
                  <a:srgbClr val="FF0000"/>
                </a:solidFill>
                <a:latin typeface="Bebas Neue" panose="020B0606020202050201" pitchFamily="34" charset="0"/>
              </a:rPr>
              <a:t> Nasional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100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8" name="Picture 7">
            <a:extLst>
              <a:ext uri="{FF2B5EF4-FFF2-40B4-BE49-F238E27FC236}">
                <a16:creationId xmlns:a16="http://schemas.microsoft.com/office/drawing/2014/main" id="{0C5FEC85-1F4F-732F-8D78-3C787943A8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4800" y="440412"/>
            <a:ext cx="10253271" cy="4703088"/>
          </a:xfrm>
          <a:prstGeom prst="rect">
            <a:avLst/>
          </a:prstGeom>
        </p:spPr>
      </p:pic>
      <p:pic>
        <p:nvPicPr>
          <p:cNvPr id="10" name="Picture 9">
            <a:extLst>
              <a:ext uri="{FF2B5EF4-FFF2-40B4-BE49-F238E27FC236}">
                <a16:creationId xmlns:a16="http://schemas.microsoft.com/office/drawing/2014/main" id="{F8C5DB95-48FD-94B8-5D71-EF991BBEE1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4800" y="5396342"/>
            <a:ext cx="10253271" cy="4703088"/>
          </a:xfrm>
          <a:prstGeom prst="rect">
            <a:avLst/>
          </a:prstGeom>
        </p:spPr>
      </p:pic>
    </p:spTree>
    <p:extLst>
      <p:ext uri="{BB962C8B-B14F-4D97-AF65-F5344CB8AC3E}">
        <p14:creationId xmlns:p14="http://schemas.microsoft.com/office/powerpoint/2010/main" val="2476843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8" name="Picture 7">
            <a:extLst>
              <a:ext uri="{FF2B5EF4-FFF2-40B4-BE49-F238E27FC236}">
                <a16:creationId xmlns:a16="http://schemas.microsoft.com/office/drawing/2014/main" id="{825EF4EA-B894-A1F0-9F5C-61F414DA6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5989" y="263738"/>
            <a:ext cx="10176022" cy="4669631"/>
          </a:xfrm>
          <a:prstGeom prst="rect">
            <a:avLst/>
          </a:prstGeom>
        </p:spPr>
      </p:pic>
      <p:pic>
        <p:nvPicPr>
          <p:cNvPr id="10" name="Picture 9">
            <a:extLst>
              <a:ext uri="{FF2B5EF4-FFF2-40B4-BE49-F238E27FC236}">
                <a16:creationId xmlns:a16="http://schemas.microsoft.com/office/drawing/2014/main" id="{63DAC9A1-A5FE-B2AD-765C-0F65969FF0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5989" y="5143500"/>
            <a:ext cx="10176022" cy="4669631"/>
          </a:xfrm>
          <a:prstGeom prst="rect">
            <a:avLst/>
          </a:prstGeom>
        </p:spPr>
      </p:pic>
    </p:spTree>
    <p:extLst>
      <p:ext uri="{BB962C8B-B14F-4D97-AF65-F5344CB8AC3E}">
        <p14:creationId xmlns:p14="http://schemas.microsoft.com/office/powerpoint/2010/main" val="27857341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rot="5400000">
            <a:off x="16161927" y="8557580"/>
            <a:ext cx="901902" cy="2556938"/>
          </a:xfrm>
          <a:custGeom>
            <a:avLst/>
            <a:gdLst/>
            <a:ahLst/>
            <a:cxnLst/>
            <a:rect l="l" t="t" r="r" b="b"/>
            <a:pathLst>
              <a:path w="901902" h="2556938">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Freeform 18"/>
          <p:cNvSpPr/>
          <p:nvPr/>
        </p:nvSpPr>
        <p:spPr>
          <a:xfrm>
            <a:off x="1714500" y="2646598"/>
            <a:ext cx="14859000" cy="3492750"/>
          </a:xfrm>
          <a:custGeom>
            <a:avLst/>
            <a:gdLst/>
            <a:ahLst/>
            <a:cxnLst/>
            <a:rect l="l" t="t" r="r" b="b"/>
            <a:pathLst>
              <a:path w="7315200" h="3492750">
                <a:moveTo>
                  <a:pt x="0" y="0"/>
                </a:moveTo>
                <a:lnTo>
                  <a:pt x="7315200" y="0"/>
                </a:lnTo>
                <a:lnTo>
                  <a:pt x="7315200" y="3492750"/>
                </a:lnTo>
                <a:lnTo>
                  <a:pt x="0" y="34927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9" name="TextBox 19"/>
          <p:cNvSpPr txBox="1"/>
          <p:nvPr/>
        </p:nvSpPr>
        <p:spPr>
          <a:xfrm>
            <a:off x="2590800" y="4537143"/>
            <a:ext cx="12743609" cy="1166730"/>
          </a:xfrm>
          <a:prstGeom prst="rect">
            <a:avLst/>
          </a:prstGeom>
        </p:spPr>
        <p:txBody>
          <a:bodyPr wrap="square" lIns="0" tIns="0" rIns="0" bIns="0" rtlCol="0" anchor="t">
            <a:spAutoFit/>
          </a:bodyPr>
          <a:lstStyle/>
          <a:p>
            <a:pPr algn="ctr">
              <a:lnSpc>
                <a:spcPts val="6300"/>
              </a:lnSpc>
              <a:spcBef>
                <a:spcPct val="0"/>
              </a:spcBef>
            </a:pPr>
            <a:r>
              <a:rPr lang="id-ID" sz="16600" dirty="0">
                <a:solidFill>
                  <a:srgbClr val="FFFFFF"/>
                </a:solidFill>
                <a:latin typeface="Arial Black" panose="020B0A04020102020204" pitchFamily="34" charset="0"/>
              </a:rPr>
              <a:t>DEMO </a:t>
            </a:r>
            <a:endParaRPr lang="en-US" sz="16600" dirty="0">
              <a:solidFill>
                <a:srgbClr val="FFFFFF"/>
              </a:solidFill>
              <a:latin typeface="Arial Black" panose="020B0A04020102020204" pitchFamily="34" charset="0"/>
            </a:endParaRPr>
          </a:p>
        </p:txBody>
      </p:sp>
    </p:spTree>
    <p:extLst>
      <p:ext uri="{BB962C8B-B14F-4D97-AF65-F5344CB8AC3E}">
        <p14:creationId xmlns:p14="http://schemas.microsoft.com/office/powerpoint/2010/main" val="27477394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2590800" y="4537143"/>
            <a:ext cx="12743609" cy="1166730"/>
          </a:xfrm>
          <a:prstGeom prst="rect">
            <a:avLst/>
          </a:prstGeom>
        </p:spPr>
        <p:txBody>
          <a:bodyPr wrap="square" lIns="0" tIns="0" rIns="0" bIns="0" rtlCol="0" anchor="t">
            <a:spAutoFit/>
          </a:bodyPr>
          <a:lstStyle/>
          <a:p>
            <a:pPr algn="ctr">
              <a:lnSpc>
                <a:spcPts val="6300"/>
              </a:lnSpc>
              <a:spcBef>
                <a:spcPct val="0"/>
              </a:spcBef>
            </a:pPr>
            <a:r>
              <a:rPr lang="id-ID" sz="16600" dirty="0">
                <a:solidFill>
                  <a:srgbClr val="FFFFFF"/>
                </a:solidFill>
                <a:latin typeface="Arial Black" panose="020B0A04020102020204" pitchFamily="34" charset="0"/>
              </a:rPr>
              <a:t>DEMO </a:t>
            </a:r>
            <a:endParaRPr lang="en-US" sz="16600" dirty="0">
              <a:solidFill>
                <a:srgbClr val="FFFFFF"/>
              </a:solidFill>
              <a:latin typeface="Arial Black" panose="020B0A04020102020204" pitchFamily="34" charset="0"/>
            </a:endParaRPr>
          </a:p>
        </p:txBody>
      </p:sp>
      <p:pic>
        <p:nvPicPr>
          <p:cNvPr id="10" name="Picture 9">
            <a:extLst>
              <a:ext uri="{FF2B5EF4-FFF2-40B4-BE49-F238E27FC236}">
                <a16:creationId xmlns:a16="http://schemas.microsoft.com/office/drawing/2014/main" id="{A74DD663-75F0-196A-5E23-95BE5A7B7C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969" y="695129"/>
            <a:ext cx="8059713" cy="8791771"/>
          </a:xfrm>
          <a:prstGeom prst="rect">
            <a:avLst/>
          </a:prstGeom>
        </p:spPr>
      </p:pic>
      <p:pic>
        <p:nvPicPr>
          <p:cNvPr id="13" name="Picture 12">
            <a:extLst>
              <a:ext uri="{FF2B5EF4-FFF2-40B4-BE49-F238E27FC236}">
                <a16:creationId xmlns:a16="http://schemas.microsoft.com/office/drawing/2014/main" id="{E112AEB0-5253-7805-676C-C816B32DC5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9905" y="695129"/>
            <a:ext cx="8521126" cy="8791770"/>
          </a:xfrm>
          <a:prstGeom prst="rect">
            <a:avLst/>
          </a:prstGeom>
        </p:spPr>
      </p:pic>
    </p:spTree>
    <p:extLst>
      <p:ext uri="{BB962C8B-B14F-4D97-AF65-F5344CB8AC3E}">
        <p14:creationId xmlns:p14="http://schemas.microsoft.com/office/powerpoint/2010/main" val="6837549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2590800" y="4537143"/>
            <a:ext cx="12743609" cy="1166730"/>
          </a:xfrm>
          <a:prstGeom prst="rect">
            <a:avLst/>
          </a:prstGeom>
        </p:spPr>
        <p:txBody>
          <a:bodyPr wrap="square" lIns="0" tIns="0" rIns="0" bIns="0" rtlCol="0" anchor="t">
            <a:spAutoFit/>
          </a:bodyPr>
          <a:lstStyle/>
          <a:p>
            <a:pPr algn="ctr">
              <a:lnSpc>
                <a:spcPts val="6300"/>
              </a:lnSpc>
              <a:spcBef>
                <a:spcPct val="0"/>
              </a:spcBef>
            </a:pPr>
            <a:r>
              <a:rPr lang="id-ID" sz="16600" dirty="0">
                <a:solidFill>
                  <a:srgbClr val="FFFFFF"/>
                </a:solidFill>
                <a:latin typeface="Arial Black" panose="020B0A04020102020204" pitchFamily="34" charset="0"/>
              </a:rPr>
              <a:t>DEMO </a:t>
            </a:r>
            <a:endParaRPr lang="en-US" sz="16600" dirty="0">
              <a:solidFill>
                <a:srgbClr val="FFFFFF"/>
              </a:solidFill>
              <a:latin typeface="Arial Black" panose="020B0A04020102020204" pitchFamily="34" charset="0"/>
            </a:endParaRPr>
          </a:p>
        </p:txBody>
      </p:sp>
      <p:pic>
        <p:nvPicPr>
          <p:cNvPr id="10" name="Picture 9">
            <a:extLst>
              <a:ext uri="{FF2B5EF4-FFF2-40B4-BE49-F238E27FC236}">
                <a16:creationId xmlns:a16="http://schemas.microsoft.com/office/drawing/2014/main" id="{DBC32945-D6B1-8EE5-9F7D-80D6C9B7B0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566" y="695257"/>
            <a:ext cx="8560137" cy="8715443"/>
          </a:xfrm>
          <a:prstGeom prst="rect">
            <a:avLst/>
          </a:prstGeom>
        </p:spPr>
      </p:pic>
      <p:pic>
        <p:nvPicPr>
          <p:cNvPr id="15" name="Picture 14">
            <a:extLst>
              <a:ext uri="{FF2B5EF4-FFF2-40B4-BE49-F238E27FC236}">
                <a16:creationId xmlns:a16="http://schemas.microsoft.com/office/drawing/2014/main" id="{2E6687BA-36E3-E5CD-A5C1-F4ECD6BED0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96480" y="695257"/>
            <a:ext cx="8391479" cy="8688229"/>
          </a:xfrm>
          <a:prstGeom prst="rect">
            <a:avLst/>
          </a:prstGeom>
        </p:spPr>
      </p:pic>
    </p:spTree>
    <p:extLst>
      <p:ext uri="{BB962C8B-B14F-4D97-AF65-F5344CB8AC3E}">
        <p14:creationId xmlns:p14="http://schemas.microsoft.com/office/powerpoint/2010/main" val="33654659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2590800" y="4537143"/>
            <a:ext cx="12743609" cy="1166730"/>
          </a:xfrm>
          <a:prstGeom prst="rect">
            <a:avLst/>
          </a:prstGeom>
        </p:spPr>
        <p:txBody>
          <a:bodyPr wrap="square" lIns="0" tIns="0" rIns="0" bIns="0" rtlCol="0" anchor="t">
            <a:spAutoFit/>
          </a:bodyPr>
          <a:lstStyle/>
          <a:p>
            <a:pPr algn="ctr">
              <a:lnSpc>
                <a:spcPts val="6300"/>
              </a:lnSpc>
              <a:spcBef>
                <a:spcPct val="0"/>
              </a:spcBef>
            </a:pPr>
            <a:r>
              <a:rPr lang="id-ID" sz="16600" dirty="0">
                <a:solidFill>
                  <a:srgbClr val="FFFFFF"/>
                </a:solidFill>
                <a:latin typeface="Arial Black" panose="020B0A04020102020204" pitchFamily="34" charset="0"/>
              </a:rPr>
              <a:t>DEMO </a:t>
            </a:r>
            <a:endParaRPr lang="en-US" sz="16600" dirty="0">
              <a:solidFill>
                <a:srgbClr val="FFFFFF"/>
              </a:solidFill>
              <a:latin typeface="Arial Black" panose="020B0A04020102020204" pitchFamily="34" charset="0"/>
            </a:endParaRPr>
          </a:p>
        </p:txBody>
      </p:sp>
      <p:pic>
        <p:nvPicPr>
          <p:cNvPr id="10" name="Picture 9">
            <a:extLst>
              <a:ext uri="{FF2B5EF4-FFF2-40B4-BE49-F238E27FC236}">
                <a16:creationId xmlns:a16="http://schemas.microsoft.com/office/drawing/2014/main" id="{575FAC97-D566-82E3-60AA-2A6025B952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590" y="800100"/>
            <a:ext cx="8068658" cy="8915400"/>
          </a:xfrm>
          <a:prstGeom prst="rect">
            <a:avLst/>
          </a:prstGeom>
        </p:spPr>
      </p:pic>
      <p:pic>
        <p:nvPicPr>
          <p:cNvPr id="13" name="Picture 12">
            <a:extLst>
              <a:ext uri="{FF2B5EF4-FFF2-40B4-BE49-F238E27FC236}">
                <a16:creationId xmlns:a16="http://schemas.microsoft.com/office/drawing/2014/main" id="{802E87F1-AB49-B8AE-9839-8859AA3959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04346" y="726145"/>
            <a:ext cx="8088616" cy="8915400"/>
          </a:xfrm>
          <a:prstGeom prst="rect">
            <a:avLst/>
          </a:prstGeom>
        </p:spPr>
      </p:pic>
    </p:spTree>
    <p:extLst>
      <p:ext uri="{BB962C8B-B14F-4D97-AF65-F5344CB8AC3E}">
        <p14:creationId xmlns:p14="http://schemas.microsoft.com/office/powerpoint/2010/main" val="28583584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2590800" y="4537143"/>
            <a:ext cx="12743609" cy="1166730"/>
          </a:xfrm>
          <a:prstGeom prst="rect">
            <a:avLst/>
          </a:prstGeom>
        </p:spPr>
        <p:txBody>
          <a:bodyPr wrap="square" lIns="0" tIns="0" rIns="0" bIns="0" rtlCol="0" anchor="t">
            <a:spAutoFit/>
          </a:bodyPr>
          <a:lstStyle/>
          <a:p>
            <a:pPr algn="ctr">
              <a:lnSpc>
                <a:spcPts val="6300"/>
              </a:lnSpc>
              <a:spcBef>
                <a:spcPct val="0"/>
              </a:spcBef>
            </a:pPr>
            <a:r>
              <a:rPr lang="id-ID" sz="16600" dirty="0">
                <a:solidFill>
                  <a:srgbClr val="FFFFFF"/>
                </a:solidFill>
                <a:latin typeface="Arial Black" panose="020B0A04020102020204" pitchFamily="34" charset="0"/>
              </a:rPr>
              <a:t>DEMO </a:t>
            </a:r>
            <a:endParaRPr lang="en-US" sz="16600" dirty="0">
              <a:solidFill>
                <a:srgbClr val="FFFFFF"/>
              </a:solidFill>
              <a:latin typeface="Arial Black" panose="020B0A04020102020204" pitchFamily="34" charset="0"/>
            </a:endParaRPr>
          </a:p>
        </p:txBody>
      </p:sp>
      <p:pic>
        <p:nvPicPr>
          <p:cNvPr id="10" name="Picture 9">
            <a:extLst>
              <a:ext uri="{FF2B5EF4-FFF2-40B4-BE49-F238E27FC236}">
                <a16:creationId xmlns:a16="http://schemas.microsoft.com/office/drawing/2014/main" id="{7F264D9A-548A-E72D-24CF-21EB7A2EF8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4719" y="1521662"/>
            <a:ext cx="13544550" cy="7534428"/>
          </a:xfrm>
          <a:prstGeom prst="rect">
            <a:avLst/>
          </a:prstGeom>
        </p:spPr>
      </p:pic>
    </p:spTree>
    <p:extLst>
      <p:ext uri="{BB962C8B-B14F-4D97-AF65-F5344CB8AC3E}">
        <p14:creationId xmlns:p14="http://schemas.microsoft.com/office/powerpoint/2010/main" val="14679783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Rounded Rectangle 12"/>
          <p:cNvSpPr/>
          <p:nvPr/>
        </p:nvSpPr>
        <p:spPr>
          <a:xfrm>
            <a:off x="2400300" y="3329642"/>
            <a:ext cx="13487400"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err="1"/>
              <a:t>Memperluas</a:t>
            </a:r>
            <a:r>
              <a:rPr lang="en-US" sz="6000" b="1" dirty="0"/>
              <a:t> </a:t>
            </a:r>
            <a:r>
              <a:rPr lang="en-US" sz="6000" b="1" dirty="0" err="1"/>
              <a:t>wawasan</a:t>
            </a:r>
            <a:r>
              <a:rPr lang="en-US" sz="6000" b="1" dirty="0"/>
              <a:t> dan </a:t>
            </a:r>
            <a:r>
              <a:rPr lang="en-US" sz="6000" b="1" dirty="0" err="1"/>
              <a:t>mendukung</a:t>
            </a:r>
            <a:r>
              <a:rPr lang="en-US" sz="6000" b="1" dirty="0"/>
              <a:t> </a:t>
            </a:r>
            <a:r>
              <a:rPr lang="en-US" sz="6000" b="1" dirty="0" err="1"/>
              <a:t>pembelajaran</a:t>
            </a:r>
            <a:r>
              <a:rPr lang="en-US" sz="6000" b="1" dirty="0"/>
              <a:t> </a:t>
            </a:r>
            <a:r>
              <a:rPr lang="en-US" sz="6000" b="1" dirty="0" err="1"/>
              <a:t>seumur</a:t>
            </a:r>
            <a:r>
              <a:rPr lang="en-US" sz="6000" b="1" dirty="0"/>
              <a:t> </a:t>
            </a:r>
            <a:r>
              <a:rPr lang="en-US" sz="6000" b="1" dirty="0" err="1"/>
              <a:t>hidup</a:t>
            </a:r>
            <a:r>
              <a:rPr lang="en-US" sz="6000" b="1" dirty="0"/>
              <a:t> </a:t>
            </a:r>
            <a:r>
              <a:rPr lang="en-US" sz="6000" b="1" dirty="0" err="1"/>
              <a:t>dengan</a:t>
            </a:r>
            <a:r>
              <a:rPr lang="en-US" sz="6000" b="1" dirty="0"/>
              <a:t> </a:t>
            </a:r>
            <a:r>
              <a:rPr lang="en-US" sz="6000" b="1" dirty="0" err="1"/>
              <a:t>cara</a:t>
            </a:r>
            <a:r>
              <a:rPr lang="en-US" sz="6000" b="1" dirty="0"/>
              <a:t> yang modern dan </a:t>
            </a:r>
            <a:r>
              <a:rPr lang="en-US" sz="6000" b="1" dirty="0" err="1"/>
              <a:t>efisien</a:t>
            </a:r>
            <a:r>
              <a:rPr lang="en-US" sz="6000" b="1" dirty="0"/>
              <a:t>.</a:t>
            </a:r>
          </a:p>
        </p:txBody>
      </p:sp>
      <p:sp>
        <p:nvSpPr>
          <p:cNvPr id="8" name="TextBox 7">
            <a:extLst>
              <a:ext uri="{FF2B5EF4-FFF2-40B4-BE49-F238E27FC236}">
                <a16:creationId xmlns:a16="http://schemas.microsoft.com/office/drawing/2014/main" id="{12FE3506-AF8A-CFFF-28EE-120D7BCBF5C6}"/>
              </a:ext>
            </a:extLst>
          </p:cNvPr>
          <p:cNvSpPr txBox="1"/>
          <p:nvPr/>
        </p:nvSpPr>
        <p:spPr>
          <a:xfrm>
            <a:off x="4191000" y="498311"/>
            <a:ext cx="9290956" cy="2862322"/>
          </a:xfrm>
          <a:prstGeom prst="rect">
            <a:avLst/>
          </a:prstGeom>
          <a:noFill/>
        </p:spPr>
        <p:txBody>
          <a:bodyPr wrap="square">
            <a:spAutoFit/>
          </a:bodyPr>
          <a:lstStyle/>
          <a:p>
            <a:pPr algn="ctr"/>
            <a:r>
              <a:rPr lang="en-US" sz="6000" b="1" dirty="0" err="1">
                <a:solidFill>
                  <a:schemeClr val="bg1">
                    <a:lumMod val="95000"/>
                  </a:schemeClr>
                </a:solidFill>
              </a:rPr>
              <a:t>Manfaat</a:t>
            </a:r>
            <a:r>
              <a:rPr lang="en-US" sz="6000" b="1" dirty="0">
                <a:solidFill>
                  <a:schemeClr val="bg1">
                    <a:lumMod val="95000"/>
                  </a:schemeClr>
                </a:solidFill>
              </a:rPr>
              <a:t> </a:t>
            </a:r>
            <a:r>
              <a:rPr lang="en-US" sz="6000" b="1" dirty="0" err="1">
                <a:solidFill>
                  <a:schemeClr val="bg1">
                    <a:lumMod val="95000"/>
                  </a:schemeClr>
                </a:solidFill>
              </a:rPr>
              <a:t>Menggunakan</a:t>
            </a:r>
            <a:r>
              <a:rPr lang="en-US" sz="6000" b="1" dirty="0">
                <a:solidFill>
                  <a:schemeClr val="bg1">
                    <a:lumMod val="95000"/>
                  </a:schemeClr>
                </a:solidFill>
              </a:rPr>
              <a:t> </a:t>
            </a:r>
            <a:r>
              <a:rPr lang="en-US" sz="6000" b="1" dirty="0" err="1">
                <a:solidFill>
                  <a:schemeClr val="bg1">
                    <a:lumMod val="95000"/>
                  </a:schemeClr>
                </a:solidFill>
              </a:rPr>
              <a:t>Aplikasi</a:t>
            </a:r>
            <a:r>
              <a:rPr lang="en-US" sz="6000" b="1" dirty="0">
                <a:solidFill>
                  <a:schemeClr val="bg1">
                    <a:lumMod val="95000"/>
                  </a:schemeClr>
                </a:solidFill>
              </a:rPr>
              <a:t> </a:t>
            </a:r>
            <a:r>
              <a:rPr lang="en-US" sz="6000" b="1" dirty="0" err="1">
                <a:solidFill>
                  <a:schemeClr val="bg1">
                    <a:lumMod val="95000"/>
                  </a:schemeClr>
                </a:solidFill>
              </a:rPr>
              <a:t>Perpustakaan</a:t>
            </a:r>
            <a:r>
              <a:rPr lang="en-US" sz="6000" b="1" dirty="0">
                <a:solidFill>
                  <a:schemeClr val="bg1">
                    <a:lumMod val="95000"/>
                  </a:schemeClr>
                </a:solidFill>
              </a:rPr>
              <a:t> Nasional</a:t>
            </a:r>
          </a:p>
        </p:txBody>
      </p:sp>
    </p:spTree>
    <p:extLst>
      <p:ext uri="{BB962C8B-B14F-4D97-AF65-F5344CB8AC3E}">
        <p14:creationId xmlns:p14="http://schemas.microsoft.com/office/powerpoint/2010/main" val="1702510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3048000" y="-251108"/>
            <a:ext cx="10849858" cy="1569982"/>
          </a:xfrm>
          <a:prstGeom prst="rect">
            <a:avLst/>
          </a:prstGeom>
        </p:spPr>
        <p:txBody>
          <a:bodyPr wrap="square" lIns="0" tIns="0" rIns="0" bIns="0" rtlCol="0" anchor="t">
            <a:spAutoFit/>
          </a:bodyPr>
          <a:lstStyle/>
          <a:p>
            <a:pPr algn="ctr">
              <a:lnSpc>
                <a:spcPts val="13999"/>
              </a:lnSpc>
              <a:spcBef>
                <a:spcPct val="0"/>
              </a:spcBef>
            </a:pPr>
            <a:r>
              <a:rPr lang="id-ID" sz="6600" dirty="0">
                <a:solidFill>
                  <a:srgbClr val="FFFFFF"/>
                </a:solidFill>
                <a:latin typeface="League Spartan"/>
              </a:rPr>
              <a:t>Ke</a:t>
            </a:r>
            <a:r>
              <a:rPr lang="en-US" sz="6600" dirty="0" err="1">
                <a:solidFill>
                  <a:srgbClr val="FFFFFF"/>
                </a:solidFill>
                <a:latin typeface="League Spartan"/>
              </a:rPr>
              <a:t>kurangan</a:t>
            </a:r>
            <a:r>
              <a:rPr lang="en-US" sz="6600" dirty="0">
                <a:solidFill>
                  <a:srgbClr val="FFFFFF"/>
                </a:solidFill>
                <a:latin typeface="League Spartan"/>
              </a:rPr>
              <a:t> Dan </a:t>
            </a:r>
            <a:r>
              <a:rPr lang="en-US" sz="6600" dirty="0" err="1">
                <a:solidFill>
                  <a:srgbClr val="FFFFFF"/>
                </a:solidFill>
                <a:latin typeface="League Spartan"/>
              </a:rPr>
              <a:t>Kelebihan</a:t>
            </a:r>
            <a:endParaRPr lang="en-US" sz="6600" dirty="0">
              <a:solidFill>
                <a:srgbClr val="FFFFFF"/>
              </a:solidFill>
              <a:latin typeface="League Spartan"/>
            </a:endParaRPr>
          </a:p>
        </p:txBody>
      </p:sp>
      <p:sp>
        <p:nvSpPr>
          <p:cNvPr id="9" name="TextBox 9"/>
          <p:cNvSpPr txBox="1"/>
          <p:nvPr/>
        </p:nvSpPr>
        <p:spPr>
          <a:xfrm>
            <a:off x="5639367" y="3967382"/>
            <a:ext cx="3037096" cy="1600200"/>
          </a:xfrm>
          <a:prstGeom prst="rect">
            <a:avLst/>
          </a:prstGeom>
        </p:spPr>
        <p:txBody>
          <a:bodyPr lIns="0" tIns="0" rIns="0" bIns="0" rtlCol="0" anchor="t">
            <a:spAutoFit/>
          </a:bodyPr>
          <a:lstStyle/>
          <a:p>
            <a:pPr algn="just">
              <a:lnSpc>
                <a:spcPts val="6300"/>
              </a:lnSpc>
              <a:spcBef>
                <a:spcPct val="0"/>
              </a:spcBef>
            </a:pPr>
            <a:r>
              <a:rPr lang="en-US" sz="4500">
                <a:solidFill>
                  <a:srgbClr val="23354B"/>
                </a:solidFill>
                <a:latin typeface="Arimo Bold"/>
              </a:rPr>
              <a:t>Subjek Penelitian</a:t>
            </a:r>
          </a:p>
        </p:txBody>
      </p:sp>
      <p:sp>
        <p:nvSpPr>
          <p:cNvPr id="10" name="TextBox 10"/>
          <p:cNvSpPr txBox="1"/>
          <p:nvPr/>
        </p:nvSpPr>
        <p:spPr>
          <a:xfrm>
            <a:off x="9905188" y="3948947"/>
            <a:ext cx="3037096" cy="1600200"/>
          </a:xfrm>
          <a:prstGeom prst="rect">
            <a:avLst/>
          </a:prstGeom>
        </p:spPr>
        <p:txBody>
          <a:bodyPr lIns="0" tIns="0" rIns="0" bIns="0" rtlCol="0" anchor="t">
            <a:spAutoFit/>
          </a:bodyPr>
          <a:lstStyle/>
          <a:p>
            <a:pPr algn="just">
              <a:lnSpc>
                <a:spcPts val="6300"/>
              </a:lnSpc>
              <a:spcBef>
                <a:spcPct val="0"/>
              </a:spcBef>
            </a:pPr>
            <a:r>
              <a:rPr lang="en-US" sz="4500">
                <a:solidFill>
                  <a:srgbClr val="23354B"/>
                </a:solidFill>
                <a:latin typeface="Arimo Bold"/>
              </a:rPr>
              <a:t>Desain Penelitian</a:t>
            </a:r>
          </a:p>
        </p:txBody>
      </p:sp>
      <p:sp>
        <p:nvSpPr>
          <p:cNvPr id="12" name="Rounded Rectangle 11"/>
          <p:cNvSpPr/>
          <p:nvPr/>
        </p:nvSpPr>
        <p:spPr>
          <a:xfrm>
            <a:off x="1212159" y="2653297"/>
            <a:ext cx="14935200" cy="6077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600" dirty="0" err="1">
                <a:solidFill>
                  <a:schemeClr val="bg1"/>
                </a:solidFill>
              </a:rPr>
              <a:t>kekurangan</a:t>
            </a:r>
            <a:endParaRPr lang="en-US" sz="3600" dirty="0">
              <a:solidFill>
                <a:schemeClr val="bg1"/>
              </a:solidFill>
            </a:endParaRPr>
          </a:p>
          <a:p>
            <a:pPr marL="571500" indent="-571500" algn="just">
              <a:buFont typeface="Arial" panose="020B0604020202020204" pitchFamily="34" charset="0"/>
              <a:buChar char="•"/>
            </a:pPr>
            <a:r>
              <a:rPr lang="en-US" sz="3600" dirty="0">
                <a:solidFill>
                  <a:schemeClr val="bg1"/>
                </a:solidFill>
              </a:rPr>
              <a:t>Belum </a:t>
            </a:r>
            <a:r>
              <a:rPr lang="en-US" sz="3600" dirty="0" err="1">
                <a:solidFill>
                  <a:schemeClr val="bg1"/>
                </a:solidFill>
              </a:rPr>
              <a:t>ada</a:t>
            </a:r>
            <a:r>
              <a:rPr lang="en-US" sz="3600" dirty="0">
                <a:solidFill>
                  <a:schemeClr val="bg1"/>
                </a:solidFill>
              </a:rPr>
              <a:t> system login dan </a:t>
            </a:r>
            <a:r>
              <a:rPr lang="en-US" sz="3600" dirty="0" err="1">
                <a:solidFill>
                  <a:schemeClr val="bg1"/>
                </a:solidFill>
              </a:rPr>
              <a:t>otorisasi</a:t>
            </a:r>
            <a:r>
              <a:rPr lang="en-US" sz="3600" dirty="0">
                <a:solidFill>
                  <a:schemeClr val="bg1"/>
                </a:solidFill>
              </a:rPr>
              <a:t>.</a:t>
            </a:r>
          </a:p>
          <a:p>
            <a:pPr marL="571500" indent="-571500" algn="just">
              <a:buFont typeface="Arial" panose="020B0604020202020204" pitchFamily="34" charset="0"/>
              <a:buChar char="•"/>
            </a:pPr>
            <a:r>
              <a:rPr lang="en-US" sz="3600" dirty="0">
                <a:solidFill>
                  <a:schemeClr val="bg1"/>
                </a:solidFill>
              </a:rPr>
              <a:t>Belum </a:t>
            </a:r>
            <a:r>
              <a:rPr lang="en-US" sz="3600" dirty="0" err="1">
                <a:solidFill>
                  <a:schemeClr val="bg1"/>
                </a:solidFill>
              </a:rPr>
              <a:t>terkoneksi</a:t>
            </a:r>
            <a:r>
              <a:rPr lang="en-US" sz="3600" dirty="0">
                <a:solidFill>
                  <a:schemeClr val="bg1"/>
                </a:solidFill>
              </a:rPr>
              <a:t> </a:t>
            </a:r>
            <a:r>
              <a:rPr lang="en-US" sz="3600" dirty="0" err="1">
                <a:solidFill>
                  <a:schemeClr val="bg1"/>
                </a:solidFill>
              </a:rPr>
              <a:t>ke</a:t>
            </a:r>
            <a:r>
              <a:rPr lang="en-US" sz="3600" dirty="0">
                <a:solidFill>
                  <a:schemeClr val="bg1"/>
                </a:solidFill>
              </a:rPr>
              <a:t> database.</a:t>
            </a:r>
          </a:p>
          <a:p>
            <a:pPr marL="571500" indent="-571500" algn="just">
              <a:buFont typeface="Arial" panose="020B0604020202020204" pitchFamily="34" charset="0"/>
              <a:buChar char="•"/>
            </a:pPr>
            <a:r>
              <a:rPr lang="en-US" sz="3600" dirty="0">
                <a:solidFill>
                  <a:schemeClr val="bg1"/>
                </a:solidFill>
              </a:rPr>
              <a:t>Item </a:t>
            </a:r>
            <a:r>
              <a:rPr lang="en-US" sz="3600" dirty="0" err="1">
                <a:solidFill>
                  <a:schemeClr val="bg1"/>
                </a:solidFill>
              </a:rPr>
              <a:t>buku</a:t>
            </a:r>
            <a:r>
              <a:rPr lang="en-US" sz="3600" dirty="0">
                <a:solidFill>
                  <a:schemeClr val="bg1"/>
                </a:solidFill>
              </a:rPr>
              <a:t> di hardcode </a:t>
            </a:r>
            <a:r>
              <a:rPr lang="en-US" sz="3600" dirty="0" err="1">
                <a:solidFill>
                  <a:schemeClr val="bg1"/>
                </a:solidFill>
              </a:rPr>
              <a:t>dalam</a:t>
            </a:r>
            <a:r>
              <a:rPr lang="en-US" sz="3600" dirty="0">
                <a:solidFill>
                  <a:schemeClr val="bg1"/>
                </a:solidFill>
              </a:rPr>
              <a:t> program.</a:t>
            </a:r>
          </a:p>
          <a:p>
            <a:pPr marL="571500" indent="-571500" algn="just">
              <a:buFont typeface="Arial" panose="020B0604020202020204" pitchFamily="34" charset="0"/>
              <a:buChar char="•"/>
            </a:pPr>
            <a:r>
              <a:rPr lang="en-US" sz="3600" dirty="0">
                <a:solidFill>
                  <a:schemeClr val="bg1"/>
                </a:solidFill>
              </a:rPr>
              <a:t>Belum </a:t>
            </a:r>
            <a:r>
              <a:rPr lang="en-US" sz="3600" dirty="0" err="1">
                <a:solidFill>
                  <a:schemeClr val="bg1"/>
                </a:solidFill>
              </a:rPr>
              <a:t>ada</a:t>
            </a:r>
            <a:r>
              <a:rPr lang="en-US" sz="3600" dirty="0">
                <a:solidFill>
                  <a:schemeClr val="bg1"/>
                </a:solidFill>
              </a:rPr>
              <a:t> history </a:t>
            </a:r>
            <a:r>
              <a:rPr lang="en-US" sz="3600" dirty="0" err="1">
                <a:solidFill>
                  <a:schemeClr val="bg1"/>
                </a:solidFill>
              </a:rPr>
              <a:t>setelah</a:t>
            </a:r>
            <a:r>
              <a:rPr lang="en-US" sz="3600" dirty="0">
                <a:solidFill>
                  <a:schemeClr val="bg1"/>
                </a:solidFill>
              </a:rPr>
              <a:t> </a:t>
            </a:r>
            <a:r>
              <a:rPr lang="en-US" sz="3600" dirty="0" err="1">
                <a:solidFill>
                  <a:schemeClr val="bg1"/>
                </a:solidFill>
              </a:rPr>
              <a:t>transaksi</a:t>
            </a:r>
            <a:r>
              <a:rPr lang="en-US" sz="3600" dirty="0">
                <a:solidFill>
                  <a:schemeClr val="bg1"/>
                </a:solidFill>
              </a:rPr>
              <a:t> system </a:t>
            </a:r>
            <a:r>
              <a:rPr lang="en-US" sz="3600" dirty="0" err="1">
                <a:solidFill>
                  <a:schemeClr val="bg1"/>
                </a:solidFill>
              </a:rPr>
              <a:t>selesai</a:t>
            </a:r>
            <a:r>
              <a:rPr lang="en-US" sz="3600" dirty="0">
                <a:solidFill>
                  <a:schemeClr val="bg1"/>
                </a:solidFill>
              </a:rPr>
              <a:t>.</a:t>
            </a:r>
          </a:p>
          <a:p>
            <a:pPr algn="just"/>
            <a:r>
              <a:rPr lang="en-US" sz="3600" dirty="0" err="1">
                <a:solidFill>
                  <a:schemeClr val="bg1"/>
                </a:solidFill>
              </a:rPr>
              <a:t>Kelebihan</a:t>
            </a:r>
            <a:endParaRPr lang="en-US" sz="3600" dirty="0">
              <a:solidFill>
                <a:schemeClr val="bg1"/>
              </a:solidFill>
            </a:endParaRPr>
          </a:p>
          <a:p>
            <a:pPr marL="571500" indent="-571500" algn="just">
              <a:buFont typeface="Arial" panose="020B0604020202020204" pitchFamily="34" charset="0"/>
              <a:buChar char="•"/>
            </a:pPr>
            <a:r>
              <a:rPr lang="en-US" sz="3600" dirty="0">
                <a:solidFill>
                  <a:schemeClr val="bg1"/>
                </a:solidFill>
              </a:rPr>
              <a:t>Proses input simple.</a:t>
            </a:r>
          </a:p>
          <a:p>
            <a:pPr marL="571500" indent="-571500" algn="just">
              <a:buFont typeface="Arial" panose="020B0604020202020204" pitchFamily="34" charset="0"/>
              <a:buChar char="•"/>
            </a:pPr>
            <a:r>
              <a:rPr lang="en-US" sz="3600" dirty="0" err="1">
                <a:solidFill>
                  <a:schemeClr val="bg1"/>
                </a:solidFill>
              </a:rPr>
              <a:t>Transaksi</a:t>
            </a:r>
            <a:r>
              <a:rPr lang="en-US" sz="3600" dirty="0">
                <a:solidFill>
                  <a:schemeClr val="bg1"/>
                </a:solidFill>
              </a:rPr>
              <a:t> </a:t>
            </a:r>
            <a:r>
              <a:rPr lang="en-US" sz="3600" dirty="0" err="1">
                <a:solidFill>
                  <a:schemeClr val="bg1"/>
                </a:solidFill>
              </a:rPr>
              <a:t>menggunakan</a:t>
            </a:r>
            <a:r>
              <a:rPr lang="en-US" sz="3600" dirty="0">
                <a:solidFill>
                  <a:schemeClr val="bg1"/>
                </a:solidFill>
              </a:rPr>
              <a:t> </a:t>
            </a:r>
            <a:r>
              <a:rPr lang="en-US" sz="3600" dirty="0" err="1">
                <a:solidFill>
                  <a:schemeClr val="bg1"/>
                </a:solidFill>
              </a:rPr>
              <a:t>qrcode</a:t>
            </a:r>
            <a:r>
              <a:rPr lang="en-US" sz="3600" dirty="0">
                <a:solidFill>
                  <a:schemeClr val="bg1"/>
                </a:solidFill>
              </a:rPr>
              <a:t>.</a:t>
            </a:r>
          </a:p>
          <a:p>
            <a:pPr marL="571500" indent="-571500" algn="just">
              <a:buFont typeface="Arial" panose="020B0604020202020204" pitchFamily="34" charset="0"/>
              <a:buChar char="•"/>
            </a:pPr>
            <a:r>
              <a:rPr lang="en-US" sz="3600" dirty="0" err="1">
                <a:solidFill>
                  <a:schemeClr val="bg1"/>
                </a:solidFill>
              </a:rPr>
              <a:t>Mendukung</a:t>
            </a:r>
            <a:r>
              <a:rPr lang="en-US" sz="3600" dirty="0">
                <a:solidFill>
                  <a:schemeClr val="bg1"/>
                </a:solidFill>
              </a:rPr>
              <a:t> </a:t>
            </a:r>
            <a:r>
              <a:rPr lang="en-US" sz="3600" dirty="0" err="1">
                <a:solidFill>
                  <a:schemeClr val="bg1"/>
                </a:solidFill>
              </a:rPr>
              <a:t>penelitian</a:t>
            </a:r>
            <a:r>
              <a:rPr lang="en-US" sz="3600" dirty="0">
                <a:solidFill>
                  <a:schemeClr val="bg1"/>
                </a:solidFill>
              </a:rPr>
              <a:t> dan Pendidikan.</a:t>
            </a:r>
          </a:p>
          <a:p>
            <a:pPr marL="571500" indent="-571500" algn="just">
              <a:buFont typeface="Arial" panose="020B0604020202020204" pitchFamily="34" charset="0"/>
              <a:buChar char="•"/>
            </a:pPr>
            <a:r>
              <a:rPr lang="en-US" sz="3600" dirty="0" err="1">
                <a:solidFill>
                  <a:schemeClr val="bg1"/>
                </a:solidFill>
              </a:rPr>
              <a:t>Fleksibel</a:t>
            </a:r>
            <a:r>
              <a:rPr lang="en-US" sz="3600" dirty="0">
                <a:solidFill>
                  <a:schemeClr val="bg1"/>
                </a:solidFill>
              </a:rPr>
              <a:t> </a:t>
            </a:r>
            <a:r>
              <a:rPr lang="en-US" sz="3600" dirty="0" err="1">
                <a:solidFill>
                  <a:schemeClr val="bg1"/>
                </a:solidFill>
              </a:rPr>
              <a:t>waktu</a:t>
            </a:r>
            <a:r>
              <a:rPr lang="en-US" sz="3600" dirty="0">
                <a:solidFill>
                  <a:schemeClr val="bg1"/>
                </a:solidFill>
              </a:rPr>
              <a:t> dan </a:t>
            </a:r>
            <a:r>
              <a:rPr lang="en-US" sz="3600" dirty="0" err="1">
                <a:solidFill>
                  <a:schemeClr val="bg1"/>
                </a:solidFill>
              </a:rPr>
              <a:t>tempat</a:t>
            </a:r>
            <a:r>
              <a:rPr lang="en-US" sz="3600" dirty="0">
                <a:solidFill>
                  <a:schemeClr val="bg1"/>
                </a:solidFill>
              </a:rPr>
              <a:t>.</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a:extLst>
            <a:ext uri="{FF2B5EF4-FFF2-40B4-BE49-F238E27FC236}">
              <a16:creationId xmlns:a16="http://schemas.microsoft.com/office/drawing/2014/main" id="{0F536111-CA9E-0A6C-C5B1-1054F114615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61325AE-A651-5EB0-8C0D-2EA303A06FA4}"/>
              </a:ext>
            </a:extLst>
          </p:cNvPr>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E474799-C32A-DC87-537D-4D8217755318}"/>
              </a:ext>
            </a:extLst>
          </p:cNvPr>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1C8D5A0D-4F02-559C-4469-0CC6841A6946}"/>
              </a:ext>
            </a:extLst>
          </p:cNvPr>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17D3FE76-A04C-F4B7-9C39-F381EA4A6D5C}"/>
              </a:ext>
            </a:extLst>
          </p:cNvPr>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FD4F62EF-D5CC-A0A0-558B-C82860A12C2D}"/>
              </a:ext>
            </a:extLst>
          </p:cNvPr>
          <p:cNvSpPr txBox="1"/>
          <p:nvPr/>
        </p:nvSpPr>
        <p:spPr>
          <a:xfrm>
            <a:off x="-287121" y="1306275"/>
            <a:ext cx="10849858" cy="1795363"/>
          </a:xfrm>
          <a:prstGeom prst="rect">
            <a:avLst/>
          </a:prstGeom>
        </p:spPr>
        <p:txBody>
          <a:bodyPr wrap="square" lIns="0" tIns="0" rIns="0" bIns="0" rtlCol="0" anchor="t">
            <a:spAutoFit/>
          </a:bodyPr>
          <a:lstStyle/>
          <a:p>
            <a:pPr algn="ctr">
              <a:lnSpc>
                <a:spcPts val="13999"/>
              </a:lnSpc>
              <a:spcBef>
                <a:spcPct val="0"/>
              </a:spcBef>
            </a:pPr>
            <a:r>
              <a:rPr lang="id-ID" sz="9999" dirty="0">
                <a:solidFill>
                  <a:srgbClr val="FFFFFF"/>
                </a:solidFill>
                <a:latin typeface="League Spartan"/>
              </a:rPr>
              <a:t>Kesimpulan </a:t>
            </a:r>
            <a:endParaRPr lang="en-US" sz="9999" dirty="0">
              <a:solidFill>
                <a:srgbClr val="FFFFFF"/>
              </a:solidFill>
              <a:latin typeface="League Spartan"/>
            </a:endParaRPr>
          </a:p>
        </p:txBody>
      </p:sp>
      <p:sp>
        <p:nvSpPr>
          <p:cNvPr id="9" name="TextBox 9">
            <a:extLst>
              <a:ext uri="{FF2B5EF4-FFF2-40B4-BE49-F238E27FC236}">
                <a16:creationId xmlns:a16="http://schemas.microsoft.com/office/drawing/2014/main" id="{9C4C79A5-D142-043E-60A3-5F5ED38E637F}"/>
              </a:ext>
            </a:extLst>
          </p:cNvPr>
          <p:cNvSpPr txBox="1"/>
          <p:nvPr/>
        </p:nvSpPr>
        <p:spPr>
          <a:xfrm>
            <a:off x="5639367" y="3967382"/>
            <a:ext cx="3037096" cy="1600200"/>
          </a:xfrm>
          <a:prstGeom prst="rect">
            <a:avLst/>
          </a:prstGeom>
        </p:spPr>
        <p:txBody>
          <a:bodyPr lIns="0" tIns="0" rIns="0" bIns="0" rtlCol="0" anchor="t">
            <a:spAutoFit/>
          </a:bodyPr>
          <a:lstStyle/>
          <a:p>
            <a:pPr algn="just">
              <a:lnSpc>
                <a:spcPts val="6300"/>
              </a:lnSpc>
              <a:spcBef>
                <a:spcPct val="0"/>
              </a:spcBef>
            </a:pPr>
            <a:r>
              <a:rPr lang="en-US" sz="4500">
                <a:solidFill>
                  <a:srgbClr val="23354B"/>
                </a:solidFill>
                <a:latin typeface="Arimo Bold"/>
              </a:rPr>
              <a:t>Subjek Penelitian</a:t>
            </a:r>
          </a:p>
        </p:txBody>
      </p:sp>
      <p:sp>
        <p:nvSpPr>
          <p:cNvPr id="10" name="TextBox 10">
            <a:extLst>
              <a:ext uri="{FF2B5EF4-FFF2-40B4-BE49-F238E27FC236}">
                <a16:creationId xmlns:a16="http://schemas.microsoft.com/office/drawing/2014/main" id="{2F0452B6-CACE-27EB-9EE7-E63FE5B14E66}"/>
              </a:ext>
            </a:extLst>
          </p:cNvPr>
          <p:cNvSpPr txBox="1"/>
          <p:nvPr/>
        </p:nvSpPr>
        <p:spPr>
          <a:xfrm>
            <a:off x="9905188" y="3948947"/>
            <a:ext cx="3037096" cy="1600200"/>
          </a:xfrm>
          <a:prstGeom prst="rect">
            <a:avLst/>
          </a:prstGeom>
        </p:spPr>
        <p:txBody>
          <a:bodyPr lIns="0" tIns="0" rIns="0" bIns="0" rtlCol="0" anchor="t">
            <a:spAutoFit/>
          </a:bodyPr>
          <a:lstStyle/>
          <a:p>
            <a:pPr algn="just">
              <a:lnSpc>
                <a:spcPts val="6300"/>
              </a:lnSpc>
              <a:spcBef>
                <a:spcPct val="0"/>
              </a:spcBef>
            </a:pPr>
            <a:r>
              <a:rPr lang="en-US" sz="4500">
                <a:solidFill>
                  <a:srgbClr val="23354B"/>
                </a:solidFill>
                <a:latin typeface="Arimo Bold"/>
              </a:rPr>
              <a:t>Desain Penelitian</a:t>
            </a:r>
          </a:p>
        </p:txBody>
      </p:sp>
      <p:sp>
        <p:nvSpPr>
          <p:cNvPr id="11" name="TextBox 11">
            <a:extLst>
              <a:ext uri="{FF2B5EF4-FFF2-40B4-BE49-F238E27FC236}">
                <a16:creationId xmlns:a16="http://schemas.microsoft.com/office/drawing/2014/main" id="{62A34724-CF55-0788-56D5-3B67D3930CAD}"/>
              </a:ext>
            </a:extLst>
          </p:cNvPr>
          <p:cNvSpPr txBox="1"/>
          <p:nvPr/>
        </p:nvSpPr>
        <p:spPr>
          <a:xfrm>
            <a:off x="14171106" y="3891797"/>
            <a:ext cx="3037096" cy="3200400"/>
          </a:xfrm>
          <a:prstGeom prst="rect">
            <a:avLst/>
          </a:prstGeom>
        </p:spPr>
        <p:txBody>
          <a:bodyPr lIns="0" tIns="0" rIns="0" bIns="0" rtlCol="0" anchor="t">
            <a:spAutoFit/>
          </a:bodyPr>
          <a:lstStyle/>
          <a:p>
            <a:pPr algn="just">
              <a:lnSpc>
                <a:spcPts val="6300"/>
              </a:lnSpc>
              <a:spcBef>
                <a:spcPct val="0"/>
              </a:spcBef>
            </a:pPr>
            <a:r>
              <a:rPr lang="en-US" sz="4500">
                <a:solidFill>
                  <a:srgbClr val="23354B"/>
                </a:solidFill>
                <a:latin typeface="Arimo Bold"/>
              </a:rPr>
              <a:t>Data dan Teknik Pengumpu-lan Data</a:t>
            </a:r>
          </a:p>
        </p:txBody>
      </p:sp>
      <p:sp>
        <p:nvSpPr>
          <p:cNvPr id="12" name="Rounded Rectangle 11">
            <a:extLst>
              <a:ext uri="{FF2B5EF4-FFF2-40B4-BE49-F238E27FC236}">
                <a16:creationId xmlns:a16="http://schemas.microsoft.com/office/drawing/2014/main" id="{03454CAF-98F3-7751-83B8-B2A32BB06561}"/>
              </a:ext>
            </a:extLst>
          </p:cNvPr>
          <p:cNvSpPr/>
          <p:nvPr/>
        </p:nvSpPr>
        <p:spPr>
          <a:xfrm>
            <a:off x="762000" y="2990110"/>
            <a:ext cx="14935200" cy="6077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600" dirty="0"/>
              <a:t>Sistem perpustakaan yang baik sangat penting untuk memastikan pengelolaan inventaris yang efisien, memudahkan akses bagi pengguna, meningkatkan efisiensi operasional, menyediakan laporan dan analisis yang akurat, serta mengelola denda keterlambatan dengan efektif. Dengan sistem ini, perpustakaan dapat memberikan layanan yang lebih baik dan memastikan koleksi buku tetap terjaga dengan baik.</a:t>
            </a:r>
            <a:endParaRPr lang="en-US" sz="3600" dirty="0"/>
          </a:p>
        </p:txBody>
      </p:sp>
    </p:spTree>
    <p:extLst>
      <p:ext uri="{BB962C8B-B14F-4D97-AF65-F5344CB8AC3E}">
        <p14:creationId xmlns:p14="http://schemas.microsoft.com/office/powerpoint/2010/main" val="163834943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rot="2548192">
            <a:off x="368978" y="-172546"/>
            <a:ext cx="1319443" cy="2483119"/>
          </a:xfrm>
          <a:custGeom>
            <a:avLst/>
            <a:gdLst/>
            <a:ahLst/>
            <a:cxnLst/>
            <a:rect l="l" t="t" r="r" b="b"/>
            <a:pathLst>
              <a:path w="1319443" h="2483119">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4623612" flipH="1" flipV="1">
            <a:off x="15546641" y="7018104"/>
            <a:ext cx="2951197" cy="3606751"/>
          </a:xfrm>
          <a:custGeom>
            <a:avLst/>
            <a:gdLst/>
            <a:ahLst/>
            <a:cxnLst/>
            <a:rect l="l" t="t" r="r" b="b"/>
            <a:pathLst>
              <a:path w="2951197" h="3606751">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183243" y="654668"/>
            <a:ext cx="15921515" cy="9183530"/>
          </a:xfrm>
          <a:custGeom>
            <a:avLst/>
            <a:gdLst/>
            <a:ahLst/>
            <a:cxnLst/>
            <a:rect l="l" t="t" r="r" b="b"/>
            <a:pathLst>
              <a:path w="15921515" h="9183530">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5400000">
            <a:off x="1078623" y="8488653"/>
            <a:ext cx="703795" cy="1995295"/>
          </a:xfrm>
          <a:custGeom>
            <a:avLst/>
            <a:gdLst/>
            <a:ahLst/>
            <a:cxnLst/>
            <a:rect l="l" t="t" r="r" b="b"/>
            <a:pathLst>
              <a:path w="703795" h="19952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2" name="Freeform 12"/>
          <p:cNvSpPr/>
          <p:nvPr/>
        </p:nvSpPr>
        <p:spPr>
          <a:xfrm>
            <a:off x="12526567"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3" name="Freeform 13"/>
          <p:cNvSpPr/>
          <p:nvPr/>
        </p:nvSpPr>
        <p:spPr>
          <a:xfrm>
            <a:off x="16778822" y="2430274"/>
            <a:ext cx="1146427" cy="1487111"/>
          </a:xfrm>
          <a:custGeom>
            <a:avLst/>
            <a:gdLst/>
            <a:ahLst/>
            <a:cxnLst/>
            <a:rect l="l" t="t" r="r" b="b"/>
            <a:pathLst>
              <a:path w="1146427" h="1487111">
                <a:moveTo>
                  <a:pt x="0" y="0"/>
                </a:moveTo>
                <a:lnTo>
                  <a:pt x="1146427" y="0"/>
                </a:lnTo>
                <a:lnTo>
                  <a:pt x="1146427" y="1487111"/>
                </a:lnTo>
                <a:lnTo>
                  <a:pt x="0" y="14871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4" name="TextBox 14"/>
          <p:cNvSpPr txBox="1"/>
          <p:nvPr/>
        </p:nvSpPr>
        <p:spPr>
          <a:xfrm>
            <a:off x="4276680" y="3330704"/>
            <a:ext cx="9134520" cy="553998"/>
          </a:xfrm>
          <a:prstGeom prst="rect">
            <a:avLst/>
          </a:prstGeom>
        </p:spPr>
        <p:txBody>
          <a:bodyPr wrap="square" lIns="0" tIns="0" rIns="0" bIns="0" rtlCol="0" anchor="t">
            <a:spAutoFit/>
          </a:bodyPr>
          <a:lstStyle/>
          <a:p>
            <a:pPr algn="ctr">
              <a:spcBef>
                <a:spcPct val="0"/>
              </a:spcBef>
            </a:pPr>
            <a:r>
              <a:rPr lang="en-US" sz="3600" b="1" dirty="0">
                <a:solidFill>
                  <a:schemeClr val="bg1"/>
                </a:solidFill>
                <a:effectLst>
                  <a:outerShdw blurRad="38100" dist="38100" dir="2700000" algn="tl">
                    <a:srgbClr val="000000">
                      <a:alpha val="43137"/>
                    </a:srgbClr>
                  </a:outerShdw>
                </a:effectLst>
              </a:rPr>
              <a:t>SISTEM PERPUSTAKAAN NASIONAL</a:t>
            </a:r>
          </a:p>
        </p:txBody>
      </p:sp>
      <p:sp>
        <p:nvSpPr>
          <p:cNvPr id="16" name="TextBox 16"/>
          <p:cNvSpPr txBox="1"/>
          <p:nvPr/>
        </p:nvSpPr>
        <p:spPr>
          <a:xfrm>
            <a:off x="7301657" y="5911319"/>
            <a:ext cx="3684687" cy="737253"/>
          </a:xfrm>
          <a:prstGeom prst="rect">
            <a:avLst/>
          </a:prstGeom>
        </p:spPr>
        <p:txBody>
          <a:bodyPr lIns="0" tIns="0" rIns="0" bIns="0" rtlCol="0" anchor="t">
            <a:spAutoFit/>
          </a:bodyPr>
          <a:lstStyle/>
          <a:p>
            <a:pPr algn="ctr">
              <a:lnSpc>
                <a:spcPts val="6300"/>
              </a:lnSpc>
            </a:pPr>
            <a:r>
              <a:rPr lang="en-US" sz="4500" dirty="0">
                <a:solidFill>
                  <a:srgbClr val="FFFFFF"/>
                </a:solidFill>
                <a:latin typeface="Arimo Bold"/>
              </a:rPr>
              <a:t> </a:t>
            </a:r>
          </a:p>
        </p:txBody>
      </p:sp>
      <p:sp>
        <p:nvSpPr>
          <p:cNvPr id="18" name="CuadroTexto 18"/>
          <p:cNvSpPr txBox="1"/>
          <p:nvPr/>
        </p:nvSpPr>
        <p:spPr>
          <a:xfrm>
            <a:off x="6781800" y="2476499"/>
            <a:ext cx="3930366" cy="624174"/>
          </a:xfrm>
          <a:prstGeom prst="rect">
            <a:avLst/>
          </a:prstGeom>
          <a:noFill/>
        </p:spPr>
        <p:txBody>
          <a:bodyPr wrap="square" rtlCol="0">
            <a:prstTxWarp prst="textDeflateBottom">
              <a:avLst>
                <a:gd name="adj" fmla="val 81223"/>
              </a:avLst>
            </a:prstTxWarp>
            <a:spAutoFit/>
            <a:scene3d>
              <a:camera prst="obliqueBottomRight"/>
              <a:lightRig rig="threePt" dir="t"/>
            </a:scene3d>
          </a:bodyPr>
          <a:lstStyle/>
          <a:p>
            <a:pPr algn="ctr"/>
            <a:r>
              <a:rPr lang="en-US" sz="2000" dirty="0">
                <a:solidFill>
                  <a:srgbClr val="FFFF00"/>
                </a:solidFill>
                <a:latin typeface="Bebas Neue" panose="020B0606020202050201" pitchFamily="34" charset="0"/>
              </a:rPr>
              <a:t>KELOMPOK  2</a:t>
            </a:r>
          </a:p>
        </p:txBody>
      </p:sp>
      <p:sp>
        <p:nvSpPr>
          <p:cNvPr id="15" name="TextBox 14"/>
          <p:cNvSpPr txBox="1"/>
          <p:nvPr/>
        </p:nvSpPr>
        <p:spPr>
          <a:xfrm>
            <a:off x="7162800" y="4863525"/>
            <a:ext cx="350520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d-ID" sz="3200" dirty="0">
                <a:ln w="0"/>
                <a:effectLst>
                  <a:outerShdw blurRad="38100" dist="19050" dir="2700000" algn="tl" rotWithShape="0">
                    <a:schemeClr val="dk1">
                      <a:alpha val="40000"/>
                    </a:schemeClr>
                  </a:outerShdw>
                </a:effectLst>
              </a:rPr>
              <a:t>Nama Kelompok</a:t>
            </a:r>
            <a:endParaRPr lang="en-US" sz="3200" dirty="0">
              <a:ln w="0"/>
              <a:effectLst>
                <a:outerShdw blurRad="38100" dist="19050" dir="2700000" algn="tl" rotWithShape="0">
                  <a:schemeClr val="dk1">
                    <a:alpha val="40000"/>
                  </a:schemeClr>
                </a:outerShdw>
              </a:effectLst>
            </a:endParaRPr>
          </a:p>
        </p:txBody>
      </p:sp>
      <p:sp>
        <p:nvSpPr>
          <p:cNvPr id="22" name="TextBox 21"/>
          <p:cNvSpPr txBox="1"/>
          <p:nvPr/>
        </p:nvSpPr>
        <p:spPr>
          <a:xfrm>
            <a:off x="5715000" y="5716131"/>
            <a:ext cx="6564323" cy="224676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d-ID" sz="2800" dirty="0">
                <a:effectLst>
                  <a:outerShdw blurRad="38100" dist="38100" dir="2700000" algn="tl">
                    <a:srgbClr val="000000">
                      <a:alpha val="43137"/>
                    </a:srgbClr>
                  </a:outerShdw>
                </a:effectLst>
              </a:rPr>
              <a:t>1. Aditya Nugroho </a:t>
            </a:r>
            <a:r>
              <a:rPr lang="en-US" sz="2800" dirty="0">
                <a:effectLst>
                  <a:outerShdw blurRad="38100" dist="38100" dir="2700000" algn="tl">
                    <a:srgbClr val="000000">
                      <a:alpha val="43137"/>
                    </a:srgbClr>
                  </a:outerShdw>
                </a:effectLst>
              </a:rPr>
              <a:t>		</a:t>
            </a:r>
            <a:r>
              <a:rPr lang="id-ID" sz="2800" dirty="0">
                <a:effectLst>
                  <a:outerShdw blurRad="38100" dist="38100" dir="2700000" algn="tl">
                    <a:srgbClr val="000000">
                      <a:alpha val="43137"/>
                    </a:srgbClr>
                  </a:outerShdw>
                </a:effectLst>
              </a:rPr>
              <a:t>( 19240023)</a:t>
            </a:r>
          </a:p>
          <a:p>
            <a:r>
              <a:rPr lang="id-ID" sz="2800" dirty="0">
                <a:effectLst>
                  <a:outerShdw blurRad="38100" dist="38100" dir="2700000" algn="tl">
                    <a:srgbClr val="000000">
                      <a:alpha val="43137"/>
                    </a:srgbClr>
                  </a:outerShdw>
                </a:effectLst>
              </a:rPr>
              <a:t>2. Chevy saepul pajar </a:t>
            </a:r>
            <a:r>
              <a:rPr lang="en-US" sz="2800" dirty="0">
                <a:effectLst>
                  <a:outerShdw blurRad="38100" dist="38100" dir="2700000" algn="tl">
                    <a:srgbClr val="000000">
                      <a:alpha val="43137"/>
                    </a:srgbClr>
                  </a:outerShdw>
                </a:effectLst>
              </a:rPr>
              <a:t>	</a:t>
            </a:r>
            <a:r>
              <a:rPr lang="id-ID" sz="2800" dirty="0">
                <a:effectLst>
                  <a:outerShdw blurRad="38100" dist="38100" dir="2700000" algn="tl">
                    <a:srgbClr val="000000">
                      <a:alpha val="43137"/>
                    </a:srgbClr>
                  </a:outerShdw>
                </a:effectLst>
              </a:rPr>
              <a:t>(19242081)</a:t>
            </a:r>
          </a:p>
          <a:p>
            <a:r>
              <a:rPr lang="id-ID" sz="2800" dirty="0">
                <a:effectLst>
                  <a:outerShdw blurRad="38100" dist="38100" dir="2700000" algn="tl">
                    <a:srgbClr val="000000">
                      <a:alpha val="43137"/>
                    </a:srgbClr>
                  </a:outerShdw>
                </a:effectLst>
              </a:rPr>
              <a:t>3. Fiky Fernanda Putra</a:t>
            </a:r>
            <a:r>
              <a:rPr lang="en-US" sz="2800" dirty="0">
                <a:effectLst>
                  <a:outerShdw blurRad="38100" dist="38100" dir="2700000" algn="tl">
                    <a:srgbClr val="000000">
                      <a:alpha val="43137"/>
                    </a:srgbClr>
                  </a:outerShdw>
                </a:effectLst>
              </a:rPr>
              <a:t>	</a:t>
            </a:r>
            <a:r>
              <a:rPr lang="id-ID" sz="2800" dirty="0">
                <a:effectLst>
                  <a:outerShdw blurRad="38100" dist="38100" dir="2700000" algn="tl">
                    <a:srgbClr val="000000">
                      <a:alpha val="43137"/>
                    </a:srgbClr>
                  </a:outerShdw>
                </a:effectLst>
              </a:rPr>
              <a:t> (19240195)</a:t>
            </a:r>
          </a:p>
          <a:p>
            <a:r>
              <a:rPr lang="id-ID" sz="2800" dirty="0">
                <a:effectLst>
                  <a:outerShdw blurRad="38100" dist="38100" dir="2700000" algn="tl">
                    <a:srgbClr val="000000">
                      <a:alpha val="43137"/>
                    </a:srgbClr>
                  </a:outerShdw>
                </a:effectLst>
              </a:rPr>
              <a:t>4. M Edwan Maulana </a:t>
            </a:r>
            <a:r>
              <a:rPr lang="en-US" sz="2800" dirty="0">
                <a:effectLst>
                  <a:outerShdw blurRad="38100" dist="38100" dir="2700000" algn="tl">
                    <a:srgbClr val="000000">
                      <a:alpha val="43137"/>
                    </a:srgbClr>
                  </a:outerShdw>
                </a:effectLst>
              </a:rPr>
              <a:t>	</a:t>
            </a:r>
            <a:r>
              <a:rPr lang="id-ID" sz="2800" dirty="0">
                <a:effectLst>
                  <a:outerShdw blurRad="38100" dist="38100" dir="2700000" algn="tl">
                    <a:srgbClr val="000000">
                      <a:alpha val="43137"/>
                    </a:srgbClr>
                  </a:outerShdw>
                </a:effectLst>
              </a:rPr>
              <a:t>(19241258)</a:t>
            </a:r>
          </a:p>
          <a:p>
            <a:r>
              <a:rPr lang="id-ID" sz="2800" dirty="0">
                <a:effectLst>
                  <a:outerShdw blurRad="38100" dist="38100" dir="2700000" algn="tl">
                    <a:srgbClr val="000000">
                      <a:alpha val="43137"/>
                    </a:srgbClr>
                  </a:outerShdw>
                </a:effectLst>
              </a:rPr>
              <a:t>5. Viktoria Fatima Inus </a:t>
            </a:r>
            <a:r>
              <a:rPr lang="en-US" sz="2800" dirty="0">
                <a:effectLst>
                  <a:outerShdw blurRad="38100" dist="38100" dir="2700000" algn="tl">
                    <a:srgbClr val="000000">
                      <a:alpha val="43137"/>
                    </a:srgbClr>
                  </a:outerShdw>
                </a:effectLst>
              </a:rPr>
              <a:t>	</a:t>
            </a:r>
            <a:r>
              <a:rPr lang="id-ID" sz="2800" dirty="0">
                <a:effectLst>
                  <a:outerShdw blurRad="38100" dist="38100" dir="2700000" algn="tl">
                    <a:srgbClr val="000000">
                      <a:alpha val="43137"/>
                    </a:srgbClr>
                  </a:outerShdw>
                </a:effectLst>
              </a:rPr>
              <a:t>(19241393))</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805581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5537499" y="408799"/>
            <a:ext cx="1487448" cy="1929472"/>
          </a:xfrm>
          <a:custGeom>
            <a:avLst/>
            <a:gdLst/>
            <a:ahLst/>
            <a:cxnLst/>
            <a:rect l="l" t="t" r="r" b="b"/>
            <a:pathLst>
              <a:path w="1487448" h="1929472">
                <a:moveTo>
                  <a:pt x="0" y="0"/>
                </a:moveTo>
                <a:lnTo>
                  <a:pt x="1487447" y="0"/>
                </a:lnTo>
                <a:lnTo>
                  <a:pt x="1487447"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87293" y="7753458"/>
            <a:ext cx="1487448" cy="1929472"/>
          </a:xfrm>
          <a:custGeom>
            <a:avLst/>
            <a:gdLst/>
            <a:ahLst/>
            <a:cxnLst/>
            <a:rect l="l" t="t" r="r" b="b"/>
            <a:pathLst>
              <a:path w="1487448" h="1929472">
                <a:moveTo>
                  <a:pt x="0" y="0"/>
                </a:moveTo>
                <a:lnTo>
                  <a:pt x="1487448" y="0"/>
                </a:lnTo>
                <a:lnTo>
                  <a:pt x="1487448" y="1929473"/>
                </a:lnTo>
                <a:lnTo>
                  <a:pt x="0" y="19294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1892260" y="845119"/>
            <a:ext cx="764962" cy="2168706"/>
          </a:xfrm>
          <a:custGeom>
            <a:avLst/>
            <a:gdLst/>
            <a:ahLst/>
            <a:cxnLst/>
            <a:rect l="l" t="t" r="r" b="b"/>
            <a:pathLst>
              <a:path w="764962" h="2168706">
                <a:moveTo>
                  <a:pt x="0" y="0"/>
                </a:moveTo>
                <a:lnTo>
                  <a:pt x="764962" y="0"/>
                </a:lnTo>
                <a:lnTo>
                  <a:pt x="764962" y="2168707"/>
                </a:lnTo>
                <a:lnTo>
                  <a:pt x="0" y="21687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5155018" y="7251361"/>
            <a:ext cx="764962" cy="2168706"/>
          </a:xfrm>
          <a:custGeom>
            <a:avLst/>
            <a:gdLst/>
            <a:ahLst/>
            <a:cxnLst/>
            <a:rect l="l" t="t" r="r" b="b"/>
            <a:pathLst>
              <a:path w="764962" h="2168706">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168611" y="3767021"/>
            <a:ext cx="13950777" cy="2476733"/>
          </a:xfrm>
          <a:prstGeom prst="rect">
            <a:avLst/>
          </a:prstGeom>
        </p:spPr>
        <p:txBody>
          <a:bodyPr lIns="0" tIns="0" rIns="0" bIns="0" rtlCol="0" anchor="t">
            <a:spAutoFit/>
          </a:bodyPr>
          <a:lstStyle/>
          <a:p>
            <a:pPr algn="ctr">
              <a:lnSpc>
                <a:spcPts val="20299"/>
              </a:lnSpc>
              <a:spcBef>
                <a:spcPct val="0"/>
              </a:spcBef>
            </a:pPr>
            <a:r>
              <a:rPr lang="en-US" sz="14499">
                <a:solidFill>
                  <a:srgbClr val="FFFFFF"/>
                </a:solidFill>
                <a:latin typeface="League Spartan"/>
              </a:rPr>
              <a:t>Terima Kasih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3984625" y="838200"/>
            <a:ext cx="10184011" cy="1708151"/>
          </a:xfrm>
          <a:prstGeom prst="rect">
            <a:avLst/>
          </a:prstGeom>
        </p:spPr>
        <p:txBody>
          <a:bodyPr lIns="0" tIns="0" rIns="0" bIns="0" rtlCol="0" anchor="t">
            <a:spAutoFit/>
          </a:bodyPr>
          <a:lstStyle/>
          <a:p>
            <a:pPr algn="ctr">
              <a:lnSpc>
                <a:spcPts val="13999"/>
              </a:lnSpc>
              <a:spcBef>
                <a:spcPct val="0"/>
              </a:spcBef>
            </a:pPr>
            <a:r>
              <a:rPr lang="en-US" sz="9999" dirty="0" err="1">
                <a:solidFill>
                  <a:srgbClr val="FFFFFF"/>
                </a:solidFill>
                <a:latin typeface="League Spartan"/>
              </a:rPr>
              <a:t>Latar</a:t>
            </a:r>
            <a:r>
              <a:rPr lang="en-US" sz="9999" dirty="0">
                <a:solidFill>
                  <a:srgbClr val="FFFFFF"/>
                </a:solidFill>
                <a:latin typeface="League Spartan"/>
              </a:rPr>
              <a:t> </a:t>
            </a:r>
            <a:r>
              <a:rPr lang="en-US" sz="9999" dirty="0" err="1">
                <a:solidFill>
                  <a:srgbClr val="FFFFFF"/>
                </a:solidFill>
                <a:latin typeface="League Spartan"/>
              </a:rPr>
              <a:t>Belakang</a:t>
            </a:r>
            <a:endParaRPr lang="en-US" sz="9999" dirty="0">
              <a:solidFill>
                <a:srgbClr val="FFFFFF"/>
              </a:solidFill>
              <a:latin typeface="League Spartan"/>
            </a:endParaRPr>
          </a:p>
        </p:txBody>
      </p:sp>
      <p:sp>
        <p:nvSpPr>
          <p:cNvPr id="8"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TextBox 10"/>
          <p:cNvSpPr txBox="1"/>
          <p:nvPr/>
        </p:nvSpPr>
        <p:spPr>
          <a:xfrm>
            <a:off x="2808674" y="3130051"/>
            <a:ext cx="12535912" cy="6299597"/>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endParaRPr lang="en-US" sz="2800" dirty="0">
              <a:latin typeface="Times New Roman" panose="02020603050405020304" pitchFamily="18" charset="0"/>
              <a:cs typeface="Times New Roman" panose="02020603050405020304" pitchFamily="18" charset="0"/>
            </a:endParaRPr>
          </a:p>
          <a:p>
            <a:pPr algn="just"/>
            <a:r>
              <a:rPr lang="en-US" sz="2800" b="0" i="0" dirty="0" err="1">
                <a:solidFill>
                  <a:srgbClr val="242424"/>
                </a:solidFill>
                <a:effectLst/>
                <a:latin typeface="Segoe UI" panose="020B0502040204020203" pitchFamily="34" charset="0"/>
              </a:rPr>
              <a:t>Sistem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peminjaman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di </a:t>
            </a:r>
            <a:r>
              <a:rPr lang="en-US" sz="2800" b="0" i="0" dirty="0" err="1">
                <a:solidFill>
                  <a:srgbClr val="242424"/>
                </a:solidFill>
                <a:effectLst/>
                <a:latin typeface="Segoe UI" panose="020B0502040204020203" pitchFamily="34" charset="0"/>
              </a:rPr>
              <a:t>perpustakaan</a:t>
            </a:r>
            <a:r>
              <a:rPr lang="en-US" sz="2800" b="0" i="0" dirty="0">
                <a:solidFill>
                  <a:srgbClr val="242424"/>
                </a:solidFill>
                <a:effectLst/>
                <a:latin typeface="Segoe UI" panose="020B0502040204020203" pitchFamily="34" charset="0"/>
              </a:rPr>
              <a:t> sangat </a:t>
            </a:r>
            <a:r>
              <a:rPr lang="en-US" sz="2800" b="0" i="0" dirty="0" err="1">
                <a:solidFill>
                  <a:srgbClr val="242424"/>
                </a:solidFill>
                <a:effectLst/>
                <a:latin typeface="Segoe UI" panose="020B0502040204020203" pitchFamily="34" charset="0"/>
              </a:rPr>
              <a:t>penting</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untuk</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memastikan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pengelolaan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yang </a:t>
            </a:r>
            <a:r>
              <a:rPr lang="en-US" sz="2800" b="0" i="0" dirty="0" err="1">
                <a:solidFill>
                  <a:srgbClr val="242424"/>
                </a:solidFill>
                <a:effectLst/>
                <a:latin typeface="Segoe UI" panose="020B0502040204020203" pitchFamily="34" charset="0"/>
              </a:rPr>
              <a:t>efisien</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memudahkan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pengguna</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dalam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meminjam</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mengembalikan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a:t>
            </a:r>
          </a:p>
          <a:p>
            <a:pPr algn="just"/>
            <a:endParaRPr lang="en-US" sz="2800" dirty="0">
              <a:solidFill>
                <a:srgbClr val="242424"/>
              </a:solidFill>
              <a:latin typeface="Segoe UI" panose="020B0502040204020203" pitchFamily="34" charset="0"/>
              <a:cs typeface="Times New Roman" panose="02020603050405020304" pitchFamily="18" charset="0"/>
            </a:endParaRPr>
          </a:p>
          <a:p>
            <a:pPr algn="just"/>
            <a:r>
              <a:rPr lang="en-US" sz="2800" b="0" i="0" dirty="0" err="1">
                <a:solidFill>
                  <a:srgbClr val="242424"/>
                </a:solidFill>
                <a:effectLst/>
                <a:latin typeface="Segoe UI" panose="020B0502040204020203" pitchFamily="34" charset="0"/>
              </a:rPr>
              <a:t>Sistem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peminjaman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di </a:t>
            </a:r>
            <a:r>
              <a:rPr lang="en-US" sz="2800" b="0" i="0" dirty="0" err="1">
                <a:solidFill>
                  <a:srgbClr val="242424"/>
                </a:solidFill>
                <a:effectLst/>
                <a:latin typeface="Segoe UI" panose="020B0502040204020203" pitchFamily="34" charset="0"/>
              </a:rPr>
              <a:t>perpustakaan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membantu</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melacak</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yang </a:t>
            </a:r>
            <a:r>
              <a:rPr lang="en-US" sz="2800" b="0" i="0" dirty="0" err="1">
                <a:solidFill>
                  <a:srgbClr val="242424"/>
                </a:solidFill>
                <a:effectLst/>
                <a:latin typeface="Segoe UI" panose="020B0502040204020203" pitchFamily="34" charset="0"/>
              </a:rPr>
              <a:t>dipinjam</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dikembalikan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memudahkan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pengguna</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dalam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mencari</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meminjam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serta</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mengurangi</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kesalahan</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mempercepat</a:t>
            </a:r>
            <a:r>
              <a:rPr lang="en-US" sz="2800" b="0" i="0" dirty="0">
                <a:solidFill>
                  <a:srgbClr val="242424"/>
                </a:solidFill>
                <a:effectLst/>
                <a:latin typeface="Segoe UI" panose="020B0502040204020203" pitchFamily="34" charset="0"/>
              </a:rPr>
              <a:t> proses </a:t>
            </a:r>
            <a:r>
              <a:rPr lang="en-US" sz="2800" b="0" i="0" dirty="0" err="1">
                <a:solidFill>
                  <a:srgbClr val="242424"/>
                </a:solidFill>
                <a:effectLst/>
                <a:latin typeface="Segoe UI" panose="020B0502040204020203" pitchFamily="34" charset="0"/>
              </a:rPr>
              <a:t>peminjaman</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pengembalian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a:t>
            </a:r>
          </a:p>
          <a:p>
            <a:pPr algn="just"/>
            <a:endParaRPr lang="en-US" sz="2800" dirty="0">
              <a:solidFill>
                <a:srgbClr val="242424"/>
              </a:solidFill>
              <a:latin typeface="Segoe UI" panose="020B0502040204020203" pitchFamily="34" charset="0"/>
              <a:cs typeface="Times New Roman" panose="02020603050405020304" pitchFamily="18" charset="0"/>
            </a:endParaRPr>
          </a:p>
          <a:p>
            <a:pPr algn="just"/>
            <a:r>
              <a:rPr lang="en-US" sz="2800" b="0" i="0" dirty="0" err="1">
                <a:solidFill>
                  <a:srgbClr val="242424"/>
                </a:solidFill>
                <a:effectLst/>
                <a:latin typeface="Segoe UI" panose="020B0502040204020203" pitchFamily="34" charset="0"/>
              </a:rPr>
              <a:t>Dengan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sistem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peminjaman</a:t>
            </a:r>
            <a:r>
              <a:rPr lang="en-US" sz="2800" b="0" i="0" dirty="0">
                <a:solidFill>
                  <a:srgbClr val="242424"/>
                </a:solidFill>
                <a:effectLst/>
                <a:latin typeface="Segoe UI" panose="020B0502040204020203" pitchFamily="34" charset="0"/>
              </a:rPr>
              <a:t> yang </a:t>
            </a:r>
            <a:r>
              <a:rPr lang="en-US" sz="2800" b="0" i="0" dirty="0" err="1">
                <a:solidFill>
                  <a:srgbClr val="242424"/>
                </a:solidFill>
                <a:effectLst/>
                <a:latin typeface="Segoe UI" panose="020B0502040204020203" pitchFamily="34" charset="0"/>
              </a:rPr>
              <a:t>baik</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perpustakaan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dapat</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memberikan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layanan</a:t>
            </a:r>
            <a:r>
              <a:rPr lang="en-US" sz="2800" b="0" i="0" dirty="0">
                <a:solidFill>
                  <a:srgbClr val="242424"/>
                </a:solidFill>
                <a:effectLst/>
                <a:latin typeface="Segoe UI" panose="020B0502040204020203" pitchFamily="34" charset="0"/>
              </a:rPr>
              <a:t> yang </a:t>
            </a:r>
            <a:r>
              <a:rPr lang="en-US" sz="2800" b="0" i="0" dirty="0" err="1">
                <a:solidFill>
                  <a:srgbClr val="242424"/>
                </a:solidFill>
                <a:effectLst/>
                <a:latin typeface="Segoe UI" panose="020B0502040204020203" pitchFamily="34" charset="0"/>
              </a:rPr>
              <a:t>lebih</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baik</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kepada</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penggunanya</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memastikan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koleksi</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tetap</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terjaga</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dengan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baik</a:t>
            </a:r>
            <a:r>
              <a:rPr lang="en-US" sz="2800" b="0" i="0" dirty="0">
                <a:solidFill>
                  <a:srgbClr val="242424"/>
                </a:solidFill>
                <a:effectLst/>
                <a:latin typeface="Segoe UI" panose="020B0502040204020203" pitchFamily="34" charset="0"/>
              </a:rPr>
              <a:t>.</a:t>
            </a:r>
            <a:endParaRPr lang="en-US" sz="2800" dirty="0">
              <a:latin typeface="Times New Roman" panose="02020603050405020304" pitchFamily="18" charset="0"/>
              <a:cs typeface="Times New Roman" panose="02020603050405020304" pitchFamily="18" charset="0"/>
            </a:endParaRPr>
          </a:p>
        </p:txBody>
      </p:sp>
      <p:sp>
        <p:nvSpPr>
          <p:cNvPr id="12" name="Freeform 9">
            <a:extLst>
              <a:ext uri="{FF2B5EF4-FFF2-40B4-BE49-F238E27FC236}">
                <a16:creationId xmlns:a16="http://schemas.microsoft.com/office/drawing/2014/main" id="{925F5170-DF84-434B-897F-F5E5144B7B65}"/>
              </a:ext>
            </a:extLst>
          </p:cNvPr>
          <p:cNvSpPr/>
          <p:nvPr/>
        </p:nvSpPr>
        <p:spPr>
          <a:xfrm rot="3600000">
            <a:off x="15484672" y="2424400"/>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626" y="-256265"/>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232484" y="2693938"/>
            <a:ext cx="9673516" cy="5488661"/>
          </a:xfrm>
          <a:custGeom>
            <a:avLst/>
            <a:gdLst/>
            <a:ahLst/>
            <a:cxnLst/>
            <a:rect l="l" t="t" r="r" b="b"/>
            <a:pathLst>
              <a:path w="9673516" h="3867299">
                <a:moveTo>
                  <a:pt x="0" y="0"/>
                </a:moveTo>
                <a:lnTo>
                  <a:pt x="9673515" y="0"/>
                </a:lnTo>
                <a:lnTo>
                  <a:pt x="9673515" y="3867299"/>
                </a:lnTo>
                <a:lnTo>
                  <a:pt x="0" y="386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381000" y="114300"/>
            <a:ext cx="6108324" cy="1795363"/>
          </a:xfrm>
          <a:prstGeom prst="rect">
            <a:avLst/>
          </a:prstGeom>
        </p:spPr>
        <p:txBody>
          <a:bodyPr wrap="square" lIns="0" tIns="0" rIns="0" bIns="0" rtlCol="0" anchor="t">
            <a:spAutoFit/>
          </a:bodyPr>
          <a:lstStyle/>
          <a:p>
            <a:pPr algn="ctr">
              <a:lnSpc>
                <a:spcPts val="13999"/>
              </a:lnSpc>
              <a:spcBef>
                <a:spcPct val="0"/>
              </a:spcBef>
            </a:pPr>
            <a:r>
              <a:rPr lang="id-ID" sz="6000" dirty="0">
                <a:solidFill>
                  <a:srgbClr val="23354B"/>
                </a:solidFill>
                <a:latin typeface="League Spartan"/>
              </a:rPr>
              <a:t>Permasalahan</a:t>
            </a:r>
            <a:endParaRPr lang="en-US" sz="6000" dirty="0">
              <a:solidFill>
                <a:srgbClr val="23354B"/>
              </a:solidFill>
              <a:latin typeface="League Spartan"/>
            </a:endParaRPr>
          </a:p>
        </p:txBody>
      </p:sp>
      <p:sp>
        <p:nvSpPr>
          <p:cNvPr id="10"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rot="5400000">
            <a:off x="13368254" y="2712659"/>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3" name="Freeform 13"/>
          <p:cNvSpPr/>
          <p:nvPr/>
        </p:nvSpPr>
        <p:spPr>
          <a:xfrm>
            <a:off x="8690684" y="3624267"/>
            <a:ext cx="9673516" cy="7158034"/>
          </a:xfrm>
          <a:custGeom>
            <a:avLst/>
            <a:gdLst/>
            <a:ahLst/>
            <a:cxnLst/>
            <a:rect l="l" t="t" r="r" b="b"/>
            <a:pathLst>
              <a:path w="9673516" h="3867299">
                <a:moveTo>
                  <a:pt x="0" y="0"/>
                </a:moveTo>
                <a:lnTo>
                  <a:pt x="9673516" y="0"/>
                </a:lnTo>
                <a:lnTo>
                  <a:pt x="9673516" y="3867299"/>
                </a:lnTo>
                <a:lnTo>
                  <a:pt x="0" y="386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r>
              <a:rPr lang="id-ID" dirty="0"/>
              <a:t> </a:t>
            </a:r>
            <a:endParaRPr lang="en-US" dirty="0"/>
          </a:p>
        </p:txBody>
      </p:sp>
      <p:sp>
        <p:nvSpPr>
          <p:cNvPr id="14" name="TextBox 14"/>
          <p:cNvSpPr txBox="1"/>
          <p:nvPr/>
        </p:nvSpPr>
        <p:spPr>
          <a:xfrm>
            <a:off x="1150675" y="3277208"/>
            <a:ext cx="8295841" cy="2277547"/>
          </a:xfrm>
          <a:prstGeom prst="rect">
            <a:avLst/>
          </a:prstGeom>
        </p:spPr>
        <p:txBody>
          <a:bodyPr wrap="square" lIns="0" tIns="0" rIns="0" bIns="0" rtlCol="0" anchor="t">
            <a:spAutoFit/>
          </a:bodyPr>
          <a:lstStyle/>
          <a:p>
            <a:pPr algn="just">
              <a:spcBef>
                <a:spcPct val="0"/>
              </a:spcBef>
            </a:pPr>
            <a:r>
              <a:rPr lang="id-ID" sz="3600" b="1" dirty="0">
                <a:solidFill>
                  <a:srgbClr val="FFFFFF"/>
                </a:solidFill>
                <a:effectLst>
                  <a:outerShdw blurRad="38100" dist="38100" dir="2700000" algn="tl">
                    <a:srgbClr val="000000">
                      <a:alpha val="43137"/>
                    </a:srgbClr>
                  </a:outerShdw>
                </a:effectLst>
                <a:cs typeface="Times New Roman" panose="02020603050405020304" pitchFamily="18" charset="0"/>
              </a:rPr>
              <a:t>Dari Sisi </a:t>
            </a:r>
            <a:r>
              <a:rPr lang="en-US" sz="3600" b="1" dirty="0">
                <a:solidFill>
                  <a:srgbClr val="FFFFFF"/>
                </a:solidFill>
                <a:effectLst>
                  <a:outerShdw blurRad="38100" dist="38100" dir="2700000" algn="tl">
                    <a:srgbClr val="000000">
                      <a:alpha val="43137"/>
                    </a:srgbClr>
                  </a:outerShdw>
                </a:effectLst>
                <a:cs typeface="Times New Roman" panose="02020603050405020304" pitchFamily="18" charset="0"/>
              </a:rPr>
              <a:t>Customer</a:t>
            </a:r>
            <a:endParaRPr lang="id-ID" sz="3600" b="1" dirty="0">
              <a:solidFill>
                <a:srgbClr val="FFFFFF"/>
              </a:solidFill>
              <a:effectLst>
                <a:outerShdw blurRad="38100" dist="38100" dir="2700000" algn="tl">
                  <a:srgbClr val="000000">
                    <a:alpha val="43137"/>
                  </a:srgbClr>
                </a:outerShdw>
              </a:effectLst>
              <a:cs typeface="Times New Roman" panose="02020603050405020304" pitchFamily="18" charset="0"/>
            </a:endParaRPr>
          </a:p>
          <a:p>
            <a:pPr marL="514350" indent="-514350" algn="just">
              <a:spcBef>
                <a:spcPct val="0"/>
              </a:spcBef>
              <a:buFont typeface="+mj-lt"/>
              <a:buAutoNum type="arabicPeriod"/>
            </a:pPr>
            <a:endParaRPr lang="en-IN" sz="2800" dirty="0">
              <a:solidFill>
                <a:schemeClr val="bg1"/>
              </a:solidFill>
              <a:ea typeface="Inter Light" panose="02000403000000020004" pitchFamily="50" charset="0"/>
              <a:cs typeface="Times New Roman" panose="02020603050405020304" pitchFamily="18" charset="0"/>
            </a:endParaRPr>
          </a:p>
          <a:p>
            <a:pPr marL="514350" indent="-514350" algn="just">
              <a:spcBef>
                <a:spcPct val="0"/>
              </a:spcBef>
              <a:buFont typeface="+mj-lt"/>
              <a:buAutoNum type="arabicPeriod"/>
            </a:pPr>
            <a:r>
              <a:rPr lang="id-ID" sz="2800" dirty="0">
                <a:solidFill>
                  <a:schemeClr val="bg1"/>
                </a:solidFill>
                <a:ea typeface="Inter Light" panose="02000403000000020004" pitchFamily="50" charset="0"/>
                <a:cs typeface="Times New Roman" panose="02020603050405020304" pitchFamily="18" charset="0"/>
              </a:rPr>
              <a:t>Kesulitan Menemukan Buku</a:t>
            </a:r>
            <a:endParaRPr lang="en-US" sz="2800" dirty="0">
              <a:solidFill>
                <a:schemeClr val="bg1"/>
              </a:solidFill>
              <a:ea typeface="Inter Light" panose="02000403000000020004" pitchFamily="50" charset="0"/>
              <a:cs typeface="Times New Roman" panose="02020603050405020304" pitchFamily="18" charset="0"/>
            </a:endParaRPr>
          </a:p>
          <a:p>
            <a:pPr marL="514350" indent="-514350" algn="just">
              <a:spcBef>
                <a:spcPct val="0"/>
              </a:spcBef>
              <a:buFont typeface="+mj-lt"/>
              <a:buAutoNum type="arabicPeriod"/>
            </a:pPr>
            <a:r>
              <a:rPr lang="en-US" sz="2800" dirty="0">
                <a:solidFill>
                  <a:schemeClr val="bg1"/>
                </a:solidFill>
                <a:ea typeface="Inter Light" panose="02000403000000020004" pitchFamily="50" charset="0"/>
                <a:cs typeface="Times New Roman" panose="02020603050405020304" pitchFamily="18" charset="0"/>
              </a:rPr>
              <a:t>Proses </a:t>
            </a:r>
            <a:r>
              <a:rPr lang="en-US" sz="2800" dirty="0" err="1">
                <a:solidFill>
                  <a:schemeClr val="bg1"/>
                </a:solidFill>
                <a:ea typeface="Inter Light" panose="02000403000000020004" pitchFamily="50" charset="0"/>
                <a:cs typeface="Times New Roman" panose="02020603050405020304" pitchFamily="18" charset="0"/>
              </a:rPr>
              <a:t>Peminjaman</a:t>
            </a:r>
            <a:r>
              <a:rPr lang="en-US" sz="2800" dirty="0">
                <a:solidFill>
                  <a:schemeClr val="bg1"/>
                </a:solidFill>
                <a:ea typeface="Inter Light" panose="02000403000000020004" pitchFamily="50" charset="0"/>
                <a:cs typeface="Times New Roman" panose="02020603050405020304" pitchFamily="18" charset="0"/>
              </a:rPr>
              <a:t> yang </a:t>
            </a:r>
            <a:r>
              <a:rPr lang="en-US" sz="2800" dirty="0" err="1">
                <a:solidFill>
                  <a:schemeClr val="bg1"/>
                </a:solidFill>
                <a:ea typeface="Inter Light" panose="02000403000000020004" pitchFamily="50" charset="0"/>
                <a:cs typeface="Times New Roman" panose="02020603050405020304" pitchFamily="18" charset="0"/>
              </a:rPr>
              <a:t>Lambat</a:t>
            </a:r>
            <a:endParaRPr lang="en-US" sz="2800" dirty="0">
              <a:solidFill>
                <a:schemeClr val="bg1"/>
              </a:solidFill>
              <a:ea typeface="Inter Light" panose="02000403000000020004" pitchFamily="50" charset="0"/>
              <a:cs typeface="Times New Roman" panose="02020603050405020304" pitchFamily="18" charset="0"/>
            </a:endParaRPr>
          </a:p>
          <a:p>
            <a:pPr marL="514350" indent="-514350" algn="just">
              <a:spcBef>
                <a:spcPct val="0"/>
              </a:spcBef>
              <a:buFont typeface="+mj-lt"/>
              <a:buAutoNum type="arabicPeriod"/>
            </a:pPr>
            <a:r>
              <a:rPr lang="en-US" sz="2800" dirty="0" err="1">
                <a:solidFill>
                  <a:schemeClr val="bg1"/>
                </a:solidFill>
                <a:ea typeface="Inter Light" panose="02000403000000020004" pitchFamily="50" charset="0"/>
                <a:cs typeface="Times New Roman" panose="02020603050405020304" pitchFamily="18" charset="0"/>
              </a:rPr>
              <a:t>Risiko</a:t>
            </a:r>
            <a:r>
              <a:rPr lang="en-US" sz="2800" dirty="0">
                <a:solidFill>
                  <a:schemeClr val="bg1"/>
                </a:solidFill>
                <a:ea typeface="Inter Light" panose="02000403000000020004" pitchFamily="50" charset="0"/>
                <a:cs typeface="Times New Roman" panose="02020603050405020304" pitchFamily="18" charset="0"/>
              </a:rPr>
              <a:t> </a:t>
            </a:r>
            <a:r>
              <a:rPr lang="en-US" sz="2800" dirty="0" err="1">
                <a:solidFill>
                  <a:schemeClr val="bg1"/>
                </a:solidFill>
                <a:ea typeface="Inter Light" panose="02000403000000020004" pitchFamily="50" charset="0"/>
                <a:cs typeface="Times New Roman" panose="02020603050405020304" pitchFamily="18" charset="0"/>
              </a:rPr>
              <a:t>Kehilangan</a:t>
            </a:r>
            <a:r>
              <a:rPr lang="en-US" sz="2800" dirty="0">
                <a:solidFill>
                  <a:schemeClr val="bg1"/>
                </a:solidFill>
                <a:ea typeface="Inter Light" panose="02000403000000020004" pitchFamily="50" charset="0"/>
                <a:cs typeface="Times New Roman" panose="02020603050405020304" pitchFamily="18" charset="0"/>
              </a:rPr>
              <a:t> </a:t>
            </a:r>
            <a:r>
              <a:rPr lang="en-US" sz="2800" dirty="0" err="1">
                <a:solidFill>
                  <a:schemeClr val="bg1"/>
                </a:solidFill>
                <a:ea typeface="Inter Light" panose="02000403000000020004" pitchFamily="50" charset="0"/>
                <a:cs typeface="Times New Roman" panose="02020603050405020304" pitchFamily="18" charset="0"/>
              </a:rPr>
              <a:t>Buku</a:t>
            </a:r>
            <a:endParaRPr lang="en-US" sz="2800" dirty="0">
              <a:solidFill>
                <a:schemeClr val="bg1"/>
              </a:solidFill>
              <a:ea typeface="Inter Light" panose="02000403000000020004" pitchFamily="50" charset="0"/>
              <a:cs typeface="Times New Roman" panose="02020603050405020304" pitchFamily="18" charset="0"/>
            </a:endParaRPr>
          </a:p>
        </p:txBody>
      </p:sp>
      <p:sp>
        <p:nvSpPr>
          <p:cNvPr id="15" name="TextBox 15"/>
          <p:cNvSpPr txBox="1"/>
          <p:nvPr/>
        </p:nvSpPr>
        <p:spPr>
          <a:xfrm>
            <a:off x="10177713" y="4687571"/>
            <a:ext cx="8295841" cy="4264181"/>
          </a:xfrm>
          <a:prstGeom prst="rect">
            <a:avLst/>
          </a:prstGeom>
        </p:spPr>
        <p:txBody>
          <a:bodyPr wrap="square" lIns="0" tIns="0" rIns="0" bIns="0" rtlCol="0" anchor="t">
            <a:spAutoFit/>
          </a:bodyPr>
          <a:lstStyle/>
          <a:p>
            <a:pPr algn="just">
              <a:lnSpc>
                <a:spcPts val="6300"/>
              </a:lnSpc>
              <a:spcBef>
                <a:spcPct val="0"/>
              </a:spcBef>
            </a:pPr>
            <a:r>
              <a:rPr lang="en-IN" sz="3600" b="1" dirty="0">
                <a:solidFill>
                  <a:schemeClr val="bg1"/>
                </a:solidFill>
                <a:latin typeface="+mj-lt"/>
                <a:ea typeface="Inter Light" panose="02000403000000020004" pitchFamily="50" charset="0"/>
                <a:cs typeface="Arial" panose="020B0604020202020204" pitchFamily="34" charset="0"/>
              </a:rPr>
              <a:t>Dari </a:t>
            </a:r>
            <a:r>
              <a:rPr lang="id-ID" sz="3600" b="1" dirty="0" err="1">
                <a:solidFill>
                  <a:schemeClr val="bg1"/>
                </a:solidFill>
                <a:latin typeface="+mj-lt"/>
                <a:ea typeface="Inter Light" panose="02000403000000020004" pitchFamily="50" charset="0"/>
                <a:cs typeface="Arial" panose="020B0604020202020204" pitchFamily="34" charset="0"/>
              </a:rPr>
              <a:t>S</a:t>
            </a:r>
            <a:r>
              <a:rPr lang="en-IN" sz="3600" b="1" dirty="0" err="1">
                <a:solidFill>
                  <a:schemeClr val="bg1"/>
                </a:solidFill>
                <a:latin typeface="+mj-lt"/>
                <a:ea typeface="Inter Light" panose="02000403000000020004" pitchFamily="50" charset="0"/>
                <a:cs typeface="Arial" panose="020B0604020202020204" pitchFamily="34" charset="0"/>
              </a:rPr>
              <a:t>isi</a:t>
            </a:r>
            <a:r>
              <a:rPr lang="en-IN" sz="3600" b="1" dirty="0">
                <a:solidFill>
                  <a:schemeClr val="bg1"/>
                </a:solidFill>
                <a:latin typeface="+mj-lt"/>
                <a:ea typeface="Inter Light" panose="02000403000000020004" pitchFamily="50" charset="0"/>
                <a:cs typeface="Arial" panose="020B0604020202020204" pitchFamily="34" charset="0"/>
              </a:rPr>
              <a:t> </a:t>
            </a:r>
            <a:r>
              <a:rPr lang="en-IN" sz="3600" b="1" dirty="0" err="1">
                <a:solidFill>
                  <a:schemeClr val="bg1"/>
                </a:solidFill>
                <a:latin typeface="+mj-lt"/>
                <a:ea typeface="Inter Light" panose="02000403000000020004" pitchFamily="50" charset="0"/>
                <a:cs typeface="Arial" panose="020B0604020202020204" pitchFamily="34" charset="0"/>
              </a:rPr>
              <a:t>Perpustakaan</a:t>
            </a:r>
            <a:endParaRPr lang="id-ID" sz="3600" b="1" dirty="0">
              <a:solidFill>
                <a:schemeClr val="bg1"/>
              </a:solidFill>
              <a:latin typeface="+mj-lt"/>
              <a:ea typeface="Inter Light" panose="02000403000000020004" pitchFamily="50" charset="0"/>
              <a:cs typeface="Arial" panose="020B0604020202020204" pitchFamily="34" charset="0"/>
            </a:endParaRPr>
          </a:p>
          <a:p>
            <a:pPr marL="514350" indent="-514350">
              <a:lnSpc>
                <a:spcPct val="130000"/>
              </a:lnSpc>
              <a:buFont typeface="+mj-lt"/>
              <a:buAutoNum type="arabicPeriod"/>
            </a:pPr>
            <a:r>
              <a:rPr lang="id-ID" sz="3200" dirty="0">
                <a:solidFill>
                  <a:schemeClr val="bg1"/>
                </a:solidFill>
                <a:latin typeface="+mj-lt"/>
                <a:ea typeface="Inter Light" panose="02000403000000020004" pitchFamily="50" charset="0"/>
                <a:cs typeface="Arial" panose="020B0604020202020204" pitchFamily="34" charset="0"/>
              </a:rPr>
              <a:t> </a:t>
            </a:r>
            <a:r>
              <a:rPr lang="en-IN" sz="3200" dirty="0" err="1">
                <a:solidFill>
                  <a:schemeClr val="bg1"/>
                </a:solidFill>
                <a:latin typeface="+mj-lt"/>
                <a:ea typeface="Inter Light" panose="02000403000000020004" pitchFamily="50" charset="0"/>
                <a:cs typeface="Arial" panose="020B0604020202020204" pitchFamily="34" charset="0"/>
              </a:rPr>
              <a:t>Pengelolaan</a:t>
            </a:r>
            <a:r>
              <a:rPr lang="en-IN" sz="3200" dirty="0">
                <a:solidFill>
                  <a:schemeClr val="bg1"/>
                </a:solidFill>
                <a:latin typeface="+mj-lt"/>
                <a:ea typeface="Inter Light" panose="02000403000000020004" pitchFamily="50" charset="0"/>
                <a:cs typeface="Arial" panose="020B0604020202020204" pitchFamily="34" charset="0"/>
              </a:rPr>
              <a:t> </a:t>
            </a:r>
            <a:r>
              <a:rPr lang="en-IN" sz="3200" dirty="0" err="1">
                <a:solidFill>
                  <a:schemeClr val="bg1"/>
                </a:solidFill>
                <a:latin typeface="+mj-lt"/>
                <a:ea typeface="Inter Light" panose="02000403000000020004" pitchFamily="50" charset="0"/>
                <a:cs typeface="Arial" panose="020B0604020202020204" pitchFamily="34" charset="0"/>
              </a:rPr>
              <a:t>Inventaris</a:t>
            </a:r>
            <a:r>
              <a:rPr lang="en-IN" sz="3200" dirty="0">
                <a:solidFill>
                  <a:schemeClr val="bg1"/>
                </a:solidFill>
                <a:latin typeface="+mj-lt"/>
                <a:ea typeface="Inter Light" panose="02000403000000020004" pitchFamily="50" charset="0"/>
                <a:cs typeface="Arial" panose="020B0604020202020204" pitchFamily="34" charset="0"/>
              </a:rPr>
              <a:t> yang </a:t>
            </a:r>
            <a:r>
              <a:rPr lang="en-IN" sz="3200" dirty="0" err="1">
                <a:solidFill>
                  <a:schemeClr val="bg1"/>
                </a:solidFill>
                <a:latin typeface="+mj-lt"/>
                <a:ea typeface="Inter Light" panose="02000403000000020004" pitchFamily="50" charset="0"/>
                <a:cs typeface="Arial" panose="020B0604020202020204" pitchFamily="34" charset="0"/>
              </a:rPr>
              <a:t>Buruk</a:t>
            </a:r>
            <a:endParaRPr lang="en-IN" sz="3200" dirty="0">
              <a:solidFill>
                <a:schemeClr val="bg1"/>
              </a:solidFill>
              <a:latin typeface="+mj-lt"/>
              <a:ea typeface="Inter Light" panose="02000403000000020004" pitchFamily="50" charset="0"/>
              <a:cs typeface="Arial" panose="020B0604020202020204" pitchFamily="34" charset="0"/>
            </a:endParaRPr>
          </a:p>
          <a:p>
            <a:pPr marL="514350" indent="-514350">
              <a:lnSpc>
                <a:spcPct val="130000"/>
              </a:lnSpc>
              <a:buFont typeface="+mj-lt"/>
              <a:buAutoNum type="arabicPeriod"/>
            </a:pPr>
            <a:r>
              <a:rPr lang="en-IN" sz="3200" dirty="0" err="1">
                <a:solidFill>
                  <a:schemeClr val="bg1"/>
                </a:solidFill>
                <a:latin typeface="+mj-lt"/>
                <a:ea typeface="Inter Light" panose="02000403000000020004" pitchFamily="50" charset="0"/>
                <a:cs typeface="Arial" panose="020B0604020202020204" pitchFamily="34" charset="0"/>
              </a:rPr>
              <a:t>Kesulitan</a:t>
            </a:r>
            <a:r>
              <a:rPr lang="en-IN" sz="3200" dirty="0">
                <a:solidFill>
                  <a:schemeClr val="bg1"/>
                </a:solidFill>
                <a:latin typeface="+mj-lt"/>
                <a:ea typeface="Inter Light" panose="02000403000000020004" pitchFamily="50" charset="0"/>
                <a:cs typeface="Arial" panose="020B0604020202020204" pitchFamily="34" charset="0"/>
              </a:rPr>
              <a:t> </a:t>
            </a:r>
            <a:r>
              <a:rPr lang="en-IN" sz="3200" dirty="0" err="1">
                <a:solidFill>
                  <a:schemeClr val="bg1"/>
                </a:solidFill>
                <a:latin typeface="+mj-lt"/>
                <a:ea typeface="Inter Light" panose="02000403000000020004" pitchFamily="50" charset="0"/>
                <a:cs typeface="Arial" panose="020B0604020202020204" pitchFamily="34" charset="0"/>
              </a:rPr>
              <a:t>dalam</a:t>
            </a:r>
            <a:r>
              <a:rPr lang="en-IN" sz="3200" dirty="0">
                <a:solidFill>
                  <a:schemeClr val="bg1"/>
                </a:solidFill>
                <a:latin typeface="+mj-lt"/>
                <a:ea typeface="Inter Light" panose="02000403000000020004" pitchFamily="50" charset="0"/>
                <a:cs typeface="Arial" panose="020B0604020202020204" pitchFamily="34" charset="0"/>
              </a:rPr>
              <a:t> </a:t>
            </a:r>
            <a:r>
              <a:rPr lang="en-IN" sz="3200" dirty="0" err="1">
                <a:solidFill>
                  <a:schemeClr val="bg1"/>
                </a:solidFill>
                <a:latin typeface="+mj-lt"/>
                <a:ea typeface="Inter Light" panose="02000403000000020004" pitchFamily="50" charset="0"/>
                <a:cs typeface="Arial" panose="020B0604020202020204" pitchFamily="34" charset="0"/>
              </a:rPr>
              <a:t>Pencatatan</a:t>
            </a:r>
            <a:r>
              <a:rPr lang="en-IN" sz="3200" dirty="0">
                <a:solidFill>
                  <a:schemeClr val="bg1"/>
                </a:solidFill>
                <a:latin typeface="+mj-lt"/>
                <a:ea typeface="Inter Light" panose="02000403000000020004" pitchFamily="50" charset="0"/>
                <a:cs typeface="Arial" panose="020B0604020202020204" pitchFamily="34" charset="0"/>
              </a:rPr>
              <a:t> dan </a:t>
            </a:r>
            <a:r>
              <a:rPr lang="en-IN" sz="3200" dirty="0" err="1">
                <a:solidFill>
                  <a:schemeClr val="bg1"/>
                </a:solidFill>
                <a:latin typeface="+mj-lt"/>
                <a:ea typeface="Inter Light" panose="02000403000000020004" pitchFamily="50" charset="0"/>
                <a:cs typeface="Arial" panose="020B0604020202020204" pitchFamily="34" charset="0"/>
              </a:rPr>
              <a:t>Pelaporan</a:t>
            </a:r>
            <a:r>
              <a:rPr lang="en-IN" sz="3200" dirty="0">
                <a:solidFill>
                  <a:schemeClr val="bg1"/>
                </a:solidFill>
                <a:latin typeface="+mj-lt"/>
                <a:ea typeface="Inter Light" panose="02000403000000020004" pitchFamily="50" charset="0"/>
                <a:cs typeface="Arial" panose="020B0604020202020204" pitchFamily="34" charset="0"/>
              </a:rPr>
              <a:t> </a:t>
            </a:r>
          </a:p>
          <a:p>
            <a:pPr marL="514350" indent="-514350">
              <a:lnSpc>
                <a:spcPct val="130000"/>
              </a:lnSpc>
              <a:buFont typeface="+mj-lt"/>
              <a:buAutoNum type="arabicPeriod"/>
            </a:pPr>
            <a:r>
              <a:rPr lang="id-ID" sz="3200" dirty="0">
                <a:solidFill>
                  <a:schemeClr val="bg1"/>
                </a:solidFill>
                <a:latin typeface="+mj-lt"/>
                <a:ea typeface="Inter Light" panose="02000403000000020004" pitchFamily="50" charset="0"/>
                <a:cs typeface="Arial" panose="020B0604020202020204" pitchFamily="34" charset="0"/>
              </a:rPr>
              <a:t>Pengelolaan Denda yang Tidak Efisien</a:t>
            </a:r>
            <a:endParaRPr lang="en-IN" sz="3200" dirty="0">
              <a:solidFill>
                <a:schemeClr val="bg1"/>
              </a:solidFill>
              <a:latin typeface="+mj-lt"/>
              <a:ea typeface="Inter Light" panose="02000403000000020004" pitchFamily="50" charset="0"/>
              <a:cs typeface="Arial" panose="020B0604020202020204" pitchFamily="34" charset="0"/>
            </a:endParaRPr>
          </a:p>
          <a:p>
            <a:pPr algn="just">
              <a:lnSpc>
                <a:spcPts val="6300"/>
              </a:lnSpc>
              <a:spcBef>
                <a:spcPct val="0"/>
              </a:spcBef>
            </a:pPr>
            <a:endParaRPr lang="en-IN" sz="3200" b="1" dirty="0">
              <a:solidFill>
                <a:schemeClr val="bg1"/>
              </a:solidFill>
              <a:latin typeface="+mj-lt"/>
              <a:ea typeface="Inter Light" panose="02000403000000020004" pitchFamily="50" charset="0"/>
              <a:cs typeface="Arial" panose="020B0604020202020204" pitchFamily="34" charset="0"/>
            </a:endParaRPr>
          </a:p>
          <a:p>
            <a:pPr algn="just">
              <a:lnSpc>
                <a:spcPts val="6300"/>
              </a:lnSpc>
              <a:spcBef>
                <a:spcPct val="0"/>
              </a:spcBef>
            </a:pPr>
            <a:endParaRPr lang="en-US" sz="3600" dirty="0">
              <a:solidFill>
                <a:srgbClr val="FFFFFF"/>
              </a:solidFill>
              <a:latin typeface="+mj-lt"/>
              <a:cs typeface="Arial" panose="020B0604020202020204" pitchFamily="34" charset="0"/>
            </a:endParaRPr>
          </a:p>
        </p:txBody>
      </p:sp>
      <p:sp>
        <p:nvSpPr>
          <p:cNvPr id="16" name="Freeform 16"/>
          <p:cNvSpPr/>
          <p:nvPr/>
        </p:nvSpPr>
        <p:spPr>
          <a:xfrm rot="5400000">
            <a:off x="3940513" y="7513259"/>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7" name="TextBox 16"/>
          <p:cNvSpPr txBox="1"/>
          <p:nvPr/>
        </p:nvSpPr>
        <p:spPr>
          <a:xfrm>
            <a:off x="617203" y="1866900"/>
            <a:ext cx="12520094"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Permasalahan yang kerap timbul sebelum adanya sistem atau aplikasi pemebelian tiket</a:t>
            </a:r>
            <a:endParaRPr lang="en-US"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626" y="-256265"/>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304800" y="2781300"/>
            <a:ext cx="12801600" cy="6324600"/>
          </a:xfrm>
          <a:custGeom>
            <a:avLst/>
            <a:gdLst/>
            <a:ahLst/>
            <a:cxnLst/>
            <a:rect l="l" t="t" r="r" b="b"/>
            <a:pathLst>
              <a:path w="9673516" h="3867299">
                <a:moveTo>
                  <a:pt x="0" y="0"/>
                </a:moveTo>
                <a:lnTo>
                  <a:pt x="9673515" y="0"/>
                </a:lnTo>
                <a:lnTo>
                  <a:pt x="9673515" y="3867299"/>
                </a:lnTo>
                <a:lnTo>
                  <a:pt x="0" y="386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6200" y="114300"/>
            <a:ext cx="10207894" cy="1795363"/>
          </a:xfrm>
          <a:prstGeom prst="rect">
            <a:avLst/>
          </a:prstGeom>
        </p:spPr>
        <p:txBody>
          <a:bodyPr wrap="square" lIns="0" tIns="0" rIns="0" bIns="0" rtlCol="0" anchor="t">
            <a:spAutoFit/>
          </a:bodyPr>
          <a:lstStyle/>
          <a:p>
            <a:pPr algn="ctr">
              <a:lnSpc>
                <a:spcPts val="13999"/>
              </a:lnSpc>
              <a:spcBef>
                <a:spcPct val="0"/>
              </a:spcBef>
            </a:pPr>
            <a:r>
              <a:rPr lang="id-ID" sz="6000" dirty="0">
                <a:solidFill>
                  <a:srgbClr val="23354B"/>
                </a:solidFill>
                <a:latin typeface="League Spartan"/>
              </a:rPr>
              <a:t>Hasil yang diharapkan </a:t>
            </a:r>
            <a:endParaRPr lang="en-US" sz="6000" dirty="0">
              <a:solidFill>
                <a:srgbClr val="23354B"/>
              </a:solidFill>
              <a:latin typeface="League Spartan"/>
            </a:endParaRPr>
          </a:p>
        </p:txBody>
      </p:sp>
      <p:sp>
        <p:nvSpPr>
          <p:cNvPr id="10" name="Freeform 10"/>
          <p:cNvSpPr/>
          <p:nvPr/>
        </p:nvSpPr>
        <p:spPr>
          <a:xfrm rot="10415535" flipH="1" flipV="1">
            <a:off x="-213136" y="6657536"/>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rot="5400000">
            <a:off x="15247559" y="7589459"/>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4" name="TextBox 14"/>
          <p:cNvSpPr txBox="1"/>
          <p:nvPr/>
        </p:nvSpPr>
        <p:spPr>
          <a:xfrm>
            <a:off x="1559989" y="3764340"/>
            <a:ext cx="10459973" cy="2755498"/>
          </a:xfrm>
          <a:prstGeom prst="rect">
            <a:avLst/>
          </a:prstGeom>
        </p:spPr>
        <p:txBody>
          <a:bodyPr wrap="square" lIns="0" tIns="0" rIns="0" bIns="0" rtlCol="0" anchor="t">
            <a:spAutoFit/>
          </a:bodyPr>
          <a:lstStyle/>
          <a:p>
            <a:pPr marL="342900" indent="-342900">
              <a:lnSpc>
                <a:spcPct val="130000"/>
              </a:lnSpc>
              <a:buAutoNum type="arabicPeriod"/>
            </a:pPr>
            <a:r>
              <a:rPr lang="en-IN" sz="2800" dirty="0" err="1">
                <a:solidFill>
                  <a:schemeClr val="bg1"/>
                </a:solidFill>
                <a:ea typeface="Inter Light" panose="02000403000000020004" pitchFamily="50" charset="0"/>
                <a:cs typeface="Inter Light" panose="02000403000000020004" pitchFamily="50" charset="0"/>
              </a:rPr>
              <a:t>Pengelolaan</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Inventaris</a:t>
            </a:r>
            <a:r>
              <a:rPr lang="en-IN" sz="2800" dirty="0">
                <a:solidFill>
                  <a:schemeClr val="bg1"/>
                </a:solidFill>
                <a:ea typeface="Inter Light" panose="02000403000000020004" pitchFamily="50" charset="0"/>
                <a:cs typeface="Inter Light" panose="02000403000000020004" pitchFamily="50" charset="0"/>
              </a:rPr>
              <a:t> yang </a:t>
            </a:r>
            <a:r>
              <a:rPr lang="en-IN" sz="2800" dirty="0" err="1">
                <a:solidFill>
                  <a:schemeClr val="bg1"/>
                </a:solidFill>
                <a:ea typeface="Inter Light" panose="02000403000000020004" pitchFamily="50" charset="0"/>
                <a:cs typeface="Inter Light" panose="02000403000000020004" pitchFamily="50" charset="0"/>
              </a:rPr>
              <a:t>Efisien</a:t>
            </a:r>
            <a:endParaRPr lang="en-IN" sz="2800" dirty="0">
              <a:solidFill>
                <a:schemeClr val="bg1"/>
              </a:solidFill>
              <a:ea typeface="Inter Light" panose="02000403000000020004" pitchFamily="50" charset="0"/>
              <a:cs typeface="Inter Light" panose="02000403000000020004" pitchFamily="50" charset="0"/>
            </a:endParaRPr>
          </a:p>
          <a:p>
            <a:pPr marL="342900" indent="-342900">
              <a:lnSpc>
                <a:spcPct val="130000"/>
              </a:lnSpc>
              <a:buAutoNum type="arabicPeriod"/>
            </a:pPr>
            <a:r>
              <a:rPr lang="en-IN" sz="2800" dirty="0" err="1">
                <a:solidFill>
                  <a:schemeClr val="bg1"/>
                </a:solidFill>
                <a:ea typeface="Inter Light" panose="02000403000000020004" pitchFamily="50" charset="0"/>
                <a:cs typeface="Inter Light" panose="02000403000000020004" pitchFamily="50" charset="0"/>
              </a:rPr>
              <a:t>Kemudahan</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Akses</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bagi</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Pengguna</a:t>
            </a:r>
            <a:endParaRPr lang="en-IN" sz="2800" dirty="0">
              <a:solidFill>
                <a:schemeClr val="bg1"/>
              </a:solidFill>
              <a:ea typeface="Inter Light" panose="02000403000000020004" pitchFamily="50" charset="0"/>
              <a:cs typeface="Inter Light" panose="02000403000000020004" pitchFamily="50" charset="0"/>
            </a:endParaRPr>
          </a:p>
          <a:p>
            <a:pPr marL="342900" indent="-342900">
              <a:lnSpc>
                <a:spcPct val="130000"/>
              </a:lnSpc>
              <a:buAutoNum type="arabicPeriod"/>
            </a:pPr>
            <a:r>
              <a:rPr lang="en-IN" sz="2800" dirty="0" err="1">
                <a:solidFill>
                  <a:schemeClr val="bg1"/>
                </a:solidFill>
                <a:ea typeface="Inter Light" panose="02000403000000020004" pitchFamily="50" charset="0"/>
                <a:cs typeface="Inter Light" panose="02000403000000020004" pitchFamily="50" charset="0"/>
              </a:rPr>
              <a:t>Peningkatan</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Efisiensi</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Operasional</a:t>
            </a:r>
            <a:endParaRPr lang="en-IN" sz="2800" dirty="0">
              <a:solidFill>
                <a:schemeClr val="bg1"/>
              </a:solidFill>
              <a:ea typeface="Inter Light" panose="02000403000000020004" pitchFamily="50" charset="0"/>
              <a:cs typeface="Inter Light" panose="02000403000000020004" pitchFamily="50" charset="0"/>
            </a:endParaRPr>
          </a:p>
          <a:p>
            <a:pPr marL="342900" indent="-342900">
              <a:lnSpc>
                <a:spcPct val="130000"/>
              </a:lnSpc>
              <a:buAutoNum type="arabicPeriod"/>
            </a:pPr>
            <a:r>
              <a:rPr lang="en-IN" sz="2800" dirty="0" err="1">
                <a:solidFill>
                  <a:schemeClr val="bg1"/>
                </a:solidFill>
                <a:ea typeface="Inter Light" panose="02000403000000020004" pitchFamily="50" charset="0"/>
                <a:cs typeface="Inter Light" panose="02000403000000020004" pitchFamily="50" charset="0"/>
              </a:rPr>
              <a:t>Laporan</a:t>
            </a:r>
            <a:r>
              <a:rPr lang="en-IN" sz="2800" dirty="0">
                <a:solidFill>
                  <a:schemeClr val="bg1"/>
                </a:solidFill>
                <a:ea typeface="Inter Light" panose="02000403000000020004" pitchFamily="50" charset="0"/>
                <a:cs typeface="Inter Light" panose="02000403000000020004" pitchFamily="50" charset="0"/>
              </a:rPr>
              <a:t> dan </a:t>
            </a:r>
            <a:r>
              <a:rPr lang="en-IN" sz="2800" dirty="0" err="1">
                <a:solidFill>
                  <a:schemeClr val="bg1"/>
                </a:solidFill>
                <a:ea typeface="Inter Light" panose="02000403000000020004" pitchFamily="50" charset="0"/>
                <a:cs typeface="Inter Light" panose="02000403000000020004" pitchFamily="50" charset="0"/>
              </a:rPr>
              <a:t>Analisis</a:t>
            </a:r>
            <a:r>
              <a:rPr lang="en-IN" sz="2800" dirty="0">
                <a:solidFill>
                  <a:schemeClr val="bg1"/>
                </a:solidFill>
                <a:ea typeface="Inter Light" panose="02000403000000020004" pitchFamily="50" charset="0"/>
                <a:cs typeface="Inter Light" panose="02000403000000020004" pitchFamily="50" charset="0"/>
              </a:rPr>
              <a:t> yang </a:t>
            </a:r>
            <a:r>
              <a:rPr lang="en-IN" sz="2800" dirty="0" err="1">
                <a:solidFill>
                  <a:schemeClr val="bg1"/>
                </a:solidFill>
                <a:ea typeface="Inter Light" panose="02000403000000020004" pitchFamily="50" charset="0"/>
                <a:cs typeface="Inter Light" panose="02000403000000020004" pitchFamily="50" charset="0"/>
              </a:rPr>
              <a:t>Akurat</a:t>
            </a:r>
            <a:endParaRPr lang="en-IN" sz="2800" dirty="0">
              <a:solidFill>
                <a:schemeClr val="bg1"/>
              </a:solidFill>
              <a:ea typeface="Inter Light" panose="02000403000000020004" pitchFamily="50" charset="0"/>
              <a:cs typeface="Inter Light" panose="02000403000000020004" pitchFamily="50" charset="0"/>
            </a:endParaRPr>
          </a:p>
          <a:p>
            <a:pPr marL="342900" indent="-342900">
              <a:lnSpc>
                <a:spcPct val="130000"/>
              </a:lnSpc>
              <a:buAutoNum type="arabicPeriod"/>
            </a:pPr>
            <a:r>
              <a:rPr lang="en-IN" sz="2800" dirty="0" err="1">
                <a:solidFill>
                  <a:schemeClr val="bg1"/>
                </a:solidFill>
                <a:ea typeface="Inter Light" panose="02000403000000020004" pitchFamily="50" charset="0"/>
                <a:cs typeface="Inter Light" panose="02000403000000020004" pitchFamily="50" charset="0"/>
              </a:rPr>
              <a:t>Pengelolaan</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Denda</a:t>
            </a:r>
            <a:r>
              <a:rPr lang="en-IN" sz="2800" dirty="0">
                <a:solidFill>
                  <a:schemeClr val="bg1"/>
                </a:solidFill>
                <a:ea typeface="Inter Light" panose="02000403000000020004" pitchFamily="50" charset="0"/>
                <a:cs typeface="Inter Light" panose="02000403000000020004" pitchFamily="50" charset="0"/>
              </a:rPr>
              <a:t> yang </a:t>
            </a:r>
            <a:r>
              <a:rPr lang="en-IN" sz="2800" dirty="0" err="1">
                <a:solidFill>
                  <a:schemeClr val="bg1"/>
                </a:solidFill>
                <a:ea typeface="Inter Light" panose="02000403000000020004" pitchFamily="50" charset="0"/>
                <a:cs typeface="Inter Light" panose="02000403000000020004" pitchFamily="50" charset="0"/>
              </a:rPr>
              <a:t>Efektif</a:t>
            </a:r>
            <a:endParaRPr lang="id-ID" sz="2800" b="1" dirty="0">
              <a:solidFill>
                <a:srgbClr val="FFFFFF"/>
              </a:solidFill>
              <a:effectLst>
                <a:outerShdw blurRad="38100" dist="38100" dir="2700000" algn="tl">
                  <a:srgbClr val="000000">
                    <a:alpha val="43137"/>
                  </a:srgbClr>
                </a:outerShdw>
              </a:effectLst>
            </a:endParaRPr>
          </a:p>
        </p:txBody>
      </p:sp>
      <p:sp>
        <p:nvSpPr>
          <p:cNvPr id="17" name="TextBox 16"/>
          <p:cNvSpPr txBox="1"/>
          <p:nvPr/>
        </p:nvSpPr>
        <p:spPr>
          <a:xfrm>
            <a:off x="617203" y="1866900"/>
            <a:ext cx="1269629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Ada beberapa hal yang diharapkan dalam pembuatan aplikasi pemesanan tiket, yaitu :</a:t>
            </a:r>
            <a:endParaRPr lang="en-US"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endParaRPr>
          </a:p>
        </p:txBody>
      </p:sp>
    </p:spTree>
    <p:extLst>
      <p:ext uri="{BB962C8B-B14F-4D97-AF65-F5344CB8AC3E}">
        <p14:creationId xmlns:p14="http://schemas.microsoft.com/office/powerpoint/2010/main" val="33056136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3352800" y="190500"/>
            <a:ext cx="11278464" cy="1795363"/>
          </a:xfrm>
          <a:prstGeom prst="rect">
            <a:avLst/>
          </a:prstGeom>
        </p:spPr>
        <p:txBody>
          <a:bodyPr wrap="square" lIns="0" tIns="0" rIns="0" bIns="0" rtlCol="0" anchor="t">
            <a:spAutoFit/>
          </a:bodyPr>
          <a:lstStyle/>
          <a:p>
            <a:pPr algn="ctr">
              <a:lnSpc>
                <a:spcPts val="13999"/>
              </a:lnSpc>
              <a:spcBef>
                <a:spcPct val="0"/>
              </a:spcBef>
            </a:pPr>
            <a:r>
              <a:rPr lang="en-US" sz="5400" dirty="0">
                <a:solidFill>
                  <a:srgbClr val="FFFFFF"/>
                </a:solidFill>
                <a:latin typeface="League Spartan"/>
              </a:rPr>
              <a:t> ACTIVITY DIAGRAM </a:t>
            </a:r>
          </a:p>
        </p:txBody>
      </p:sp>
      <p:sp>
        <p:nvSpPr>
          <p:cNvPr id="8"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Rounded Rectangle 10"/>
          <p:cNvSpPr/>
          <p:nvPr/>
        </p:nvSpPr>
        <p:spPr>
          <a:xfrm>
            <a:off x="1190388" y="2452773"/>
            <a:ext cx="6553200" cy="670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dirty="0"/>
              <a:t>Activity</a:t>
            </a:r>
            <a:r>
              <a:rPr lang="en-US" sz="2800" dirty="0"/>
              <a:t> </a:t>
            </a:r>
            <a:r>
              <a:rPr lang="id-ID" sz="2800" dirty="0"/>
              <a:t>diagram  </a:t>
            </a:r>
            <a:r>
              <a:rPr lang="en-US" sz="2800" dirty="0" err="1"/>
              <a:t>menggambarkan</a:t>
            </a:r>
            <a:r>
              <a:rPr lang="en-US" sz="2800" dirty="0"/>
              <a:t> workflow </a:t>
            </a:r>
            <a:r>
              <a:rPr lang="en-US" sz="2800" dirty="0" err="1"/>
              <a:t>atau</a:t>
            </a:r>
            <a:r>
              <a:rPr lang="en-US" sz="2800" dirty="0"/>
              <a:t> </a:t>
            </a:r>
            <a:r>
              <a:rPr lang="en-US" sz="2800" dirty="0" err="1"/>
              <a:t>aktivitas</a:t>
            </a:r>
            <a:r>
              <a:rPr lang="en-US" sz="2800" dirty="0"/>
              <a:t> </a:t>
            </a:r>
            <a:r>
              <a:rPr lang="en-US" sz="2800" dirty="0" err="1"/>
              <a:t>dari</a:t>
            </a:r>
            <a:r>
              <a:rPr lang="en-US" sz="2800" dirty="0"/>
              <a:t> </a:t>
            </a:r>
            <a:r>
              <a:rPr lang="en-US" sz="2800" dirty="0" err="1"/>
              <a:t>sebuah</a:t>
            </a:r>
            <a:r>
              <a:rPr lang="en-US" sz="2800" dirty="0"/>
              <a:t> </a:t>
            </a:r>
            <a:r>
              <a:rPr lang="en-US" sz="2800" dirty="0" err="1"/>
              <a:t>sistem</a:t>
            </a:r>
            <a:r>
              <a:rPr lang="en-US" sz="2800" dirty="0"/>
              <a:t>.</a:t>
            </a:r>
          </a:p>
        </p:txBody>
      </p:sp>
      <p:pic>
        <p:nvPicPr>
          <p:cNvPr id="3" name="Picture 2">
            <a:extLst>
              <a:ext uri="{FF2B5EF4-FFF2-40B4-BE49-F238E27FC236}">
                <a16:creationId xmlns:a16="http://schemas.microsoft.com/office/drawing/2014/main" id="{67BFDCB6-9F2C-8B77-7F1F-BDB6030D4C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92032" y="2135981"/>
            <a:ext cx="6901112" cy="72311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rot="5400000">
            <a:off x="16161927" y="8557580"/>
            <a:ext cx="901902" cy="2556938"/>
          </a:xfrm>
          <a:custGeom>
            <a:avLst/>
            <a:gdLst/>
            <a:ahLst/>
            <a:cxnLst/>
            <a:rect l="l" t="t" r="r" b="b"/>
            <a:pathLst>
              <a:path w="901902" h="2556938">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0" name="Rectangle 19"/>
          <p:cNvSpPr/>
          <p:nvPr/>
        </p:nvSpPr>
        <p:spPr>
          <a:xfrm>
            <a:off x="1371600" y="3038919"/>
            <a:ext cx="16078200" cy="4390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Arial Black" panose="020B0A04020102020204" pitchFamily="34" charset="0"/>
                <a:cs typeface="Helvetica" pitchFamily="34" charset="0"/>
              </a:rPr>
              <a:t>DESAIN ANTAR MUKA</a:t>
            </a:r>
            <a:endParaRPr lang="en-US" sz="8000" dirty="0">
              <a:solidFill>
                <a:schemeClr val="bg1"/>
              </a:solidFill>
              <a:latin typeface="Arial Black" panose="020B0A04020102020204" pitchFamily="34" charset="0"/>
              <a:cs typeface="Helvetica" pitchFamily="34" charset="0"/>
            </a:endParaRPr>
          </a:p>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7" name="Picture 6">
            <a:extLst>
              <a:ext uri="{FF2B5EF4-FFF2-40B4-BE49-F238E27FC236}">
                <a16:creationId xmlns:a16="http://schemas.microsoft.com/office/drawing/2014/main" id="{D91A8FB6-A4BE-FB2B-8C33-281B721827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0400" y="419100"/>
            <a:ext cx="11734800" cy="4783613"/>
          </a:xfrm>
          <a:prstGeom prst="rect">
            <a:avLst/>
          </a:prstGeom>
        </p:spPr>
      </p:pic>
      <p:pic>
        <p:nvPicPr>
          <p:cNvPr id="9" name="Picture 8">
            <a:extLst>
              <a:ext uri="{FF2B5EF4-FFF2-40B4-BE49-F238E27FC236}">
                <a16:creationId xmlns:a16="http://schemas.microsoft.com/office/drawing/2014/main" id="{02665EEB-06CF-9080-FB15-0DE2A796FC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3502" y="5524500"/>
            <a:ext cx="11701697" cy="4585816"/>
          </a:xfrm>
          <a:prstGeom prst="rect">
            <a:avLst/>
          </a:prstGeom>
        </p:spPr>
      </p:pic>
    </p:spTree>
    <p:extLst>
      <p:ext uri="{BB962C8B-B14F-4D97-AF65-F5344CB8AC3E}">
        <p14:creationId xmlns:p14="http://schemas.microsoft.com/office/powerpoint/2010/main" val="6378882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8" name="Picture 7">
            <a:extLst>
              <a:ext uri="{FF2B5EF4-FFF2-40B4-BE49-F238E27FC236}">
                <a16:creationId xmlns:a16="http://schemas.microsoft.com/office/drawing/2014/main" id="{5AE7F198-D2E6-8114-A2D4-A0759ECAD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63738"/>
            <a:ext cx="11593658" cy="5000625"/>
          </a:xfrm>
          <a:prstGeom prst="rect">
            <a:avLst/>
          </a:prstGeom>
        </p:spPr>
      </p:pic>
      <p:pic>
        <p:nvPicPr>
          <p:cNvPr id="10" name="Picture 9">
            <a:extLst>
              <a:ext uri="{FF2B5EF4-FFF2-40B4-BE49-F238E27FC236}">
                <a16:creationId xmlns:a16="http://schemas.microsoft.com/office/drawing/2014/main" id="{A982EE7A-E2FC-2B42-47FC-5C35DA2EDB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0" y="5382513"/>
            <a:ext cx="11593658" cy="4749574"/>
          </a:xfrm>
          <a:prstGeom prst="rect">
            <a:avLst/>
          </a:prstGeom>
        </p:spPr>
      </p:pic>
    </p:spTree>
    <p:extLst>
      <p:ext uri="{BB962C8B-B14F-4D97-AF65-F5344CB8AC3E}">
        <p14:creationId xmlns:p14="http://schemas.microsoft.com/office/powerpoint/2010/main" val="28258944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524E3717BF9F458000CD056FCC5142" ma:contentTypeVersion="16" ma:contentTypeDescription="Create a new document." ma:contentTypeScope="" ma:versionID="2730d30e096aabe4cc8ac5f8b3332a4c">
  <xsd:schema xmlns:xsd="http://www.w3.org/2001/XMLSchema" xmlns:xs="http://www.w3.org/2001/XMLSchema" xmlns:p="http://schemas.microsoft.com/office/2006/metadata/properties" xmlns:ns2="60b4db6a-6d0c-4cd4-a92f-7a0bb6221add" xmlns:ns3="809585a3-8d15-49ab-b8e5-584334342ceb" targetNamespace="http://schemas.microsoft.com/office/2006/metadata/properties" ma:root="true" ma:fieldsID="4f96c36035ee8206487b14c76690e968" ns2:_="" ns3:_="">
    <xsd:import namespace="60b4db6a-6d0c-4cd4-a92f-7a0bb6221add"/>
    <xsd:import namespace="809585a3-8d15-49ab-b8e5-584334342ce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b4db6a-6d0c-4cd4-a92f-7a0bb6221a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21997ffe-68de-41ad-81bf-3a8145268c34"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09585a3-8d15-49ab-b8e5-584334342ce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d5227ce2-4263-43c4-95d6-20059c81bf0f}" ma:internalName="TaxCatchAll" ma:showField="CatchAllData" ma:web="809585a3-8d15-49ab-b8e5-584334342c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4E4172-8272-48CE-B552-26C77B40B2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b4db6a-6d0c-4cd4-a92f-7a0bb6221add"/>
    <ds:schemaRef ds:uri="809585a3-8d15-49ab-b8e5-584334342c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D371E5-15D4-4774-80E3-3DE7B8AE72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1419</TotalTime>
  <Words>382</Words>
  <Application>Microsoft Office PowerPoint</Application>
  <PresentationFormat>Custom</PresentationFormat>
  <Paragraphs>67</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Black</vt:lpstr>
      <vt:lpstr>Arimo Bold</vt:lpstr>
      <vt:lpstr>Bebas Neue</vt:lpstr>
      <vt:lpstr>Calibri</vt:lpstr>
      <vt:lpstr>Gill Sans MT</vt:lpstr>
      <vt:lpstr>Inter Light</vt:lpstr>
      <vt:lpstr>League Spartan</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chevy</dc:creator>
  <cp:lastModifiedBy>riniinus85@gmail.com</cp:lastModifiedBy>
  <cp:revision>42</cp:revision>
  <dcterms:created xsi:type="dcterms:W3CDTF">2006-08-16T00:00:00Z</dcterms:created>
  <dcterms:modified xsi:type="dcterms:W3CDTF">2025-01-13T16:52:06Z</dcterms:modified>
  <dc:identifier>DAGH4hZARc0</dc:identifier>
</cp:coreProperties>
</file>