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1"/>
  </p:sldMasterIdLst>
  <p:notesMasterIdLst>
    <p:notesMasterId r:id="rId13"/>
  </p:notesMasterIdLst>
  <p:sldIdLst>
    <p:sldId id="280" r:id="rId2"/>
    <p:sldId id="281" r:id="rId3"/>
    <p:sldId id="279" r:id="rId4"/>
    <p:sldId id="282" r:id="rId5"/>
    <p:sldId id="283" r:id="rId6"/>
    <p:sldId id="284" r:id="rId7"/>
    <p:sldId id="285" r:id="rId8"/>
    <p:sldId id="286" r:id="rId9"/>
    <p:sldId id="287" r:id="rId10"/>
    <p:sldId id="288" r:id="rId11"/>
    <p:sldId id="326" r:id="rId1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CA9146-5B63-40FF-9C52-8B4B835ED66E}" type="datetimeFigureOut">
              <a:rPr lang="pt-BR" smtClean="0"/>
              <a:t>28/03/2023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0ECAF0-2772-4C52-AEE7-27873AED87A4}" type="slidenum">
              <a:rPr lang="pt-BR" smtClean="0"/>
              <a:t>‹nº›</a:t>
            </a:fld>
            <a:endParaRPr lang="pt-BR"/>
          </a:p>
        </p:txBody>
      </p:sp>
    </p:spTree>
    <p:extLst>
      <p:ext uri="{BB962C8B-B14F-4D97-AF65-F5344CB8AC3E}">
        <p14:creationId xmlns:p14="http://schemas.microsoft.com/office/powerpoint/2010/main" val="1700675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DDF0C3-3A15-4803-80FA-338B97C50856}"/>
              </a:ext>
            </a:extLst>
          </p:cNvPr>
          <p:cNvSpPr>
            <a:spLocks noGrp="1"/>
          </p:cNvSpPr>
          <p:nvPr>
            <p:ph type="ctrTitle"/>
          </p:nvPr>
        </p:nvSpPr>
        <p:spPr>
          <a:xfrm>
            <a:off x="1143000" y="1122363"/>
            <a:ext cx="6858000" cy="2387600"/>
          </a:xfrm>
        </p:spPr>
        <p:txBody>
          <a:bodyPr anchor="b"/>
          <a:lstStyle>
            <a:lvl1pPr algn="ctr">
              <a:defRPr sz="4500"/>
            </a:lvl1pPr>
          </a:lstStyle>
          <a:p>
            <a:r>
              <a:rPr lang="pt-BR"/>
              <a:t>Clique para editar o título Mestre</a:t>
            </a:r>
          </a:p>
        </p:txBody>
      </p:sp>
      <p:sp>
        <p:nvSpPr>
          <p:cNvPr id="3" name="Subtítulo 2">
            <a:extLst>
              <a:ext uri="{FF2B5EF4-FFF2-40B4-BE49-F238E27FC236}">
                <a16:creationId xmlns:a16="http://schemas.microsoft.com/office/drawing/2014/main" id="{76DD8DAE-C979-4438-92F4-62CCE927F08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E29DB67-87EF-4E92-81A9-F149A4CDDCB8}"/>
              </a:ext>
            </a:extLst>
          </p:cNvPr>
          <p:cNvSpPr>
            <a:spLocks noGrp="1"/>
          </p:cNvSpPr>
          <p:nvPr>
            <p:ph type="dt" sz="half" idx="10"/>
          </p:nvPr>
        </p:nvSpPr>
        <p:spPr/>
        <p:txBody>
          <a:bodyPr/>
          <a:lstStyle/>
          <a:p>
            <a:endParaRPr lang="pt-BR"/>
          </a:p>
        </p:txBody>
      </p:sp>
      <p:sp>
        <p:nvSpPr>
          <p:cNvPr id="5" name="Espaço Reservado para Rodapé 4">
            <a:extLst>
              <a:ext uri="{FF2B5EF4-FFF2-40B4-BE49-F238E27FC236}">
                <a16:creationId xmlns:a16="http://schemas.microsoft.com/office/drawing/2014/main" id="{B9618F6B-BC01-4942-B35A-2B2ED004418C}"/>
              </a:ext>
            </a:extLst>
          </p:cNvPr>
          <p:cNvSpPr>
            <a:spLocks noGrp="1"/>
          </p:cNvSpPr>
          <p:nvPr>
            <p:ph type="ftr" sz="quarter" idx="11"/>
          </p:nvPr>
        </p:nvSpPr>
        <p:spPr/>
        <p:txBody>
          <a:bodyPr/>
          <a:lstStyle/>
          <a:p>
            <a:r>
              <a:rPr lang="pt-BR"/>
              <a:t>1</a:t>
            </a:r>
          </a:p>
        </p:txBody>
      </p:sp>
      <p:sp>
        <p:nvSpPr>
          <p:cNvPr id="6" name="Espaço Reservado para Número de Slide 5">
            <a:extLst>
              <a:ext uri="{FF2B5EF4-FFF2-40B4-BE49-F238E27FC236}">
                <a16:creationId xmlns:a16="http://schemas.microsoft.com/office/drawing/2014/main" id="{AC49B2D3-8115-46AC-8A14-BE10E7213E15}"/>
              </a:ext>
            </a:extLst>
          </p:cNvPr>
          <p:cNvSpPr>
            <a:spLocks noGrp="1"/>
          </p:cNvSpPr>
          <p:nvPr>
            <p:ph type="sldNum" sz="quarter" idx="12"/>
          </p:nvPr>
        </p:nvSpPr>
        <p:spPr/>
        <p:txBody>
          <a:bodyPr/>
          <a:lstStyle/>
          <a:p>
            <a:fld id="{A86C12A2-B96A-4EDF-A521-E1E7B099A656}" type="slidenum">
              <a:rPr lang="pt-BR" smtClean="0"/>
              <a:t>‹nº›</a:t>
            </a:fld>
            <a:endParaRPr lang="pt-BR"/>
          </a:p>
        </p:txBody>
      </p:sp>
    </p:spTree>
    <p:extLst>
      <p:ext uri="{BB962C8B-B14F-4D97-AF65-F5344CB8AC3E}">
        <p14:creationId xmlns:p14="http://schemas.microsoft.com/office/powerpoint/2010/main" val="895572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FF866A-7551-4097-B8A2-C1B3ECEEAB90}"/>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CB50F20-401B-4438-ACBC-5A9B806F0F4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BE9B142-DF64-40B0-A6A4-184A65924D82}"/>
              </a:ext>
            </a:extLst>
          </p:cNvPr>
          <p:cNvSpPr>
            <a:spLocks noGrp="1"/>
          </p:cNvSpPr>
          <p:nvPr>
            <p:ph type="dt" sz="half" idx="10"/>
          </p:nvPr>
        </p:nvSpPr>
        <p:spPr/>
        <p:txBody>
          <a:bodyPr/>
          <a:lstStyle/>
          <a:p>
            <a:endParaRPr lang="pt-BR"/>
          </a:p>
        </p:txBody>
      </p:sp>
      <p:sp>
        <p:nvSpPr>
          <p:cNvPr id="5" name="Espaço Reservado para Rodapé 4">
            <a:extLst>
              <a:ext uri="{FF2B5EF4-FFF2-40B4-BE49-F238E27FC236}">
                <a16:creationId xmlns:a16="http://schemas.microsoft.com/office/drawing/2014/main" id="{83A909B8-6C29-4765-B0A3-C9115D95E9CB}"/>
              </a:ext>
            </a:extLst>
          </p:cNvPr>
          <p:cNvSpPr>
            <a:spLocks noGrp="1"/>
          </p:cNvSpPr>
          <p:nvPr>
            <p:ph type="ftr" sz="quarter" idx="11"/>
          </p:nvPr>
        </p:nvSpPr>
        <p:spPr/>
        <p:txBody>
          <a:bodyPr/>
          <a:lstStyle/>
          <a:p>
            <a:r>
              <a:rPr lang="pt-BR"/>
              <a:t>1</a:t>
            </a:r>
          </a:p>
        </p:txBody>
      </p:sp>
      <p:sp>
        <p:nvSpPr>
          <p:cNvPr id="6" name="Espaço Reservado para Número de Slide 5">
            <a:extLst>
              <a:ext uri="{FF2B5EF4-FFF2-40B4-BE49-F238E27FC236}">
                <a16:creationId xmlns:a16="http://schemas.microsoft.com/office/drawing/2014/main" id="{AD6B7EF4-547F-4C92-B03C-08EAA32C8C87}"/>
              </a:ext>
            </a:extLst>
          </p:cNvPr>
          <p:cNvSpPr>
            <a:spLocks noGrp="1"/>
          </p:cNvSpPr>
          <p:nvPr>
            <p:ph type="sldNum" sz="quarter" idx="12"/>
          </p:nvPr>
        </p:nvSpPr>
        <p:spPr/>
        <p:txBody>
          <a:bodyPr/>
          <a:lstStyle/>
          <a:p>
            <a:fld id="{A86C12A2-B96A-4EDF-A521-E1E7B099A656}" type="slidenum">
              <a:rPr lang="pt-BR" smtClean="0"/>
              <a:t>‹nº›</a:t>
            </a:fld>
            <a:endParaRPr lang="pt-BR"/>
          </a:p>
        </p:txBody>
      </p:sp>
    </p:spTree>
    <p:extLst>
      <p:ext uri="{BB962C8B-B14F-4D97-AF65-F5344CB8AC3E}">
        <p14:creationId xmlns:p14="http://schemas.microsoft.com/office/powerpoint/2010/main" val="841628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E32101C-BF08-4EC2-8008-1A34E216ED9B}"/>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A7D6A89D-B328-4B4C-8EAF-4C31105C8B0F}"/>
              </a:ext>
            </a:extLst>
          </p:cNvPr>
          <p:cNvSpPr>
            <a:spLocks noGrp="1"/>
          </p:cNvSpPr>
          <p:nvPr>
            <p:ph type="body" orient="vert" idx="1"/>
          </p:nvPr>
        </p:nvSpPr>
        <p:spPr>
          <a:xfrm>
            <a:off x="628650" y="365125"/>
            <a:ext cx="58007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3B22A58-8A98-4D92-A34A-CA522804CEEE}"/>
              </a:ext>
            </a:extLst>
          </p:cNvPr>
          <p:cNvSpPr>
            <a:spLocks noGrp="1"/>
          </p:cNvSpPr>
          <p:nvPr>
            <p:ph type="dt" sz="half" idx="10"/>
          </p:nvPr>
        </p:nvSpPr>
        <p:spPr/>
        <p:txBody>
          <a:bodyPr/>
          <a:lstStyle/>
          <a:p>
            <a:endParaRPr lang="pt-BR"/>
          </a:p>
        </p:txBody>
      </p:sp>
      <p:sp>
        <p:nvSpPr>
          <p:cNvPr id="5" name="Espaço Reservado para Rodapé 4">
            <a:extLst>
              <a:ext uri="{FF2B5EF4-FFF2-40B4-BE49-F238E27FC236}">
                <a16:creationId xmlns:a16="http://schemas.microsoft.com/office/drawing/2014/main" id="{020DD4EA-FAC4-4C68-9EBB-FC1C2F1CEC7E}"/>
              </a:ext>
            </a:extLst>
          </p:cNvPr>
          <p:cNvSpPr>
            <a:spLocks noGrp="1"/>
          </p:cNvSpPr>
          <p:nvPr>
            <p:ph type="ftr" sz="quarter" idx="11"/>
          </p:nvPr>
        </p:nvSpPr>
        <p:spPr/>
        <p:txBody>
          <a:bodyPr/>
          <a:lstStyle/>
          <a:p>
            <a:r>
              <a:rPr lang="pt-BR"/>
              <a:t>1</a:t>
            </a:r>
          </a:p>
        </p:txBody>
      </p:sp>
      <p:sp>
        <p:nvSpPr>
          <p:cNvPr id="6" name="Espaço Reservado para Número de Slide 5">
            <a:extLst>
              <a:ext uri="{FF2B5EF4-FFF2-40B4-BE49-F238E27FC236}">
                <a16:creationId xmlns:a16="http://schemas.microsoft.com/office/drawing/2014/main" id="{DA8D2376-FBBD-4B7E-8B1D-F11150FEE7EB}"/>
              </a:ext>
            </a:extLst>
          </p:cNvPr>
          <p:cNvSpPr>
            <a:spLocks noGrp="1"/>
          </p:cNvSpPr>
          <p:nvPr>
            <p:ph type="sldNum" sz="quarter" idx="12"/>
          </p:nvPr>
        </p:nvSpPr>
        <p:spPr/>
        <p:txBody>
          <a:bodyPr/>
          <a:lstStyle/>
          <a:p>
            <a:fld id="{A86C12A2-B96A-4EDF-A521-E1E7B099A656}" type="slidenum">
              <a:rPr lang="pt-BR" smtClean="0"/>
              <a:t>‹nº›</a:t>
            </a:fld>
            <a:endParaRPr lang="pt-BR"/>
          </a:p>
        </p:txBody>
      </p:sp>
    </p:spTree>
    <p:extLst>
      <p:ext uri="{BB962C8B-B14F-4D97-AF65-F5344CB8AC3E}">
        <p14:creationId xmlns:p14="http://schemas.microsoft.com/office/powerpoint/2010/main" val="2721250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5_Título e conteúdo">
    <p:spTree>
      <p:nvGrpSpPr>
        <p:cNvPr id="1" name=""/>
        <p:cNvGrpSpPr/>
        <p:nvPr/>
      </p:nvGrpSpPr>
      <p:grpSpPr>
        <a:xfrm>
          <a:off x="0" y="0"/>
          <a:ext cx="0" cy="0"/>
          <a:chOff x="0" y="0"/>
          <a:chExt cx="0" cy="0"/>
        </a:xfrm>
      </p:grpSpPr>
      <p:sp>
        <p:nvSpPr>
          <p:cNvPr id="2" name="CaixaDeTexto 1"/>
          <p:cNvSpPr txBox="1">
            <a:spLocks noChangeArrowheads="1"/>
          </p:cNvSpPr>
          <p:nvPr userDrawn="1"/>
        </p:nvSpPr>
        <p:spPr bwMode="auto">
          <a:xfrm>
            <a:off x="127000" y="438150"/>
            <a:ext cx="8609013" cy="584200"/>
          </a:xfrm>
          <a:prstGeom prst="rect">
            <a:avLst/>
          </a:prstGeom>
          <a:noFill/>
          <a:ln>
            <a:noFill/>
          </a:ln>
        </p:spPr>
        <p:txBody>
          <a:bodyPr>
            <a:spAutoFit/>
          </a:bodyPr>
          <a:lstStyle>
            <a:lvl1pPr eaLnBrk="0" hangingPunct="0">
              <a:defRPr>
                <a:solidFill>
                  <a:schemeClr val="tx1"/>
                </a:solidFill>
                <a:latin typeface="Arial" charset="0"/>
                <a:ea typeface="Geneva" charset="-128"/>
              </a:defRPr>
            </a:lvl1pPr>
            <a:lvl2pPr marL="742950" indent="-285750" eaLnBrk="0" hangingPunct="0">
              <a:defRPr>
                <a:solidFill>
                  <a:schemeClr val="tx1"/>
                </a:solidFill>
                <a:latin typeface="Arial" charset="0"/>
                <a:ea typeface="Geneva" charset="-128"/>
              </a:defRPr>
            </a:lvl2pPr>
            <a:lvl3pPr marL="1143000" indent="-228600" eaLnBrk="0" hangingPunct="0">
              <a:defRPr>
                <a:solidFill>
                  <a:schemeClr val="tx1"/>
                </a:solidFill>
                <a:latin typeface="Arial" charset="0"/>
                <a:ea typeface="Geneva" charset="-128"/>
              </a:defRPr>
            </a:lvl3pPr>
            <a:lvl4pPr marL="1600200" indent="-228600" eaLnBrk="0" hangingPunct="0">
              <a:defRPr>
                <a:solidFill>
                  <a:schemeClr val="tx1"/>
                </a:solidFill>
                <a:latin typeface="Arial" charset="0"/>
                <a:ea typeface="Geneva" charset="-128"/>
              </a:defRPr>
            </a:lvl4pPr>
            <a:lvl5pPr marL="2057400" indent="-228600" eaLnBrk="0" hangingPunct="0">
              <a:defRPr>
                <a:solidFill>
                  <a:schemeClr val="tx1"/>
                </a:solidFill>
                <a:latin typeface="Arial" charset="0"/>
                <a:ea typeface="Geneva" charset="-128"/>
              </a:defRPr>
            </a:lvl5pPr>
            <a:lvl6pPr marL="2514600" indent="-228600" defTabSz="457200" eaLnBrk="0" fontAlgn="base" hangingPunct="0">
              <a:spcBef>
                <a:spcPct val="0"/>
              </a:spcBef>
              <a:spcAft>
                <a:spcPct val="0"/>
              </a:spcAft>
              <a:defRPr>
                <a:solidFill>
                  <a:schemeClr val="tx1"/>
                </a:solidFill>
                <a:latin typeface="Arial" charset="0"/>
                <a:ea typeface="Geneva" charset="-128"/>
              </a:defRPr>
            </a:lvl6pPr>
            <a:lvl7pPr marL="2971800" indent="-228600" defTabSz="457200" eaLnBrk="0" fontAlgn="base" hangingPunct="0">
              <a:spcBef>
                <a:spcPct val="0"/>
              </a:spcBef>
              <a:spcAft>
                <a:spcPct val="0"/>
              </a:spcAft>
              <a:defRPr>
                <a:solidFill>
                  <a:schemeClr val="tx1"/>
                </a:solidFill>
                <a:latin typeface="Arial" charset="0"/>
                <a:ea typeface="Geneva" charset="-128"/>
              </a:defRPr>
            </a:lvl7pPr>
            <a:lvl8pPr marL="3429000" indent="-228600" defTabSz="457200" eaLnBrk="0" fontAlgn="base" hangingPunct="0">
              <a:spcBef>
                <a:spcPct val="0"/>
              </a:spcBef>
              <a:spcAft>
                <a:spcPct val="0"/>
              </a:spcAft>
              <a:defRPr>
                <a:solidFill>
                  <a:schemeClr val="tx1"/>
                </a:solidFill>
                <a:latin typeface="Arial" charset="0"/>
                <a:ea typeface="Geneva" charset="-128"/>
              </a:defRPr>
            </a:lvl8pPr>
            <a:lvl9pPr marL="3886200" indent="-228600" defTabSz="457200" eaLnBrk="0" fontAlgn="base" hangingPunct="0">
              <a:spcBef>
                <a:spcPct val="0"/>
              </a:spcBef>
              <a:spcAft>
                <a:spcPct val="0"/>
              </a:spcAft>
              <a:defRPr>
                <a:solidFill>
                  <a:schemeClr val="tx1"/>
                </a:solidFill>
                <a:latin typeface="Arial" charset="0"/>
                <a:ea typeface="Geneva" charset="-128"/>
              </a:defRPr>
            </a:lvl9pPr>
          </a:lstStyle>
          <a:p>
            <a:pPr eaLnBrk="1" fontAlgn="auto" hangingPunct="1">
              <a:spcBef>
                <a:spcPts val="0"/>
              </a:spcBef>
              <a:spcAft>
                <a:spcPts val="0"/>
              </a:spcAft>
              <a:defRPr/>
            </a:pPr>
            <a:r>
              <a:rPr lang="pt-BR" sz="3200" b="1" dirty="0">
                <a:solidFill>
                  <a:prstClr val="white"/>
                </a:solidFill>
                <a:latin typeface="Calibri" pitchFamily="34" charset="0"/>
                <a:cs typeface="+mn-cs"/>
              </a:rPr>
              <a:t>           Brasil: território e sociedade</a:t>
            </a:r>
          </a:p>
        </p:txBody>
      </p:sp>
    </p:spTree>
    <p:extLst>
      <p:ext uri="{BB962C8B-B14F-4D97-AF65-F5344CB8AC3E}">
        <p14:creationId xmlns:p14="http://schemas.microsoft.com/office/powerpoint/2010/main" val="231908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0EFD0-07CC-4348-906A-37D6DDB6B16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D1337BA-0DA5-4238-BF3E-8C22AD489E54}"/>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DA73799-99ED-4B53-A22F-FAAE9D073B86}"/>
              </a:ext>
            </a:extLst>
          </p:cNvPr>
          <p:cNvSpPr>
            <a:spLocks noGrp="1"/>
          </p:cNvSpPr>
          <p:nvPr>
            <p:ph type="dt" sz="half" idx="10"/>
          </p:nvPr>
        </p:nvSpPr>
        <p:spPr/>
        <p:txBody>
          <a:bodyPr/>
          <a:lstStyle/>
          <a:p>
            <a:endParaRPr lang="pt-BR"/>
          </a:p>
        </p:txBody>
      </p:sp>
      <p:sp>
        <p:nvSpPr>
          <p:cNvPr id="5" name="Espaço Reservado para Rodapé 4">
            <a:extLst>
              <a:ext uri="{FF2B5EF4-FFF2-40B4-BE49-F238E27FC236}">
                <a16:creationId xmlns:a16="http://schemas.microsoft.com/office/drawing/2014/main" id="{F1CD33DA-D45A-4B1E-AE43-691442175AEC}"/>
              </a:ext>
            </a:extLst>
          </p:cNvPr>
          <p:cNvSpPr>
            <a:spLocks noGrp="1"/>
          </p:cNvSpPr>
          <p:nvPr>
            <p:ph type="ftr" sz="quarter" idx="11"/>
          </p:nvPr>
        </p:nvSpPr>
        <p:spPr/>
        <p:txBody>
          <a:bodyPr/>
          <a:lstStyle/>
          <a:p>
            <a:r>
              <a:rPr lang="pt-BR"/>
              <a:t>1</a:t>
            </a:r>
          </a:p>
        </p:txBody>
      </p:sp>
      <p:sp>
        <p:nvSpPr>
          <p:cNvPr id="6" name="Espaço Reservado para Número de Slide 5">
            <a:extLst>
              <a:ext uri="{FF2B5EF4-FFF2-40B4-BE49-F238E27FC236}">
                <a16:creationId xmlns:a16="http://schemas.microsoft.com/office/drawing/2014/main" id="{E78BFE62-1AFF-4E12-9511-547A065E0B50}"/>
              </a:ext>
            </a:extLst>
          </p:cNvPr>
          <p:cNvSpPr>
            <a:spLocks noGrp="1"/>
          </p:cNvSpPr>
          <p:nvPr>
            <p:ph type="sldNum" sz="quarter" idx="12"/>
          </p:nvPr>
        </p:nvSpPr>
        <p:spPr/>
        <p:txBody>
          <a:bodyPr/>
          <a:lstStyle/>
          <a:p>
            <a:fld id="{A86C12A2-B96A-4EDF-A521-E1E7B099A656}" type="slidenum">
              <a:rPr lang="pt-BR" smtClean="0"/>
              <a:t>‹nº›</a:t>
            </a:fld>
            <a:endParaRPr lang="pt-BR"/>
          </a:p>
        </p:txBody>
      </p:sp>
    </p:spTree>
    <p:extLst>
      <p:ext uri="{BB962C8B-B14F-4D97-AF65-F5344CB8AC3E}">
        <p14:creationId xmlns:p14="http://schemas.microsoft.com/office/powerpoint/2010/main" val="321991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44582E-9D9B-4B91-BD37-7E60F5D6A49E}"/>
              </a:ext>
            </a:extLst>
          </p:cNvPr>
          <p:cNvSpPr>
            <a:spLocks noGrp="1"/>
          </p:cNvSpPr>
          <p:nvPr>
            <p:ph type="title"/>
          </p:nvPr>
        </p:nvSpPr>
        <p:spPr>
          <a:xfrm>
            <a:off x="623888" y="1709739"/>
            <a:ext cx="7886700" cy="2852737"/>
          </a:xfrm>
        </p:spPr>
        <p:txBody>
          <a:bodyPr anchor="b"/>
          <a:lstStyle>
            <a:lvl1pPr>
              <a:defRPr sz="4500"/>
            </a:lvl1pPr>
          </a:lstStyle>
          <a:p>
            <a:r>
              <a:rPr lang="pt-BR"/>
              <a:t>Clique para editar o título Mestre</a:t>
            </a:r>
          </a:p>
        </p:txBody>
      </p:sp>
      <p:sp>
        <p:nvSpPr>
          <p:cNvPr id="3" name="Espaço Reservado para Texto 2">
            <a:extLst>
              <a:ext uri="{FF2B5EF4-FFF2-40B4-BE49-F238E27FC236}">
                <a16:creationId xmlns:a16="http://schemas.microsoft.com/office/drawing/2014/main" id="{BA4AB9E6-5621-47D8-B79B-1E18809A720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CB9697C8-C99A-4416-8D90-51C10491704B}"/>
              </a:ext>
            </a:extLst>
          </p:cNvPr>
          <p:cNvSpPr>
            <a:spLocks noGrp="1"/>
          </p:cNvSpPr>
          <p:nvPr>
            <p:ph type="dt" sz="half" idx="10"/>
          </p:nvPr>
        </p:nvSpPr>
        <p:spPr/>
        <p:txBody>
          <a:bodyPr/>
          <a:lstStyle/>
          <a:p>
            <a:endParaRPr lang="pt-BR"/>
          </a:p>
        </p:txBody>
      </p:sp>
      <p:sp>
        <p:nvSpPr>
          <p:cNvPr id="5" name="Espaço Reservado para Rodapé 4">
            <a:extLst>
              <a:ext uri="{FF2B5EF4-FFF2-40B4-BE49-F238E27FC236}">
                <a16:creationId xmlns:a16="http://schemas.microsoft.com/office/drawing/2014/main" id="{9AE496C3-5F43-4323-9640-BA94A7E2E661}"/>
              </a:ext>
            </a:extLst>
          </p:cNvPr>
          <p:cNvSpPr>
            <a:spLocks noGrp="1"/>
          </p:cNvSpPr>
          <p:nvPr>
            <p:ph type="ftr" sz="quarter" idx="11"/>
          </p:nvPr>
        </p:nvSpPr>
        <p:spPr/>
        <p:txBody>
          <a:bodyPr/>
          <a:lstStyle/>
          <a:p>
            <a:r>
              <a:rPr lang="pt-BR"/>
              <a:t>1</a:t>
            </a:r>
          </a:p>
        </p:txBody>
      </p:sp>
      <p:sp>
        <p:nvSpPr>
          <p:cNvPr id="6" name="Espaço Reservado para Número de Slide 5">
            <a:extLst>
              <a:ext uri="{FF2B5EF4-FFF2-40B4-BE49-F238E27FC236}">
                <a16:creationId xmlns:a16="http://schemas.microsoft.com/office/drawing/2014/main" id="{E835B287-5520-4BE2-B0B5-228DA91B7CDE}"/>
              </a:ext>
            </a:extLst>
          </p:cNvPr>
          <p:cNvSpPr>
            <a:spLocks noGrp="1"/>
          </p:cNvSpPr>
          <p:nvPr>
            <p:ph type="sldNum" sz="quarter" idx="12"/>
          </p:nvPr>
        </p:nvSpPr>
        <p:spPr/>
        <p:txBody>
          <a:bodyPr/>
          <a:lstStyle/>
          <a:p>
            <a:fld id="{A86C12A2-B96A-4EDF-A521-E1E7B099A656}" type="slidenum">
              <a:rPr lang="pt-BR" smtClean="0"/>
              <a:t>‹nº›</a:t>
            </a:fld>
            <a:endParaRPr lang="pt-BR"/>
          </a:p>
        </p:txBody>
      </p:sp>
    </p:spTree>
    <p:extLst>
      <p:ext uri="{BB962C8B-B14F-4D97-AF65-F5344CB8AC3E}">
        <p14:creationId xmlns:p14="http://schemas.microsoft.com/office/powerpoint/2010/main" val="1923815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E3FC-475E-48E4-ABC4-58207911D5E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C3328AC-4B0B-44BB-AA7E-0945D37DCD86}"/>
              </a:ext>
            </a:extLst>
          </p:cNvPr>
          <p:cNvSpPr>
            <a:spLocks noGrp="1"/>
          </p:cNvSpPr>
          <p:nvPr>
            <p:ph sz="half" idx="1"/>
          </p:nvPr>
        </p:nvSpPr>
        <p:spPr>
          <a:xfrm>
            <a:off x="6286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F6CD561-F90F-4DF0-812A-F67405997DBC}"/>
              </a:ext>
            </a:extLst>
          </p:cNvPr>
          <p:cNvSpPr>
            <a:spLocks noGrp="1"/>
          </p:cNvSpPr>
          <p:nvPr>
            <p:ph sz="half" idx="2"/>
          </p:nvPr>
        </p:nvSpPr>
        <p:spPr>
          <a:xfrm>
            <a:off x="46291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B640FF98-B80A-4CB9-969D-11F03022E1CB}"/>
              </a:ext>
            </a:extLst>
          </p:cNvPr>
          <p:cNvSpPr>
            <a:spLocks noGrp="1"/>
          </p:cNvSpPr>
          <p:nvPr>
            <p:ph type="dt" sz="half" idx="10"/>
          </p:nvPr>
        </p:nvSpPr>
        <p:spPr/>
        <p:txBody>
          <a:bodyPr/>
          <a:lstStyle/>
          <a:p>
            <a:endParaRPr lang="pt-BR"/>
          </a:p>
        </p:txBody>
      </p:sp>
      <p:sp>
        <p:nvSpPr>
          <p:cNvPr id="6" name="Espaço Reservado para Rodapé 5">
            <a:extLst>
              <a:ext uri="{FF2B5EF4-FFF2-40B4-BE49-F238E27FC236}">
                <a16:creationId xmlns:a16="http://schemas.microsoft.com/office/drawing/2014/main" id="{0339AFEA-E1BC-4ECE-BFE7-2BE6D8EA8772}"/>
              </a:ext>
            </a:extLst>
          </p:cNvPr>
          <p:cNvSpPr>
            <a:spLocks noGrp="1"/>
          </p:cNvSpPr>
          <p:nvPr>
            <p:ph type="ftr" sz="quarter" idx="11"/>
          </p:nvPr>
        </p:nvSpPr>
        <p:spPr/>
        <p:txBody>
          <a:bodyPr/>
          <a:lstStyle/>
          <a:p>
            <a:r>
              <a:rPr lang="pt-BR"/>
              <a:t>1</a:t>
            </a:r>
          </a:p>
        </p:txBody>
      </p:sp>
      <p:sp>
        <p:nvSpPr>
          <p:cNvPr id="7" name="Espaço Reservado para Número de Slide 6">
            <a:extLst>
              <a:ext uri="{FF2B5EF4-FFF2-40B4-BE49-F238E27FC236}">
                <a16:creationId xmlns:a16="http://schemas.microsoft.com/office/drawing/2014/main" id="{EC632410-0575-4295-8FA0-E0C2BCA7953C}"/>
              </a:ext>
            </a:extLst>
          </p:cNvPr>
          <p:cNvSpPr>
            <a:spLocks noGrp="1"/>
          </p:cNvSpPr>
          <p:nvPr>
            <p:ph type="sldNum" sz="quarter" idx="12"/>
          </p:nvPr>
        </p:nvSpPr>
        <p:spPr/>
        <p:txBody>
          <a:bodyPr/>
          <a:lstStyle/>
          <a:p>
            <a:fld id="{A86C12A2-B96A-4EDF-A521-E1E7B099A656}" type="slidenum">
              <a:rPr lang="pt-BR" smtClean="0"/>
              <a:t>‹nº›</a:t>
            </a:fld>
            <a:endParaRPr lang="pt-BR"/>
          </a:p>
        </p:txBody>
      </p:sp>
    </p:spTree>
    <p:extLst>
      <p:ext uri="{BB962C8B-B14F-4D97-AF65-F5344CB8AC3E}">
        <p14:creationId xmlns:p14="http://schemas.microsoft.com/office/powerpoint/2010/main" val="1469916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AE1951-9BD7-49F2-9FBC-61B3D4C51158}"/>
              </a:ext>
            </a:extLst>
          </p:cNvPr>
          <p:cNvSpPr>
            <a:spLocks noGrp="1"/>
          </p:cNvSpPr>
          <p:nvPr>
            <p:ph type="title"/>
          </p:nvPr>
        </p:nvSpPr>
        <p:spPr>
          <a:xfrm>
            <a:off x="629841" y="365126"/>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47C37A72-0A97-4AA3-8F92-596F22E7CF9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7FF7A32D-4E6E-4000-AEB4-E613472F1EC1}"/>
              </a:ext>
            </a:extLst>
          </p:cNvPr>
          <p:cNvSpPr>
            <a:spLocks noGrp="1"/>
          </p:cNvSpPr>
          <p:nvPr>
            <p:ph sz="half" idx="2"/>
          </p:nvPr>
        </p:nvSpPr>
        <p:spPr>
          <a:xfrm>
            <a:off x="629842" y="2505075"/>
            <a:ext cx="3868340"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0D557DEA-56AA-4033-B2E0-2E5C234CC06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5A63C980-62B0-42FE-BBF1-B7CCBC705369}"/>
              </a:ext>
            </a:extLst>
          </p:cNvPr>
          <p:cNvSpPr>
            <a:spLocks noGrp="1"/>
          </p:cNvSpPr>
          <p:nvPr>
            <p:ph sz="quarter" idx="4"/>
          </p:nvPr>
        </p:nvSpPr>
        <p:spPr>
          <a:xfrm>
            <a:off x="4629150" y="2505075"/>
            <a:ext cx="3887391"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F25031E0-2C31-48AE-9071-8C0D5944FC3D}"/>
              </a:ext>
            </a:extLst>
          </p:cNvPr>
          <p:cNvSpPr>
            <a:spLocks noGrp="1"/>
          </p:cNvSpPr>
          <p:nvPr>
            <p:ph type="dt" sz="half" idx="10"/>
          </p:nvPr>
        </p:nvSpPr>
        <p:spPr/>
        <p:txBody>
          <a:bodyPr/>
          <a:lstStyle/>
          <a:p>
            <a:endParaRPr lang="pt-BR"/>
          </a:p>
        </p:txBody>
      </p:sp>
      <p:sp>
        <p:nvSpPr>
          <p:cNvPr id="8" name="Espaço Reservado para Rodapé 7">
            <a:extLst>
              <a:ext uri="{FF2B5EF4-FFF2-40B4-BE49-F238E27FC236}">
                <a16:creationId xmlns:a16="http://schemas.microsoft.com/office/drawing/2014/main" id="{B6F25FBE-2334-41D2-A120-D7C1EFDBF6E1}"/>
              </a:ext>
            </a:extLst>
          </p:cNvPr>
          <p:cNvSpPr>
            <a:spLocks noGrp="1"/>
          </p:cNvSpPr>
          <p:nvPr>
            <p:ph type="ftr" sz="quarter" idx="11"/>
          </p:nvPr>
        </p:nvSpPr>
        <p:spPr/>
        <p:txBody>
          <a:bodyPr/>
          <a:lstStyle/>
          <a:p>
            <a:r>
              <a:rPr lang="pt-BR"/>
              <a:t>1</a:t>
            </a:r>
          </a:p>
        </p:txBody>
      </p:sp>
      <p:sp>
        <p:nvSpPr>
          <p:cNvPr id="9" name="Espaço Reservado para Número de Slide 8">
            <a:extLst>
              <a:ext uri="{FF2B5EF4-FFF2-40B4-BE49-F238E27FC236}">
                <a16:creationId xmlns:a16="http://schemas.microsoft.com/office/drawing/2014/main" id="{5712517C-59FF-4CA3-9177-7034EE3C34AD}"/>
              </a:ext>
            </a:extLst>
          </p:cNvPr>
          <p:cNvSpPr>
            <a:spLocks noGrp="1"/>
          </p:cNvSpPr>
          <p:nvPr>
            <p:ph type="sldNum" sz="quarter" idx="12"/>
          </p:nvPr>
        </p:nvSpPr>
        <p:spPr/>
        <p:txBody>
          <a:bodyPr/>
          <a:lstStyle/>
          <a:p>
            <a:fld id="{A86C12A2-B96A-4EDF-A521-E1E7B099A656}" type="slidenum">
              <a:rPr lang="pt-BR" smtClean="0"/>
              <a:t>‹nº›</a:t>
            </a:fld>
            <a:endParaRPr lang="pt-BR"/>
          </a:p>
        </p:txBody>
      </p:sp>
    </p:spTree>
    <p:extLst>
      <p:ext uri="{BB962C8B-B14F-4D97-AF65-F5344CB8AC3E}">
        <p14:creationId xmlns:p14="http://schemas.microsoft.com/office/powerpoint/2010/main" val="3489085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883480-9F27-4E40-9DE0-575A30152742}"/>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DA53B8C-6417-4F80-A0E3-1AF26B426DFF}"/>
              </a:ext>
            </a:extLst>
          </p:cNvPr>
          <p:cNvSpPr>
            <a:spLocks noGrp="1"/>
          </p:cNvSpPr>
          <p:nvPr>
            <p:ph type="dt" sz="half" idx="10"/>
          </p:nvPr>
        </p:nvSpPr>
        <p:spPr/>
        <p:txBody>
          <a:bodyPr/>
          <a:lstStyle/>
          <a:p>
            <a:endParaRPr lang="pt-BR"/>
          </a:p>
        </p:txBody>
      </p:sp>
      <p:sp>
        <p:nvSpPr>
          <p:cNvPr id="4" name="Espaço Reservado para Rodapé 3">
            <a:extLst>
              <a:ext uri="{FF2B5EF4-FFF2-40B4-BE49-F238E27FC236}">
                <a16:creationId xmlns:a16="http://schemas.microsoft.com/office/drawing/2014/main" id="{2B8E7188-AEE0-4894-B45A-31F5EA5AC682}"/>
              </a:ext>
            </a:extLst>
          </p:cNvPr>
          <p:cNvSpPr>
            <a:spLocks noGrp="1"/>
          </p:cNvSpPr>
          <p:nvPr>
            <p:ph type="ftr" sz="quarter" idx="11"/>
          </p:nvPr>
        </p:nvSpPr>
        <p:spPr/>
        <p:txBody>
          <a:bodyPr/>
          <a:lstStyle/>
          <a:p>
            <a:r>
              <a:rPr lang="pt-BR"/>
              <a:t>1</a:t>
            </a:r>
          </a:p>
        </p:txBody>
      </p:sp>
      <p:sp>
        <p:nvSpPr>
          <p:cNvPr id="5" name="Espaço Reservado para Número de Slide 4">
            <a:extLst>
              <a:ext uri="{FF2B5EF4-FFF2-40B4-BE49-F238E27FC236}">
                <a16:creationId xmlns:a16="http://schemas.microsoft.com/office/drawing/2014/main" id="{D66FACB2-6107-4631-BD57-5D433FB76248}"/>
              </a:ext>
            </a:extLst>
          </p:cNvPr>
          <p:cNvSpPr>
            <a:spLocks noGrp="1"/>
          </p:cNvSpPr>
          <p:nvPr>
            <p:ph type="sldNum" sz="quarter" idx="12"/>
          </p:nvPr>
        </p:nvSpPr>
        <p:spPr/>
        <p:txBody>
          <a:bodyPr/>
          <a:lstStyle/>
          <a:p>
            <a:fld id="{A86C12A2-B96A-4EDF-A521-E1E7B099A656}" type="slidenum">
              <a:rPr lang="pt-BR" smtClean="0"/>
              <a:t>‹nº›</a:t>
            </a:fld>
            <a:endParaRPr lang="pt-BR"/>
          </a:p>
        </p:txBody>
      </p:sp>
    </p:spTree>
    <p:extLst>
      <p:ext uri="{BB962C8B-B14F-4D97-AF65-F5344CB8AC3E}">
        <p14:creationId xmlns:p14="http://schemas.microsoft.com/office/powerpoint/2010/main" val="704343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F319091-DF54-400E-8B04-7F260FC616DD}"/>
              </a:ext>
            </a:extLst>
          </p:cNvPr>
          <p:cNvSpPr>
            <a:spLocks noGrp="1"/>
          </p:cNvSpPr>
          <p:nvPr>
            <p:ph type="dt" sz="half" idx="10"/>
          </p:nvPr>
        </p:nvSpPr>
        <p:spPr/>
        <p:txBody>
          <a:bodyPr/>
          <a:lstStyle/>
          <a:p>
            <a:endParaRPr lang="pt-BR"/>
          </a:p>
        </p:txBody>
      </p:sp>
      <p:sp>
        <p:nvSpPr>
          <p:cNvPr id="3" name="Espaço Reservado para Rodapé 2">
            <a:extLst>
              <a:ext uri="{FF2B5EF4-FFF2-40B4-BE49-F238E27FC236}">
                <a16:creationId xmlns:a16="http://schemas.microsoft.com/office/drawing/2014/main" id="{DDA39662-4023-44A2-AF51-88A9B32F618D}"/>
              </a:ext>
            </a:extLst>
          </p:cNvPr>
          <p:cNvSpPr>
            <a:spLocks noGrp="1"/>
          </p:cNvSpPr>
          <p:nvPr>
            <p:ph type="ftr" sz="quarter" idx="11"/>
          </p:nvPr>
        </p:nvSpPr>
        <p:spPr/>
        <p:txBody>
          <a:bodyPr/>
          <a:lstStyle/>
          <a:p>
            <a:r>
              <a:rPr lang="pt-BR"/>
              <a:t>1</a:t>
            </a:r>
          </a:p>
        </p:txBody>
      </p:sp>
      <p:sp>
        <p:nvSpPr>
          <p:cNvPr id="4" name="Espaço Reservado para Número de Slide 3">
            <a:extLst>
              <a:ext uri="{FF2B5EF4-FFF2-40B4-BE49-F238E27FC236}">
                <a16:creationId xmlns:a16="http://schemas.microsoft.com/office/drawing/2014/main" id="{AAEA3136-4E81-409E-BD24-6EA11305ACB0}"/>
              </a:ext>
            </a:extLst>
          </p:cNvPr>
          <p:cNvSpPr>
            <a:spLocks noGrp="1"/>
          </p:cNvSpPr>
          <p:nvPr>
            <p:ph type="sldNum" sz="quarter" idx="12"/>
          </p:nvPr>
        </p:nvSpPr>
        <p:spPr/>
        <p:txBody>
          <a:bodyPr/>
          <a:lstStyle/>
          <a:p>
            <a:fld id="{A86C12A2-B96A-4EDF-A521-E1E7B099A656}" type="slidenum">
              <a:rPr lang="pt-BR" smtClean="0"/>
              <a:t>‹nº›</a:t>
            </a:fld>
            <a:endParaRPr lang="pt-BR"/>
          </a:p>
        </p:txBody>
      </p:sp>
    </p:spTree>
    <p:extLst>
      <p:ext uri="{BB962C8B-B14F-4D97-AF65-F5344CB8AC3E}">
        <p14:creationId xmlns:p14="http://schemas.microsoft.com/office/powerpoint/2010/main" val="360605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FAC6CD-8B87-4EDF-B627-A82B979A60B2}"/>
              </a:ext>
            </a:extLst>
          </p:cNvPr>
          <p:cNvSpPr>
            <a:spLocks noGrp="1"/>
          </p:cNvSpPr>
          <p:nvPr>
            <p:ph type="title"/>
          </p:nvPr>
        </p:nvSpPr>
        <p:spPr>
          <a:xfrm>
            <a:off x="629841" y="457200"/>
            <a:ext cx="2949178" cy="1600200"/>
          </a:xfrm>
        </p:spPr>
        <p:txBody>
          <a:bodyPr anchor="b"/>
          <a:lstStyle>
            <a:lvl1pPr>
              <a:defRPr sz="24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98F0A82-A01E-4079-B47C-07808E0ED79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4E1F11C-E8D0-4BA7-8441-71D3D737B54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F4E97E4-C5CD-41BC-B449-6067D3EE7EAC}"/>
              </a:ext>
            </a:extLst>
          </p:cNvPr>
          <p:cNvSpPr>
            <a:spLocks noGrp="1"/>
          </p:cNvSpPr>
          <p:nvPr>
            <p:ph type="dt" sz="half" idx="10"/>
          </p:nvPr>
        </p:nvSpPr>
        <p:spPr/>
        <p:txBody>
          <a:bodyPr/>
          <a:lstStyle/>
          <a:p>
            <a:endParaRPr lang="pt-BR"/>
          </a:p>
        </p:txBody>
      </p:sp>
      <p:sp>
        <p:nvSpPr>
          <p:cNvPr id="6" name="Espaço Reservado para Rodapé 5">
            <a:extLst>
              <a:ext uri="{FF2B5EF4-FFF2-40B4-BE49-F238E27FC236}">
                <a16:creationId xmlns:a16="http://schemas.microsoft.com/office/drawing/2014/main" id="{91A44079-62AB-4738-82E1-7952B67B14EB}"/>
              </a:ext>
            </a:extLst>
          </p:cNvPr>
          <p:cNvSpPr>
            <a:spLocks noGrp="1"/>
          </p:cNvSpPr>
          <p:nvPr>
            <p:ph type="ftr" sz="quarter" idx="11"/>
          </p:nvPr>
        </p:nvSpPr>
        <p:spPr/>
        <p:txBody>
          <a:bodyPr/>
          <a:lstStyle/>
          <a:p>
            <a:r>
              <a:rPr lang="pt-BR"/>
              <a:t>1</a:t>
            </a:r>
          </a:p>
        </p:txBody>
      </p:sp>
      <p:sp>
        <p:nvSpPr>
          <p:cNvPr id="7" name="Espaço Reservado para Número de Slide 6">
            <a:extLst>
              <a:ext uri="{FF2B5EF4-FFF2-40B4-BE49-F238E27FC236}">
                <a16:creationId xmlns:a16="http://schemas.microsoft.com/office/drawing/2014/main" id="{B676C039-AB71-4960-B0A4-1DACF69B95C4}"/>
              </a:ext>
            </a:extLst>
          </p:cNvPr>
          <p:cNvSpPr>
            <a:spLocks noGrp="1"/>
          </p:cNvSpPr>
          <p:nvPr>
            <p:ph type="sldNum" sz="quarter" idx="12"/>
          </p:nvPr>
        </p:nvSpPr>
        <p:spPr/>
        <p:txBody>
          <a:bodyPr/>
          <a:lstStyle/>
          <a:p>
            <a:fld id="{A86C12A2-B96A-4EDF-A521-E1E7B099A656}" type="slidenum">
              <a:rPr lang="pt-BR" smtClean="0"/>
              <a:t>‹nº›</a:t>
            </a:fld>
            <a:endParaRPr lang="pt-BR"/>
          </a:p>
        </p:txBody>
      </p:sp>
    </p:spTree>
    <p:extLst>
      <p:ext uri="{BB962C8B-B14F-4D97-AF65-F5344CB8AC3E}">
        <p14:creationId xmlns:p14="http://schemas.microsoft.com/office/powerpoint/2010/main" val="175858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C45AD-7E8F-45D1-883C-7298BAB50F78}"/>
              </a:ext>
            </a:extLst>
          </p:cNvPr>
          <p:cNvSpPr>
            <a:spLocks noGrp="1"/>
          </p:cNvSpPr>
          <p:nvPr>
            <p:ph type="title"/>
          </p:nvPr>
        </p:nvSpPr>
        <p:spPr>
          <a:xfrm>
            <a:off x="629841" y="457200"/>
            <a:ext cx="2949178" cy="1600200"/>
          </a:xfrm>
        </p:spPr>
        <p:txBody>
          <a:bodyPr anchor="b"/>
          <a:lstStyle>
            <a:lvl1pPr>
              <a:defRPr sz="2400"/>
            </a:lvl1pPr>
          </a:lstStyle>
          <a:p>
            <a:r>
              <a:rPr lang="pt-BR"/>
              <a:t>Clique para editar o título Mestre</a:t>
            </a:r>
          </a:p>
        </p:txBody>
      </p:sp>
      <p:sp>
        <p:nvSpPr>
          <p:cNvPr id="3" name="Espaço Reservado para Imagem 2">
            <a:extLst>
              <a:ext uri="{FF2B5EF4-FFF2-40B4-BE49-F238E27FC236}">
                <a16:creationId xmlns:a16="http://schemas.microsoft.com/office/drawing/2014/main" id="{579BD9CD-E6B3-410E-B290-D4B9F955178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t-BR"/>
          </a:p>
        </p:txBody>
      </p:sp>
      <p:sp>
        <p:nvSpPr>
          <p:cNvPr id="4" name="Espaço Reservado para Texto 3">
            <a:extLst>
              <a:ext uri="{FF2B5EF4-FFF2-40B4-BE49-F238E27FC236}">
                <a16:creationId xmlns:a16="http://schemas.microsoft.com/office/drawing/2014/main" id="{847FF636-1F8B-4277-BCE7-0D6A6D83132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6A03607-5632-43FB-93FF-D69F1BED27D8}"/>
              </a:ext>
            </a:extLst>
          </p:cNvPr>
          <p:cNvSpPr>
            <a:spLocks noGrp="1"/>
          </p:cNvSpPr>
          <p:nvPr>
            <p:ph type="dt" sz="half" idx="10"/>
          </p:nvPr>
        </p:nvSpPr>
        <p:spPr/>
        <p:txBody>
          <a:bodyPr/>
          <a:lstStyle/>
          <a:p>
            <a:endParaRPr lang="pt-BR"/>
          </a:p>
        </p:txBody>
      </p:sp>
      <p:sp>
        <p:nvSpPr>
          <p:cNvPr id="6" name="Espaço Reservado para Rodapé 5">
            <a:extLst>
              <a:ext uri="{FF2B5EF4-FFF2-40B4-BE49-F238E27FC236}">
                <a16:creationId xmlns:a16="http://schemas.microsoft.com/office/drawing/2014/main" id="{9F5F9888-12BD-4C65-98F3-8ED3BE62D178}"/>
              </a:ext>
            </a:extLst>
          </p:cNvPr>
          <p:cNvSpPr>
            <a:spLocks noGrp="1"/>
          </p:cNvSpPr>
          <p:nvPr>
            <p:ph type="ftr" sz="quarter" idx="11"/>
          </p:nvPr>
        </p:nvSpPr>
        <p:spPr/>
        <p:txBody>
          <a:bodyPr/>
          <a:lstStyle/>
          <a:p>
            <a:r>
              <a:rPr lang="pt-BR"/>
              <a:t>1</a:t>
            </a:r>
          </a:p>
        </p:txBody>
      </p:sp>
      <p:sp>
        <p:nvSpPr>
          <p:cNvPr id="7" name="Espaço Reservado para Número de Slide 6">
            <a:extLst>
              <a:ext uri="{FF2B5EF4-FFF2-40B4-BE49-F238E27FC236}">
                <a16:creationId xmlns:a16="http://schemas.microsoft.com/office/drawing/2014/main" id="{4BDEDDBB-3856-4677-9AA6-0F0D04F920D4}"/>
              </a:ext>
            </a:extLst>
          </p:cNvPr>
          <p:cNvSpPr>
            <a:spLocks noGrp="1"/>
          </p:cNvSpPr>
          <p:nvPr>
            <p:ph type="sldNum" sz="quarter" idx="12"/>
          </p:nvPr>
        </p:nvSpPr>
        <p:spPr/>
        <p:txBody>
          <a:bodyPr/>
          <a:lstStyle/>
          <a:p>
            <a:fld id="{A86C12A2-B96A-4EDF-A521-E1E7B099A656}" type="slidenum">
              <a:rPr lang="pt-BR" smtClean="0"/>
              <a:t>‹nº›</a:t>
            </a:fld>
            <a:endParaRPr lang="pt-BR"/>
          </a:p>
        </p:txBody>
      </p:sp>
    </p:spTree>
    <p:extLst>
      <p:ext uri="{BB962C8B-B14F-4D97-AF65-F5344CB8AC3E}">
        <p14:creationId xmlns:p14="http://schemas.microsoft.com/office/powerpoint/2010/main" val="1970615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CF13BAE-8C8F-4959-9D2B-5A4A41EBDC0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D975C63-93E2-42CA-85CE-0E808178764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EC5C064-E798-4A39-920F-131450289B0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5" name="Espaço Reservado para Rodapé 4">
            <a:extLst>
              <a:ext uri="{FF2B5EF4-FFF2-40B4-BE49-F238E27FC236}">
                <a16:creationId xmlns:a16="http://schemas.microsoft.com/office/drawing/2014/main" id="{DD77312B-3E39-4CE4-8AF3-2A67F803734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pt-BR"/>
              <a:t>1</a:t>
            </a:r>
          </a:p>
        </p:txBody>
      </p:sp>
      <p:sp>
        <p:nvSpPr>
          <p:cNvPr id="6" name="Espaço Reservado para Número de Slide 5">
            <a:extLst>
              <a:ext uri="{FF2B5EF4-FFF2-40B4-BE49-F238E27FC236}">
                <a16:creationId xmlns:a16="http://schemas.microsoft.com/office/drawing/2014/main" id="{821BA6E6-90E3-435C-9F6B-064F0712CA5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6C12A2-B96A-4EDF-A521-E1E7B099A656}" type="slidenum">
              <a:rPr lang="pt-BR" smtClean="0"/>
              <a:t>‹nº›</a:t>
            </a:fld>
            <a:endParaRPr lang="pt-BR"/>
          </a:p>
        </p:txBody>
      </p:sp>
    </p:spTree>
    <p:extLst>
      <p:ext uri="{BB962C8B-B14F-4D97-AF65-F5344CB8AC3E}">
        <p14:creationId xmlns:p14="http://schemas.microsoft.com/office/powerpoint/2010/main" val="3657630591"/>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58"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454640AB-E23A-425F-88FE-04969F0AC5E8}"/>
              </a:ext>
            </a:extLst>
          </p:cNvPr>
          <p:cNvSpPr>
            <a:spLocks noGrp="1"/>
          </p:cNvSpPr>
          <p:nvPr>
            <p:ph type="sldNum" sz="quarter" idx="12"/>
          </p:nvPr>
        </p:nvSpPr>
        <p:spPr>
          <a:xfrm>
            <a:off x="8748464" y="6492875"/>
            <a:ext cx="398303" cy="365125"/>
          </a:xfrm>
        </p:spPr>
        <p:txBody>
          <a:bodyPr/>
          <a:lstStyle/>
          <a:p>
            <a:pPr algn="ctr"/>
            <a:fld id="{A86C12A2-B96A-4EDF-A521-E1E7B099A656}" type="slidenum">
              <a:rPr lang="pt-BR" sz="1400" b="1" smtClean="0"/>
              <a:pPr algn="ctr"/>
              <a:t>1</a:t>
            </a:fld>
            <a:endParaRPr lang="pt-BR" sz="1400" b="1"/>
          </a:p>
        </p:txBody>
      </p:sp>
      <p:sp>
        <p:nvSpPr>
          <p:cNvPr id="5" name="CaixaDeTexto 4">
            <a:extLst>
              <a:ext uri="{FF2B5EF4-FFF2-40B4-BE49-F238E27FC236}">
                <a16:creationId xmlns:a16="http://schemas.microsoft.com/office/drawing/2014/main" id="{D3A46D35-C894-493F-8855-945AA4545B20}"/>
              </a:ext>
            </a:extLst>
          </p:cNvPr>
          <p:cNvSpPr txBox="1"/>
          <p:nvPr/>
        </p:nvSpPr>
        <p:spPr>
          <a:xfrm>
            <a:off x="185616" y="1155064"/>
            <a:ext cx="8640959" cy="2031325"/>
          </a:xfrm>
          <a:prstGeom prst="rect">
            <a:avLst/>
          </a:prstGeom>
          <a:noFill/>
        </p:spPr>
        <p:txBody>
          <a:bodyPr wrap="square" rtlCol="0">
            <a:spAutoFit/>
          </a:bodyPr>
          <a:lstStyle/>
          <a:p>
            <a:pPr algn="just"/>
            <a:r>
              <a:rPr lang="pt-BR" sz="2000" b="1" dirty="0">
                <a:solidFill>
                  <a:srgbClr val="00B05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Para começar - pág. 38</a:t>
            </a:r>
            <a:r>
              <a:rPr lang="pt-BR" altLang="pt-BR" sz="2000" b="1" dirty="0">
                <a:solidFill>
                  <a:srgbClr val="00B05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a:t>
            </a:r>
          </a:p>
          <a:p>
            <a:pPr algn="just"/>
            <a:endParaRPr lang="pt-BR" altLang="pt-BR" sz="1600"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endParaRPr>
          </a:p>
          <a:p>
            <a:pPr algn="just"/>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Converse com o professor e os colegas:</a:t>
            </a:r>
          </a:p>
          <a:p>
            <a:pPr algn="just"/>
            <a:endPar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endParaRPr>
          </a:p>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1.</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Que atividade da economia você identificou na primeira foto? E na segunda?</a:t>
            </a:r>
          </a:p>
          <a:p>
            <a:pPr algn="just"/>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R – 1ª foto: Produção industrial;  </a:t>
            </a:r>
          </a:p>
          <a:p>
            <a:pPr algn="just"/>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2ª foto: produção agrícola.</a:t>
            </a:r>
            <a:endParaRPr lang="pt-BR" sz="1600"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6" name="Picture 2" descr="Resultado de imagem para geografia">
            <a:extLst>
              <a:ext uri="{FF2B5EF4-FFF2-40B4-BE49-F238E27FC236}">
                <a16:creationId xmlns:a16="http://schemas.microsoft.com/office/drawing/2014/main" id="{1E9AD78D-8B09-4474-A9C4-9A27B87E2A2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882" b="10534"/>
          <a:stretch/>
        </p:blipFill>
        <p:spPr bwMode="auto">
          <a:xfrm>
            <a:off x="0" y="12937"/>
            <a:ext cx="1882352" cy="86409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50B5892A-6803-4D67-82CC-FCC407F045A6}"/>
              </a:ext>
            </a:extLst>
          </p:cNvPr>
          <p:cNvSpPr txBox="1"/>
          <p:nvPr/>
        </p:nvSpPr>
        <p:spPr>
          <a:xfrm>
            <a:off x="1882352" y="256831"/>
            <a:ext cx="7010127" cy="461665"/>
          </a:xfrm>
          <a:prstGeom prst="rect">
            <a:avLst/>
          </a:prstGeom>
          <a:noFill/>
        </p:spPr>
        <p:txBody>
          <a:bodyPr wrap="square" rtlCol="0">
            <a:spAutoFit/>
          </a:bodyPr>
          <a:lstStyle/>
          <a:p>
            <a:pPr algn="ctr"/>
            <a:r>
              <a:rPr lang="pt-BR" sz="2400" b="1" i="1" dirty="0">
                <a:solidFill>
                  <a:schemeClr val="accent5">
                    <a:lumMod val="50000"/>
                  </a:schemeClr>
                </a:solidFill>
                <a:effectLst>
                  <a:outerShdw blurRad="38100" dist="38100" dir="2700000" algn="tl">
                    <a:srgbClr val="000000">
                      <a:alpha val="43137"/>
                    </a:srgbClr>
                  </a:outerShdw>
                </a:effectLst>
              </a:rPr>
              <a:t>Cap. 02 – Economia e disparidades </a:t>
            </a:r>
            <a:r>
              <a:rPr lang="pt-BR" sz="2400" b="1" i="1" dirty="0" err="1">
                <a:solidFill>
                  <a:schemeClr val="accent5">
                    <a:lumMod val="50000"/>
                  </a:schemeClr>
                </a:solidFill>
                <a:effectLst>
                  <a:outerShdw blurRad="38100" dist="38100" dir="2700000" algn="tl">
                    <a:srgbClr val="000000">
                      <a:alpha val="43137"/>
                    </a:srgbClr>
                  </a:outerShdw>
                </a:effectLst>
              </a:rPr>
              <a:t>socioterritoriais</a:t>
            </a:r>
            <a:endParaRPr lang="pt-BR" sz="2400" dirty="0">
              <a:solidFill>
                <a:schemeClr val="accent5">
                  <a:lumMod val="50000"/>
                </a:schemeClr>
              </a:solidFill>
              <a:effectLst>
                <a:outerShdw blurRad="38100" dist="38100" dir="2700000" algn="tl">
                  <a:srgbClr val="000000">
                    <a:alpha val="43137"/>
                  </a:srgbClr>
                </a:outerShdw>
              </a:effectLst>
            </a:endParaRPr>
          </a:p>
        </p:txBody>
      </p:sp>
      <p:sp>
        <p:nvSpPr>
          <p:cNvPr id="9" name="CaixaDeTexto 8">
            <a:extLst>
              <a:ext uri="{FF2B5EF4-FFF2-40B4-BE49-F238E27FC236}">
                <a16:creationId xmlns:a16="http://schemas.microsoft.com/office/drawing/2014/main" id="{5EE8F62A-659C-46EB-8D43-0BC97ADDD0B5}"/>
              </a:ext>
            </a:extLst>
          </p:cNvPr>
          <p:cNvSpPr txBox="1"/>
          <p:nvPr/>
        </p:nvSpPr>
        <p:spPr>
          <a:xfrm>
            <a:off x="179511" y="3282519"/>
            <a:ext cx="8568953" cy="1477328"/>
          </a:xfrm>
          <a:prstGeom prst="rect">
            <a:avLst/>
          </a:prstGeom>
          <a:noFill/>
        </p:spPr>
        <p:txBody>
          <a:bodyPr wrap="square">
            <a:spAutoFit/>
          </a:bodyPr>
          <a:lstStyle/>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2. </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O que mais chama a sua atenção nas fotos? Por quê?</a:t>
            </a:r>
          </a:p>
          <a:p>
            <a:pPr algn="just"/>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R – Podemos perceber os elementos eletrônicos, a organização e a linha de montagem de produção em larga escala na primeira fotografia e, na segunda, o trabalho manual, o ambiente aberto, o produto fresco, o trabalho coletivo, a ausência de maquinário e os objetos usados na colheita..</a:t>
            </a:r>
          </a:p>
        </p:txBody>
      </p:sp>
      <p:sp>
        <p:nvSpPr>
          <p:cNvPr id="11" name="CaixaDeTexto 10">
            <a:extLst>
              <a:ext uri="{FF2B5EF4-FFF2-40B4-BE49-F238E27FC236}">
                <a16:creationId xmlns:a16="http://schemas.microsoft.com/office/drawing/2014/main" id="{A35A0531-8358-47BF-8B61-37E6AF789F77}"/>
              </a:ext>
            </a:extLst>
          </p:cNvPr>
          <p:cNvSpPr txBox="1"/>
          <p:nvPr/>
        </p:nvSpPr>
        <p:spPr>
          <a:xfrm>
            <a:off x="215515" y="4919417"/>
            <a:ext cx="8640958" cy="1477328"/>
          </a:xfrm>
          <a:prstGeom prst="rect">
            <a:avLst/>
          </a:prstGeom>
          <a:noFill/>
        </p:spPr>
        <p:txBody>
          <a:bodyPr wrap="square">
            <a:spAutoFit/>
          </a:bodyPr>
          <a:lstStyle/>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3. </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Você sabe quais são as atividades econômicas mais importantes no seu município?</a:t>
            </a:r>
          </a:p>
          <a:p>
            <a:pPr algn="just"/>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R - A resposta é pessoal e o aluno pode contar com a ajuda da sua família. Salvador, capital do estado da Bahia, tem como principal vocação econômica o turismo e o comércio.</a:t>
            </a:r>
          </a:p>
        </p:txBody>
      </p:sp>
    </p:spTree>
    <p:extLst>
      <p:ext uri="{BB962C8B-B14F-4D97-AF65-F5344CB8AC3E}">
        <p14:creationId xmlns:p14="http://schemas.microsoft.com/office/powerpoint/2010/main" val="285652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ircle(in)">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454640AB-E23A-425F-88FE-04969F0AC5E8}"/>
              </a:ext>
            </a:extLst>
          </p:cNvPr>
          <p:cNvSpPr>
            <a:spLocks noGrp="1"/>
          </p:cNvSpPr>
          <p:nvPr>
            <p:ph type="sldNum" sz="quarter" idx="12"/>
          </p:nvPr>
        </p:nvSpPr>
        <p:spPr>
          <a:xfrm>
            <a:off x="8748464" y="6492875"/>
            <a:ext cx="398303" cy="365125"/>
          </a:xfrm>
        </p:spPr>
        <p:txBody>
          <a:bodyPr/>
          <a:lstStyle/>
          <a:p>
            <a:pPr algn="ctr"/>
            <a:fld id="{A86C12A2-B96A-4EDF-A521-E1E7B099A656}" type="slidenum">
              <a:rPr lang="pt-BR" sz="1400" b="1" smtClean="0"/>
              <a:pPr algn="ctr"/>
              <a:t>10</a:t>
            </a:fld>
            <a:endParaRPr lang="pt-BR" sz="1400" b="1"/>
          </a:p>
        </p:txBody>
      </p:sp>
      <p:sp>
        <p:nvSpPr>
          <p:cNvPr id="5" name="CaixaDeTexto 4">
            <a:extLst>
              <a:ext uri="{FF2B5EF4-FFF2-40B4-BE49-F238E27FC236}">
                <a16:creationId xmlns:a16="http://schemas.microsoft.com/office/drawing/2014/main" id="{D3A46D35-C894-493F-8855-945AA4545B20}"/>
              </a:ext>
            </a:extLst>
          </p:cNvPr>
          <p:cNvSpPr txBox="1"/>
          <p:nvPr/>
        </p:nvSpPr>
        <p:spPr>
          <a:xfrm>
            <a:off x="241064" y="1061647"/>
            <a:ext cx="8640959" cy="338554"/>
          </a:xfrm>
          <a:prstGeom prst="rect">
            <a:avLst/>
          </a:prstGeom>
          <a:noFill/>
        </p:spPr>
        <p:txBody>
          <a:bodyPr wrap="square" rtlCol="0">
            <a:spAutoFit/>
          </a:bodyPr>
          <a:lstStyle/>
          <a:p>
            <a:pPr algn="just"/>
            <a:r>
              <a:rPr lang="pt-BR" altLang="pt-BR" sz="1600"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2.</a:t>
            </a:r>
            <a:r>
              <a:rPr lang="pt-BR" altLang="pt-BR" sz="1600"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Em duplas, observem a charge e depois respondam às questões.</a:t>
            </a:r>
          </a:p>
        </p:txBody>
      </p:sp>
      <p:pic>
        <p:nvPicPr>
          <p:cNvPr id="6" name="Picture 2" descr="Resultado de imagem para geografia">
            <a:extLst>
              <a:ext uri="{FF2B5EF4-FFF2-40B4-BE49-F238E27FC236}">
                <a16:creationId xmlns:a16="http://schemas.microsoft.com/office/drawing/2014/main" id="{1E9AD78D-8B09-4474-A9C4-9A27B87E2A2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882" b="10534"/>
          <a:stretch/>
        </p:blipFill>
        <p:spPr bwMode="auto">
          <a:xfrm>
            <a:off x="0" y="12937"/>
            <a:ext cx="1882352" cy="86409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50B5892A-6803-4D67-82CC-FCC407F045A6}"/>
              </a:ext>
            </a:extLst>
          </p:cNvPr>
          <p:cNvSpPr txBox="1"/>
          <p:nvPr/>
        </p:nvSpPr>
        <p:spPr>
          <a:xfrm>
            <a:off x="1882352" y="256831"/>
            <a:ext cx="7010127" cy="461665"/>
          </a:xfrm>
          <a:prstGeom prst="rect">
            <a:avLst/>
          </a:prstGeom>
          <a:noFill/>
        </p:spPr>
        <p:txBody>
          <a:bodyPr wrap="square" rtlCol="0">
            <a:spAutoFit/>
          </a:bodyPr>
          <a:lstStyle/>
          <a:p>
            <a:pPr algn="ctr"/>
            <a:r>
              <a:rPr lang="pt-BR" sz="2400" b="1" i="1" dirty="0">
                <a:solidFill>
                  <a:schemeClr val="accent5">
                    <a:lumMod val="50000"/>
                  </a:schemeClr>
                </a:solidFill>
                <a:effectLst>
                  <a:outerShdw blurRad="38100" dist="38100" dir="2700000" algn="tl">
                    <a:srgbClr val="000000">
                      <a:alpha val="43137"/>
                    </a:srgbClr>
                  </a:outerShdw>
                </a:effectLst>
              </a:rPr>
              <a:t>Cap. 02 – Economia e disparidades </a:t>
            </a:r>
            <a:r>
              <a:rPr lang="pt-BR" sz="2400" b="1" i="1" dirty="0" err="1">
                <a:solidFill>
                  <a:schemeClr val="accent5">
                    <a:lumMod val="50000"/>
                  </a:schemeClr>
                </a:solidFill>
                <a:effectLst>
                  <a:outerShdw blurRad="38100" dist="38100" dir="2700000" algn="tl">
                    <a:srgbClr val="000000">
                      <a:alpha val="43137"/>
                    </a:srgbClr>
                  </a:outerShdw>
                </a:effectLst>
              </a:rPr>
              <a:t>socioterritoriais</a:t>
            </a:r>
            <a:endParaRPr lang="pt-BR" sz="2400" dirty="0">
              <a:solidFill>
                <a:schemeClr val="accent5">
                  <a:lumMod val="50000"/>
                </a:schemeClr>
              </a:solidFill>
              <a:effectLst>
                <a:outerShdw blurRad="38100" dist="38100" dir="2700000" algn="tl">
                  <a:srgbClr val="000000">
                    <a:alpha val="43137"/>
                  </a:srgbClr>
                </a:outerShdw>
              </a:effectLst>
            </a:endParaRPr>
          </a:p>
        </p:txBody>
      </p:sp>
      <p:sp>
        <p:nvSpPr>
          <p:cNvPr id="10" name="CaixaDeTexto 9">
            <a:extLst>
              <a:ext uri="{FF2B5EF4-FFF2-40B4-BE49-F238E27FC236}">
                <a16:creationId xmlns:a16="http://schemas.microsoft.com/office/drawing/2014/main" id="{E74D7962-BF95-44FB-8C0F-F408558F333C}"/>
              </a:ext>
            </a:extLst>
          </p:cNvPr>
          <p:cNvSpPr txBox="1"/>
          <p:nvPr/>
        </p:nvSpPr>
        <p:spPr>
          <a:xfrm>
            <a:off x="208821" y="3364651"/>
            <a:ext cx="8683657" cy="1754326"/>
          </a:xfrm>
          <a:prstGeom prst="rect">
            <a:avLst/>
          </a:prstGeom>
          <a:noFill/>
        </p:spPr>
        <p:txBody>
          <a:bodyPr wrap="square">
            <a:spAutoFit/>
          </a:bodyPr>
          <a:lstStyle/>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a)</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Qual é o problema social que a tirinha enfatiza? Justifique a resposta.</a:t>
            </a:r>
          </a:p>
          <a:p>
            <a:pPr algn="just"/>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R – A tirinha enfatiza a desigualdade de renda, pois, embora haja um produto interno bruto abundante, que quando dividido igualmente é mais do que suficiente para todos, a renda distribuída se concentra em alguns poucos, ao passo que a maior parte das pessoas não dispõe de renda suficiente nem para a garantia do seu bem-estar.</a:t>
            </a:r>
            <a:endParaRPr lang="pt-BR" altLang="pt-BR" i="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endParaRPr>
          </a:p>
        </p:txBody>
      </p:sp>
      <p:pic>
        <p:nvPicPr>
          <p:cNvPr id="3" name="Imagem 2">
            <a:extLst>
              <a:ext uri="{FF2B5EF4-FFF2-40B4-BE49-F238E27FC236}">
                <a16:creationId xmlns:a16="http://schemas.microsoft.com/office/drawing/2014/main" id="{43355642-6A83-4C03-B991-0BEF15AF92D6}"/>
              </a:ext>
            </a:extLst>
          </p:cNvPr>
          <p:cNvPicPr>
            <a:picLocks noChangeAspect="1"/>
          </p:cNvPicPr>
          <p:nvPr/>
        </p:nvPicPr>
        <p:blipFill>
          <a:blip r:embed="rId3"/>
          <a:stretch>
            <a:fillRect/>
          </a:stretch>
        </p:blipFill>
        <p:spPr>
          <a:xfrm>
            <a:off x="1142157" y="1554332"/>
            <a:ext cx="6166148" cy="1794972"/>
          </a:xfrm>
          <a:prstGeom prst="rect">
            <a:avLst/>
          </a:prstGeom>
        </p:spPr>
      </p:pic>
      <p:sp>
        <p:nvSpPr>
          <p:cNvPr id="11" name="CaixaDeTexto 10">
            <a:extLst>
              <a:ext uri="{FF2B5EF4-FFF2-40B4-BE49-F238E27FC236}">
                <a16:creationId xmlns:a16="http://schemas.microsoft.com/office/drawing/2014/main" id="{9DAEEB47-C81E-49B2-9CC1-5CE0634CE967}"/>
              </a:ext>
            </a:extLst>
          </p:cNvPr>
          <p:cNvSpPr txBox="1"/>
          <p:nvPr/>
        </p:nvSpPr>
        <p:spPr>
          <a:xfrm>
            <a:off x="192346" y="5103674"/>
            <a:ext cx="8700132" cy="1754326"/>
          </a:xfrm>
          <a:prstGeom prst="rect">
            <a:avLst/>
          </a:prstGeom>
          <a:noFill/>
        </p:spPr>
        <p:txBody>
          <a:bodyPr wrap="square">
            <a:spAutoFit/>
          </a:bodyPr>
          <a:lstStyle/>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b)</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Há relação entre a crítica da tirinha e o conteúdo do capítulo?</a:t>
            </a:r>
          </a:p>
          <a:p>
            <a:pPr algn="just"/>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R – Tal como foi demonstrado no capítulo, a tirinha também aponta para o fato de que o PIB e a renda per capita são índices que não traduzem a realidade vivida pela população de um país ou região; essa realidade só é compreensível se levarmos em conta os índices de desigualdade social.</a:t>
            </a:r>
          </a:p>
          <a:p>
            <a:pPr algn="just"/>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a:t>
            </a:r>
          </a:p>
        </p:txBody>
      </p:sp>
    </p:spTree>
    <p:extLst>
      <p:ext uri="{BB962C8B-B14F-4D97-AF65-F5344CB8AC3E}">
        <p14:creationId xmlns:p14="http://schemas.microsoft.com/office/powerpoint/2010/main" val="36290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par>
                                <p:cTn id="14" presetID="6" presetClass="entr" presetSubtype="16"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circle(in)">
                                      <p:cBhvr>
                                        <p:cTn id="16" dur="2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9F53F3BE-E304-4BFD-B30F-02B7EFA1BE78}"/>
              </a:ext>
            </a:extLst>
          </p:cNvPr>
          <p:cNvSpPr txBox="1"/>
          <p:nvPr/>
        </p:nvSpPr>
        <p:spPr>
          <a:xfrm>
            <a:off x="503548" y="464561"/>
            <a:ext cx="8136904" cy="646331"/>
          </a:xfrm>
          <a:prstGeom prst="rect">
            <a:avLst/>
          </a:prstGeom>
          <a:noFill/>
        </p:spPr>
        <p:txBody>
          <a:bodyPr wrap="square" rtlCol="0">
            <a:spAutoFit/>
          </a:bodyPr>
          <a:lstStyle/>
          <a:p>
            <a:pPr algn="ctr"/>
            <a:r>
              <a:rPr lang="pt-BR" sz="3600" b="1" dirty="0">
                <a:solidFill>
                  <a:srgbClr val="00B050"/>
                </a:solidFill>
                <a:effectLst>
                  <a:outerShdw blurRad="38100" dist="38100" dir="2700000" algn="tl">
                    <a:srgbClr val="000000">
                      <a:alpha val="43137"/>
                    </a:srgbClr>
                  </a:outerShdw>
                </a:effectLst>
                <a:latin typeface="Century Gothic" panose="020B0502020202020204" pitchFamily="34" charset="0"/>
              </a:rPr>
              <a:t>Grato pela atenção!</a:t>
            </a:r>
          </a:p>
        </p:txBody>
      </p:sp>
      <p:sp>
        <p:nvSpPr>
          <p:cNvPr id="6" name="CaixaDeTexto 5">
            <a:extLst>
              <a:ext uri="{FF2B5EF4-FFF2-40B4-BE49-F238E27FC236}">
                <a16:creationId xmlns:a16="http://schemas.microsoft.com/office/drawing/2014/main" id="{702EE1C9-57B6-4CC3-B66B-38C25AC756E2}"/>
              </a:ext>
            </a:extLst>
          </p:cNvPr>
          <p:cNvSpPr txBox="1"/>
          <p:nvPr/>
        </p:nvSpPr>
        <p:spPr>
          <a:xfrm>
            <a:off x="827584" y="4453846"/>
            <a:ext cx="7272808" cy="1200329"/>
          </a:xfrm>
          <a:prstGeom prst="rect">
            <a:avLst/>
          </a:prstGeom>
          <a:solidFill>
            <a:schemeClr val="bg1"/>
          </a:solidFill>
        </p:spPr>
        <p:txBody>
          <a:bodyPr wrap="square" rtlCol="0">
            <a:spAutoFit/>
          </a:bodyPr>
          <a:lstStyle/>
          <a:p>
            <a:pPr algn="ctr"/>
            <a:r>
              <a:rPr lang="pt-BR" sz="3600" b="1" dirty="0">
                <a:solidFill>
                  <a:srgbClr val="00518E"/>
                </a:solidFill>
                <a:effectLst>
                  <a:outerShdw blurRad="38100" dist="38100" dir="2700000" algn="tl">
                    <a:srgbClr val="000000">
                      <a:alpha val="43137"/>
                    </a:srgbClr>
                  </a:outerShdw>
                </a:effectLst>
                <a:latin typeface="Calibre"/>
              </a:rPr>
              <a:t>“Que Deus, na sua infinita bondade, nos ilumine, proteja e abençoe.”</a:t>
            </a:r>
          </a:p>
        </p:txBody>
      </p:sp>
      <p:sp>
        <p:nvSpPr>
          <p:cNvPr id="2" name="Subtítulo 2">
            <a:extLst>
              <a:ext uri="{FF2B5EF4-FFF2-40B4-BE49-F238E27FC236}">
                <a16:creationId xmlns:a16="http://schemas.microsoft.com/office/drawing/2014/main" id="{867C12FD-5487-4BE4-88DE-FFC2C3D06239}"/>
              </a:ext>
            </a:extLst>
          </p:cNvPr>
          <p:cNvSpPr txBox="1">
            <a:spLocks/>
          </p:cNvSpPr>
          <p:nvPr/>
        </p:nvSpPr>
        <p:spPr>
          <a:xfrm>
            <a:off x="447898" y="5824714"/>
            <a:ext cx="8208912" cy="461663"/>
          </a:xfrm>
          <a:prstGeom prst="rect">
            <a:avLst/>
          </a:prstGeom>
        </p:spPr>
        <p:txBody>
          <a:bodyPr>
            <a:no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r>
              <a:rPr lang="pt-BR" sz="1800" i="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Prof. Everton Assunção</a:t>
            </a:r>
          </a:p>
        </p:txBody>
      </p:sp>
      <p:sp>
        <p:nvSpPr>
          <p:cNvPr id="8" name="Espaço Reservado para Número de Slide 2">
            <a:extLst>
              <a:ext uri="{FF2B5EF4-FFF2-40B4-BE49-F238E27FC236}">
                <a16:creationId xmlns:a16="http://schemas.microsoft.com/office/drawing/2014/main" id="{7E434BB8-C06A-44AA-BF58-2C12DDAABD6E}"/>
              </a:ext>
            </a:extLst>
          </p:cNvPr>
          <p:cNvSpPr txBox="1">
            <a:spLocks/>
          </p:cNvSpPr>
          <p:nvPr/>
        </p:nvSpPr>
        <p:spPr bwMode="gray">
          <a:xfrm>
            <a:off x="7678616" y="295730"/>
            <a:ext cx="791308" cy="767687"/>
          </a:xfrm>
          <a:prstGeom prst="rect">
            <a:avLst/>
          </a:prstGeom>
        </p:spPr>
        <p:txBody>
          <a:bodyPr anchor="b"/>
          <a:lstStyle>
            <a:defPPr>
              <a:defRPr lang="en-US"/>
            </a:defPPr>
            <a:lvl1pPr marL="0" algn="ctr" defTabSz="457200" rtl="0" eaLnBrk="1" latinLnBrk="0" hangingPunct="1">
              <a:defRPr sz="2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2D4ED21-9052-4B8A-9976-D86DD305E974}" type="slidenum">
              <a:rPr lang="pt-BR" smtClean="0"/>
              <a:pPr/>
              <a:t>11</a:t>
            </a:fld>
            <a:endParaRPr lang="pt-BR" dirty="0"/>
          </a:p>
        </p:txBody>
      </p:sp>
      <p:sp>
        <p:nvSpPr>
          <p:cNvPr id="9" name="Espaço Reservado para Número de Slide 4">
            <a:extLst>
              <a:ext uri="{FF2B5EF4-FFF2-40B4-BE49-F238E27FC236}">
                <a16:creationId xmlns:a16="http://schemas.microsoft.com/office/drawing/2014/main" id="{190872A6-6B62-47A8-A0EC-2A09F63170F2}"/>
              </a:ext>
            </a:extLst>
          </p:cNvPr>
          <p:cNvSpPr>
            <a:spLocks noGrp="1"/>
          </p:cNvSpPr>
          <p:nvPr>
            <p:ph type="sldNum" sz="quarter" idx="12"/>
          </p:nvPr>
        </p:nvSpPr>
        <p:spPr>
          <a:xfrm>
            <a:off x="8604448" y="6381328"/>
            <a:ext cx="465258" cy="404664"/>
          </a:xfrm>
        </p:spPr>
        <p:txBody>
          <a:bodyPr vert="horz" lIns="91440" tIns="45720" rIns="91440" bIns="45720" rtlCol="0" anchor="ctr">
            <a:normAutofit/>
          </a:bodyPr>
          <a:lstStyle/>
          <a:p>
            <a:pPr>
              <a:spcAft>
                <a:spcPts val="600"/>
              </a:spcAft>
              <a:defRPr/>
            </a:pPr>
            <a:fld id="{62E2548A-7752-4534-84D5-E01D6A6EE5A7}" type="slidenum">
              <a:rPr lang="en-US" sz="1400" b="1" smtClean="0">
                <a:solidFill>
                  <a:srgbClr val="898989"/>
                </a:solidFill>
                <a:latin typeface="Calibri" panose="020F0502020204030204"/>
              </a:rPr>
              <a:pPr>
                <a:spcAft>
                  <a:spcPts val="600"/>
                </a:spcAft>
                <a:defRPr/>
              </a:pPr>
              <a:t>11</a:t>
            </a:fld>
            <a:endParaRPr lang="en-US" sz="1400" b="1" dirty="0">
              <a:solidFill>
                <a:srgbClr val="898989"/>
              </a:solidFill>
              <a:latin typeface="Calibri" panose="020F0502020204030204"/>
            </a:endParaRPr>
          </a:p>
        </p:txBody>
      </p:sp>
      <p:sp>
        <p:nvSpPr>
          <p:cNvPr id="3" name="AutoShape 2" descr="Parceiros FIREMAN">
            <a:extLst>
              <a:ext uri="{FF2B5EF4-FFF2-40B4-BE49-F238E27FC236}">
                <a16:creationId xmlns:a16="http://schemas.microsoft.com/office/drawing/2014/main" id="{BE32FE1F-256A-469F-ABC6-9FF7E83C9F7C}"/>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4" name="Imagem 3">
            <a:extLst>
              <a:ext uri="{FF2B5EF4-FFF2-40B4-BE49-F238E27FC236}">
                <a16:creationId xmlns:a16="http://schemas.microsoft.com/office/drawing/2014/main" id="{17F0D592-E530-4278-A591-617D6EAE6F65}"/>
              </a:ext>
            </a:extLst>
          </p:cNvPr>
          <p:cNvPicPr>
            <a:picLocks noChangeAspect="1"/>
          </p:cNvPicPr>
          <p:nvPr/>
        </p:nvPicPr>
        <p:blipFill rotWithShape="1">
          <a:blip r:embed="rId2"/>
          <a:srcRect t="10046" b="13343"/>
          <a:stretch/>
        </p:blipFill>
        <p:spPr>
          <a:xfrm>
            <a:off x="2051720" y="1412776"/>
            <a:ext cx="4917926" cy="2664297"/>
          </a:xfrm>
          <a:prstGeom prst="rect">
            <a:avLst/>
          </a:prstGeom>
        </p:spPr>
      </p:pic>
    </p:spTree>
    <p:extLst>
      <p:ext uri="{BB962C8B-B14F-4D97-AF65-F5344CB8AC3E}">
        <p14:creationId xmlns:p14="http://schemas.microsoft.com/office/powerpoint/2010/main" val="21363473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454640AB-E23A-425F-88FE-04969F0AC5E8}"/>
              </a:ext>
            </a:extLst>
          </p:cNvPr>
          <p:cNvSpPr>
            <a:spLocks noGrp="1"/>
          </p:cNvSpPr>
          <p:nvPr>
            <p:ph type="sldNum" sz="quarter" idx="12"/>
          </p:nvPr>
        </p:nvSpPr>
        <p:spPr>
          <a:xfrm>
            <a:off x="8748464" y="6492875"/>
            <a:ext cx="398303" cy="365125"/>
          </a:xfrm>
        </p:spPr>
        <p:txBody>
          <a:bodyPr/>
          <a:lstStyle/>
          <a:p>
            <a:pPr algn="ctr"/>
            <a:fld id="{A86C12A2-B96A-4EDF-A521-E1E7B099A656}" type="slidenum">
              <a:rPr lang="pt-BR" sz="1400" b="1" smtClean="0"/>
              <a:pPr algn="ctr"/>
              <a:t>2</a:t>
            </a:fld>
            <a:endParaRPr lang="pt-BR" sz="1400" b="1"/>
          </a:p>
        </p:txBody>
      </p:sp>
      <p:sp>
        <p:nvSpPr>
          <p:cNvPr id="5" name="CaixaDeTexto 4">
            <a:extLst>
              <a:ext uri="{FF2B5EF4-FFF2-40B4-BE49-F238E27FC236}">
                <a16:creationId xmlns:a16="http://schemas.microsoft.com/office/drawing/2014/main" id="{D3A46D35-C894-493F-8855-945AA4545B20}"/>
              </a:ext>
            </a:extLst>
          </p:cNvPr>
          <p:cNvSpPr txBox="1"/>
          <p:nvPr/>
        </p:nvSpPr>
        <p:spPr>
          <a:xfrm>
            <a:off x="251518" y="1155064"/>
            <a:ext cx="8575057" cy="1754326"/>
          </a:xfrm>
          <a:prstGeom prst="rect">
            <a:avLst/>
          </a:prstGeom>
          <a:noFill/>
        </p:spPr>
        <p:txBody>
          <a:bodyPr wrap="square" rtlCol="0">
            <a:spAutoFit/>
          </a:bodyPr>
          <a:lstStyle/>
          <a:p>
            <a:pPr algn="just"/>
            <a:r>
              <a:rPr lang="pt-BR" sz="2000" b="1" dirty="0">
                <a:solidFill>
                  <a:srgbClr val="00B05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Texto e ação - pág. 40</a:t>
            </a:r>
            <a:r>
              <a:rPr lang="pt-BR" altLang="pt-BR" sz="2000" b="1" dirty="0">
                <a:solidFill>
                  <a:srgbClr val="00B05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a:t>
            </a:r>
          </a:p>
          <a:p>
            <a:pPr algn="just"/>
            <a:endParaRPr lang="pt-BR" altLang="pt-BR" sz="1600"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endParaRPr>
          </a:p>
          <a:p>
            <a:pPr algn="just"/>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Observe o gráfico dessa página e responda:</a:t>
            </a:r>
          </a:p>
          <a:p>
            <a:pPr algn="just"/>
            <a:endPar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endParaRPr>
          </a:p>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a)</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Qual a diferença entre o maior rendimento domiciliar médio e o menor? </a:t>
            </a:r>
          </a:p>
          <a:p>
            <a:pPr algn="just"/>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R - A diferença é de R$ 1.766,00</a:t>
            </a:r>
            <a:endParaRPr lang="pt-BR" sz="1600"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6" name="Picture 2" descr="Resultado de imagem para geografia">
            <a:extLst>
              <a:ext uri="{FF2B5EF4-FFF2-40B4-BE49-F238E27FC236}">
                <a16:creationId xmlns:a16="http://schemas.microsoft.com/office/drawing/2014/main" id="{1E9AD78D-8B09-4474-A9C4-9A27B87E2A2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882" b="10534"/>
          <a:stretch/>
        </p:blipFill>
        <p:spPr bwMode="auto">
          <a:xfrm>
            <a:off x="0" y="12937"/>
            <a:ext cx="1882352" cy="86409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50B5892A-6803-4D67-82CC-FCC407F045A6}"/>
              </a:ext>
            </a:extLst>
          </p:cNvPr>
          <p:cNvSpPr txBox="1"/>
          <p:nvPr/>
        </p:nvSpPr>
        <p:spPr>
          <a:xfrm>
            <a:off x="1882352" y="256831"/>
            <a:ext cx="7010127" cy="461665"/>
          </a:xfrm>
          <a:prstGeom prst="rect">
            <a:avLst/>
          </a:prstGeom>
          <a:noFill/>
        </p:spPr>
        <p:txBody>
          <a:bodyPr wrap="square" rtlCol="0">
            <a:spAutoFit/>
          </a:bodyPr>
          <a:lstStyle/>
          <a:p>
            <a:pPr algn="ctr"/>
            <a:r>
              <a:rPr lang="pt-BR" sz="2400" b="1" i="1" dirty="0">
                <a:solidFill>
                  <a:schemeClr val="accent5">
                    <a:lumMod val="50000"/>
                  </a:schemeClr>
                </a:solidFill>
                <a:effectLst>
                  <a:outerShdw blurRad="38100" dist="38100" dir="2700000" algn="tl">
                    <a:srgbClr val="000000">
                      <a:alpha val="43137"/>
                    </a:srgbClr>
                  </a:outerShdw>
                </a:effectLst>
              </a:rPr>
              <a:t>Cap. 02 – Economia e disparidades </a:t>
            </a:r>
            <a:r>
              <a:rPr lang="pt-BR" sz="2400" b="1" i="1" dirty="0" err="1">
                <a:solidFill>
                  <a:schemeClr val="accent5">
                    <a:lumMod val="50000"/>
                  </a:schemeClr>
                </a:solidFill>
                <a:effectLst>
                  <a:outerShdw blurRad="38100" dist="38100" dir="2700000" algn="tl">
                    <a:srgbClr val="000000">
                      <a:alpha val="43137"/>
                    </a:srgbClr>
                  </a:outerShdw>
                </a:effectLst>
              </a:rPr>
              <a:t>socioterritoriais</a:t>
            </a:r>
            <a:endParaRPr lang="pt-BR" sz="2400" dirty="0">
              <a:solidFill>
                <a:schemeClr val="accent5">
                  <a:lumMod val="50000"/>
                </a:schemeClr>
              </a:solidFill>
              <a:effectLst>
                <a:outerShdw blurRad="38100" dist="38100" dir="2700000" algn="tl">
                  <a:srgbClr val="000000">
                    <a:alpha val="43137"/>
                  </a:srgbClr>
                </a:outerShdw>
              </a:effectLst>
            </a:endParaRPr>
          </a:p>
        </p:txBody>
      </p:sp>
      <p:sp>
        <p:nvSpPr>
          <p:cNvPr id="9" name="CaixaDeTexto 8">
            <a:extLst>
              <a:ext uri="{FF2B5EF4-FFF2-40B4-BE49-F238E27FC236}">
                <a16:creationId xmlns:a16="http://schemas.microsoft.com/office/drawing/2014/main" id="{5EE8F62A-659C-46EB-8D43-0BC97ADDD0B5}"/>
              </a:ext>
            </a:extLst>
          </p:cNvPr>
          <p:cNvSpPr txBox="1"/>
          <p:nvPr/>
        </p:nvSpPr>
        <p:spPr>
          <a:xfrm>
            <a:off x="251518" y="3068960"/>
            <a:ext cx="8568953" cy="2031325"/>
          </a:xfrm>
          <a:prstGeom prst="rect">
            <a:avLst/>
          </a:prstGeom>
          <a:noFill/>
        </p:spPr>
        <p:txBody>
          <a:bodyPr wrap="square">
            <a:spAutoFit/>
          </a:bodyPr>
          <a:lstStyle/>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b)</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Em sua opinião, há desigualdades regionais nos rendimentos médios ou per capita no Brasil? Justifique.</a:t>
            </a:r>
          </a:p>
          <a:p>
            <a:pPr algn="just"/>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R - Deve ser observado a grande diferença entre o estado com menor rendimento médio (Maranhão) e a unidade da Federação com o maior rendimento (Distrito Federal). É importante apontar as diferenças entre regiões: as unidades da Federação com os melhores rendimentos estão no Centro-Sul e as com os piores, no Nordeste e no Norte do Brasil.</a:t>
            </a:r>
          </a:p>
        </p:txBody>
      </p:sp>
      <p:sp>
        <p:nvSpPr>
          <p:cNvPr id="11" name="CaixaDeTexto 10">
            <a:extLst>
              <a:ext uri="{FF2B5EF4-FFF2-40B4-BE49-F238E27FC236}">
                <a16:creationId xmlns:a16="http://schemas.microsoft.com/office/drawing/2014/main" id="{A35A0531-8358-47BF-8B61-37E6AF789F77}"/>
              </a:ext>
            </a:extLst>
          </p:cNvPr>
          <p:cNvSpPr txBox="1"/>
          <p:nvPr/>
        </p:nvSpPr>
        <p:spPr>
          <a:xfrm>
            <a:off x="251518" y="5194928"/>
            <a:ext cx="8640958" cy="1200329"/>
          </a:xfrm>
          <a:prstGeom prst="rect">
            <a:avLst/>
          </a:prstGeom>
          <a:noFill/>
        </p:spPr>
        <p:txBody>
          <a:bodyPr wrap="square">
            <a:spAutoFit/>
          </a:bodyPr>
          <a:lstStyle/>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c)</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Considerando os dados do gráfico, o que você pode concluir a respeito da renda média no estado onde você mora?</a:t>
            </a:r>
          </a:p>
          <a:p>
            <a:pPr algn="just"/>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R - A resposta é pessoal e o aluno pode contar com a ajuda da sua família. A Bahia faz parte do Nordeste e por esse motivo, não tem boa situação.</a:t>
            </a:r>
          </a:p>
        </p:txBody>
      </p:sp>
    </p:spTree>
    <p:extLst>
      <p:ext uri="{BB962C8B-B14F-4D97-AF65-F5344CB8AC3E}">
        <p14:creationId xmlns:p14="http://schemas.microsoft.com/office/powerpoint/2010/main" val="134050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ircle(in)">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BFCE5CD4-4EB5-4881-A357-7F3EB8DB146A}"/>
              </a:ext>
            </a:extLst>
          </p:cNvPr>
          <p:cNvSpPr txBox="1"/>
          <p:nvPr/>
        </p:nvSpPr>
        <p:spPr>
          <a:xfrm>
            <a:off x="251519" y="873874"/>
            <a:ext cx="8640959" cy="2339102"/>
          </a:xfrm>
          <a:prstGeom prst="rect">
            <a:avLst/>
          </a:prstGeom>
          <a:noFill/>
        </p:spPr>
        <p:txBody>
          <a:bodyPr wrap="square" rtlCol="0">
            <a:spAutoFit/>
          </a:bodyPr>
          <a:lstStyle/>
          <a:p>
            <a:pPr algn="just"/>
            <a:r>
              <a:rPr lang="pt-BR" b="1" dirty="0">
                <a:solidFill>
                  <a:srgbClr val="00B050"/>
                </a:solidFill>
                <a:effectLst>
                  <a:outerShdw blurRad="38100" dist="38100" dir="2700000" algn="tl">
                    <a:srgbClr val="000000">
                      <a:alpha val="43137"/>
                    </a:srgbClr>
                  </a:outerShdw>
                </a:effectLst>
                <a:latin typeface="Century Gothic" panose="020B0502020202020204" pitchFamily="34" charset="0"/>
                <a:cs typeface="Arial" panose="020B0604020202020204" pitchFamily="34" charset="0"/>
              </a:rPr>
              <a:t>GEOLINK - </a:t>
            </a:r>
            <a:r>
              <a:rPr lang="pt-BR" b="1" dirty="0" err="1">
                <a:solidFill>
                  <a:srgbClr val="00B050"/>
                </a:solidFill>
                <a:effectLst>
                  <a:outerShdw blurRad="38100" dist="38100" dir="2700000" algn="tl">
                    <a:srgbClr val="000000">
                      <a:alpha val="43137"/>
                    </a:srgbClr>
                  </a:outerShdw>
                </a:effectLst>
                <a:latin typeface="Century Gothic" panose="020B0502020202020204" pitchFamily="34" charset="0"/>
                <a:cs typeface="Arial" panose="020B0604020202020204" pitchFamily="34" charset="0"/>
              </a:rPr>
              <a:t>pág</a:t>
            </a:r>
            <a:r>
              <a:rPr lang="pt-BR" b="1" dirty="0">
                <a:solidFill>
                  <a:srgbClr val="00B050"/>
                </a:solidFill>
                <a:effectLst>
                  <a:outerShdw blurRad="38100" dist="38100" dir="2700000" algn="tl">
                    <a:srgbClr val="000000">
                      <a:alpha val="43137"/>
                    </a:srgbClr>
                  </a:outerShdw>
                </a:effectLst>
                <a:latin typeface="Century Gothic" panose="020B0502020202020204" pitchFamily="34" charset="0"/>
                <a:cs typeface="Arial" panose="020B0604020202020204" pitchFamily="34" charset="0"/>
              </a:rPr>
              <a:t> 44 </a:t>
            </a:r>
            <a:r>
              <a:rPr lang="pt-BR"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pt-BR" sz="2000" b="1" i="1" dirty="0">
                <a:effectLst>
                  <a:outerShdw blurRad="38100" dist="38100" dir="2700000" algn="tl">
                    <a:srgbClr val="000000">
                      <a:alpha val="43137"/>
                    </a:srgbClr>
                  </a:outerShdw>
                </a:effectLst>
                <a:cs typeface="Arial" panose="020B0604020202020204" pitchFamily="34" charset="0"/>
              </a:rPr>
              <a:t>“Desigualdade social aumenta a vulnerabilidade </a:t>
            </a:r>
          </a:p>
          <a:p>
            <a:pPr algn="just"/>
            <a:r>
              <a:rPr lang="pt-BR" sz="2000" b="1" i="1" dirty="0">
                <a:effectLst>
                  <a:outerShdw blurRad="38100" dist="38100" dir="2700000" algn="tl">
                    <a:srgbClr val="000000">
                      <a:alpha val="43137"/>
                    </a:srgbClr>
                  </a:outerShdw>
                </a:effectLst>
                <a:cs typeface="Arial" panose="020B0604020202020204" pitchFamily="34" charset="0"/>
              </a:rPr>
              <a:t>                                                      de crianças e adolescentes”</a:t>
            </a:r>
            <a:endParaRPr lang="pt-BR" b="1" i="1" dirty="0">
              <a:effectLst>
                <a:outerShdw blurRad="38100" dist="38100" dir="2700000" algn="tl">
                  <a:srgbClr val="000000">
                    <a:alpha val="43137"/>
                  </a:srgbClr>
                </a:outerShdw>
              </a:effectLst>
              <a:cs typeface="Arial" panose="020B0604020202020204" pitchFamily="34" charset="0"/>
            </a:endParaRPr>
          </a:p>
          <a:p>
            <a:pPr algn="just"/>
            <a:endParaRPr lang="pt-BR"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r>
              <a:rPr lang="pt-BR"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r>
              <a:rPr lang="pt-BR"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pt-BR"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Qual a ideia central do primeiro parágrafo?</a:t>
            </a:r>
          </a:p>
          <a:p>
            <a:pPr algn="just"/>
            <a:r>
              <a:rPr lang="pt-BR"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 - A ideia principal do primeiro parágrafo relaciona a desigualdade social com o aumento da vulnerabilidade de crianças e adolescentes, ou seja, quanto mais se acentuam as desigualdades sociais, mais as crianças e os adolescentes estão desprotegidos.</a:t>
            </a:r>
            <a:endParaRPr lang="pt-BR"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6" name="Picture 2" descr="Resultado de imagem para geografia">
            <a:extLst>
              <a:ext uri="{FF2B5EF4-FFF2-40B4-BE49-F238E27FC236}">
                <a16:creationId xmlns:a16="http://schemas.microsoft.com/office/drawing/2014/main" id="{8BFF5A7F-4DCB-413C-BC75-801BBE7C06C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882" b="10534"/>
          <a:stretch/>
        </p:blipFill>
        <p:spPr bwMode="auto">
          <a:xfrm>
            <a:off x="0" y="12937"/>
            <a:ext cx="1882352" cy="864096"/>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7B897CBA-35EF-40E2-A122-B6CCF8407158}"/>
              </a:ext>
            </a:extLst>
          </p:cNvPr>
          <p:cNvSpPr txBox="1"/>
          <p:nvPr/>
        </p:nvSpPr>
        <p:spPr>
          <a:xfrm>
            <a:off x="1882352" y="256831"/>
            <a:ext cx="7010127" cy="461665"/>
          </a:xfrm>
          <a:prstGeom prst="rect">
            <a:avLst/>
          </a:prstGeom>
          <a:noFill/>
        </p:spPr>
        <p:txBody>
          <a:bodyPr wrap="square" rtlCol="0">
            <a:spAutoFit/>
          </a:bodyPr>
          <a:lstStyle/>
          <a:p>
            <a:pPr algn="ctr"/>
            <a:r>
              <a:rPr lang="pt-BR" sz="2400" b="1" i="1" dirty="0">
                <a:solidFill>
                  <a:schemeClr val="accent5">
                    <a:lumMod val="50000"/>
                  </a:schemeClr>
                </a:solidFill>
                <a:effectLst>
                  <a:outerShdw blurRad="38100" dist="38100" dir="2700000" algn="tl">
                    <a:srgbClr val="000000">
                      <a:alpha val="43137"/>
                    </a:srgbClr>
                  </a:outerShdw>
                </a:effectLst>
              </a:rPr>
              <a:t>Cap. 02 – Economia e disparidades </a:t>
            </a:r>
            <a:r>
              <a:rPr lang="pt-BR" sz="2400" b="1" i="1" dirty="0" err="1">
                <a:solidFill>
                  <a:schemeClr val="accent5">
                    <a:lumMod val="50000"/>
                  </a:schemeClr>
                </a:solidFill>
                <a:effectLst>
                  <a:outerShdw blurRad="38100" dist="38100" dir="2700000" algn="tl">
                    <a:srgbClr val="000000">
                      <a:alpha val="43137"/>
                    </a:srgbClr>
                  </a:outerShdw>
                </a:effectLst>
              </a:rPr>
              <a:t>socioterritoriais</a:t>
            </a:r>
            <a:endParaRPr lang="pt-BR" sz="2400" dirty="0">
              <a:solidFill>
                <a:schemeClr val="accent5">
                  <a:lumMod val="50000"/>
                </a:schemeClr>
              </a:solidFill>
              <a:effectLst>
                <a:outerShdw blurRad="38100" dist="38100" dir="2700000" algn="tl">
                  <a:srgbClr val="000000">
                    <a:alpha val="43137"/>
                  </a:srgbClr>
                </a:outerShdw>
              </a:effectLst>
            </a:endParaRPr>
          </a:p>
        </p:txBody>
      </p:sp>
      <p:sp>
        <p:nvSpPr>
          <p:cNvPr id="9" name="CaixaDeTexto 8">
            <a:extLst>
              <a:ext uri="{FF2B5EF4-FFF2-40B4-BE49-F238E27FC236}">
                <a16:creationId xmlns:a16="http://schemas.microsoft.com/office/drawing/2014/main" id="{B5D25CB5-5630-4E5A-BA47-7A924DA64ADE}"/>
              </a:ext>
            </a:extLst>
          </p:cNvPr>
          <p:cNvSpPr txBox="1"/>
          <p:nvPr/>
        </p:nvSpPr>
        <p:spPr>
          <a:xfrm>
            <a:off x="282968" y="3247816"/>
            <a:ext cx="8609509" cy="1477328"/>
          </a:xfrm>
          <a:prstGeom prst="rect">
            <a:avLst/>
          </a:prstGeom>
          <a:noFill/>
        </p:spPr>
        <p:txBody>
          <a:bodyPr wrap="square">
            <a:spAutoFit/>
          </a:bodyPr>
          <a:lstStyle/>
          <a:p>
            <a:pPr algn="just"/>
            <a:r>
              <a:rPr lang="pt-BR"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r>
              <a:rPr lang="pt-BR"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No quinto parágrafo temos a enumeração de vários indicadores sociais que ajudam a compreender a situação das crianças e dos adolescentes no Brasil. Quais são esses indicadores?</a:t>
            </a:r>
          </a:p>
          <a:p>
            <a:pPr algn="just"/>
            <a:r>
              <a:rPr lang="pt-BR"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 - Mortalidade infantil, analfabetismo, universalização, qualidade do ensino e trabalho infantil.</a:t>
            </a:r>
            <a:endParaRPr lang="pt-BR"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0" name="CaixaDeTexto 9">
            <a:extLst>
              <a:ext uri="{FF2B5EF4-FFF2-40B4-BE49-F238E27FC236}">
                <a16:creationId xmlns:a16="http://schemas.microsoft.com/office/drawing/2014/main" id="{D1D034D7-CCB8-4E49-9C5F-F169F865AD80}"/>
              </a:ext>
            </a:extLst>
          </p:cNvPr>
          <p:cNvSpPr txBox="1"/>
          <p:nvPr/>
        </p:nvSpPr>
        <p:spPr>
          <a:xfrm>
            <a:off x="282968" y="4771018"/>
            <a:ext cx="8609509" cy="1754326"/>
          </a:xfrm>
          <a:prstGeom prst="rect">
            <a:avLst/>
          </a:prstGeom>
          <a:noFill/>
        </p:spPr>
        <p:txBody>
          <a:bodyPr wrap="square">
            <a:spAutoFit/>
          </a:bodyPr>
          <a:lstStyle/>
          <a:p>
            <a:pPr algn="just"/>
            <a:r>
              <a:rPr lang="pt-BR"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3.</a:t>
            </a:r>
            <a:r>
              <a:rPr lang="pt-BR"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Em sua opinião, por que há mais crianças pobres do que adultos?</a:t>
            </a:r>
          </a:p>
          <a:p>
            <a:pPr algn="just"/>
            <a:r>
              <a:rPr lang="pt-BR"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 – Entendemos que as crianças dependem social e economicamente dos adultos, o que faz com que a pobreza das crianças esteja diretamente ligada à pobreza dos adultos. Além disso, um só adulto pode ser responsável por mais de uma criança, de forma que a pobreza de um adulto pode afetar as crianças pelas quais ele é responsável.</a:t>
            </a:r>
          </a:p>
        </p:txBody>
      </p:sp>
      <p:sp>
        <p:nvSpPr>
          <p:cNvPr id="7" name="Espaço Reservado para Número de Slide 6">
            <a:extLst>
              <a:ext uri="{FF2B5EF4-FFF2-40B4-BE49-F238E27FC236}">
                <a16:creationId xmlns:a16="http://schemas.microsoft.com/office/drawing/2014/main" id="{B5EC8598-35A9-407A-8561-0F10CED9D287}"/>
              </a:ext>
            </a:extLst>
          </p:cNvPr>
          <p:cNvSpPr>
            <a:spLocks noGrp="1"/>
          </p:cNvSpPr>
          <p:nvPr>
            <p:ph type="sldNum" sz="quarter" idx="12"/>
          </p:nvPr>
        </p:nvSpPr>
        <p:spPr>
          <a:xfrm>
            <a:off x="8748464" y="6492875"/>
            <a:ext cx="395536" cy="365125"/>
          </a:xfrm>
        </p:spPr>
        <p:txBody>
          <a:bodyPr/>
          <a:lstStyle/>
          <a:p>
            <a:pPr algn="ctr"/>
            <a:fld id="{A86C12A2-B96A-4EDF-A521-E1E7B099A656}" type="slidenum">
              <a:rPr lang="pt-BR" sz="1400" b="1" smtClean="0"/>
              <a:pPr algn="ctr"/>
              <a:t>3</a:t>
            </a:fld>
            <a:endParaRPr lang="pt-BR" sz="1400" b="1"/>
          </a:p>
        </p:txBody>
      </p:sp>
    </p:spTree>
    <p:extLst>
      <p:ext uri="{BB962C8B-B14F-4D97-AF65-F5344CB8AC3E}">
        <p14:creationId xmlns:p14="http://schemas.microsoft.com/office/powerpoint/2010/main" val="153332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454640AB-E23A-425F-88FE-04969F0AC5E8}"/>
              </a:ext>
            </a:extLst>
          </p:cNvPr>
          <p:cNvSpPr>
            <a:spLocks noGrp="1"/>
          </p:cNvSpPr>
          <p:nvPr>
            <p:ph type="sldNum" sz="quarter" idx="12"/>
          </p:nvPr>
        </p:nvSpPr>
        <p:spPr>
          <a:xfrm>
            <a:off x="8748464" y="6492875"/>
            <a:ext cx="398303" cy="365125"/>
          </a:xfrm>
        </p:spPr>
        <p:txBody>
          <a:bodyPr/>
          <a:lstStyle/>
          <a:p>
            <a:pPr algn="ctr"/>
            <a:fld id="{A86C12A2-B96A-4EDF-A521-E1E7B099A656}" type="slidenum">
              <a:rPr lang="pt-BR" sz="1400" b="1" smtClean="0"/>
              <a:pPr algn="ctr"/>
              <a:t>4</a:t>
            </a:fld>
            <a:endParaRPr lang="pt-BR" sz="1400" b="1"/>
          </a:p>
        </p:txBody>
      </p:sp>
      <p:sp>
        <p:nvSpPr>
          <p:cNvPr id="5" name="CaixaDeTexto 4">
            <a:extLst>
              <a:ext uri="{FF2B5EF4-FFF2-40B4-BE49-F238E27FC236}">
                <a16:creationId xmlns:a16="http://schemas.microsoft.com/office/drawing/2014/main" id="{D3A46D35-C894-493F-8855-945AA4545B20}"/>
              </a:ext>
            </a:extLst>
          </p:cNvPr>
          <p:cNvSpPr txBox="1"/>
          <p:nvPr/>
        </p:nvSpPr>
        <p:spPr>
          <a:xfrm>
            <a:off x="185616" y="908720"/>
            <a:ext cx="8640959" cy="2031325"/>
          </a:xfrm>
          <a:prstGeom prst="rect">
            <a:avLst/>
          </a:prstGeom>
          <a:noFill/>
        </p:spPr>
        <p:txBody>
          <a:bodyPr wrap="square" rtlCol="0">
            <a:spAutoFit/>
          </a:bodyPr>
          <a:lstStyle/>
          <a:p>
            <a:pPr algn="just"/>
            <a:r>
              <a:rPr lang="pt-BR" sz="2000" b="1" dirty="0">
                <a:solidFill>
                  <a:srgbClr val="00B05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Texto e ação - pág. 46</a:t>
            </a:r>
            <a:r>
              <a:rPr lang="pt-BR" altLang="pt-BR" sz="2000" b="1" dirty="0">
                <a:solidFill>
                  <a:srgbClr val="00B05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a:t>
            </a:r>
          </a:p>
          <a:p>
            <a:pPr algn="just"/>
            <a:endParaRPr lang="pt-BR" altLang="pt-BR" sz="1600"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endParaRPr>
          </a:p>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1.</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Observe o gráfico sobre o índice de Gini por regiões do Brasil na página 41. Responda:</a:t>
            </a:r>
          </a:p>
          <a:p>
            <a:pPr algn="just"/>
            <a:endPar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endParaRPr>
          </a:p>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a)</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Em qual das regiões a renda é mais injusta, isto é, está mais concentrada?</a:t>
            </a:r>
          </a:p>
          <a:p>
            <a:pPr algn="just"/>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R – Na região Nordeste.</a:t>
            </a:r>
          </a:p>
        </p:txBody>
      </p:sp>
      <p:pic>
        <p:nvPicPr>
          <p:cNvPr id="6" name="Picture 2" descr="Resultado de imagem para geografia">
            <a:extLst>
              <a:ext uri="{FF2B5EF4-FFF2-40B4-BE49-F238E27FC236}">
                <a16:creationId xmlns:a16="http://schemas.microsoft.com/office/drawing/2014/main" id="{1E9AD78D-8B09-4474-A9C4-9A27B87E2A2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882" b="10534"/>
          <a:stretch/>
        </p:blipFill>
        <p:spPr bwMode="auto">
          <a:xfrm>
            <a:off x="0" y="12937"/>
            <a:ext cx="1882352" cy="86409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50B5892A-6803-4D67-82CC-FCC407F045A6}"/>
              </a:ext>
            </a:extLst>
          </p:cNvPr>
          <p:cNvSpPr txBox="1"/>
          <p:nvPr/>
        </p:nvSpPr>
        <p:spPr>
          <a:xfrm>
            <a:off x="1882352" y="256831"/>
            <a:ext cx="7010127" cy="461665"/>
          </a:xfrm>
          <a:prstGeom prst="rect">
            <a:avLst/>
          </a:prstGeom>
          <a:noFill/>
        </p:spPr>
        <p:txBody>
          <a:bodyPr wrap="square" rtlCol="0">
            <a:spAutoFit/>
          </a:bodyPr>
          <a:lstStyle/>
          <a:p>
            <a:pPr algn="ctr"/>
            <a:r>
              <a:rPr lang="pt-BR" sz="2400" b="1" i="1" dirty="0">
                <a:solidFill>
                  <a:schemeClr val="accent5">
                    <a:lumMod val="50000"/>
                  </a:schemeClr>
                </a:solidFill>
                <a:effectLst>
                  <a:outerShdw blurRad="38100" dist="38100" dir="2700000" algn="tl">
                    <a:srgbClr val="000000">
                      <a:alpha val="43137"/>
                    </a:srgbClr>
                  </a:outerShdw>
                </a:effectLst>
              </a:rPr>
              <a:t>Cap. 02 – Economia e disparidades </a:t>
            </a:r>
            <a:r>
              <a:rPr lang="pt-BR" sz="2400" b="1" i="1" dirty="0" err="1">
                <a:solidFill>
                  <a:schemeClr val="accent5">
                    <a:lumMod val="50000"/>
                  </a:schemeClr>
                </a:solidFill>
                <a:effectLst>
                  <a:outerShdw blurRad="38100" dist="38100" dir="2700000" algn="tl">
                    <a:srgbClr val="000000">
                      <a:alpha val="43137"/>
                    </a:srgbClr>
                  </a:outerShdw>
                </a:effectLst>
              </a:rPr>
              <a:t>socioterritoriais</a:t>
            </a:r>
            <a:endParaRPr lang="pt-BR" sz="2400" dirty="0">
              <a:solidFill>
                <a:schemeClr val="accent5">
                  <a:lumMod val="50000"/>
                </a:schemeClr>
              </a:solidFill>
              <a:effectLst>
                <a:outerShdw blurRad="38100" dist="38100" dir="2700000" algn="tl">
                  <a:srgbClr val="000000">
                    <a:alpha val="43137"/>
                  </a:srgbClr>
                </a:outerShdw>
              </a:effectLst>
            </a:endParaRPr>
          </a:p>
        </p:txBody>
      </p:sp>
      <p:sp>
        <p:nvSpPr>
          <p:cNvPr id="10" name="CaixaDeTexto 9">
            <a:extLst>
              <a:ext uri="{FF2B5EF4-FFF2-40B4-BE49-F238E27FC236}">
                <a16:creationId xmlns:a16="http://schemas.microsoft.com/office/drawing/2014/main" id="{E74D7962-BF95-44FB-8C0F-F408558F333C}"/>
              </a:ext>
            </a:extLst>
          </p:cNvPr>
          <p:cNvSpPr txBox="1"/>
          <p:nvPr/>
        </p:nvSpPr>
        <p:spPr>
          <a:xfrm>
            <a:off x="185616" y="3070701"/>
            <a:ext cx="8575054" cy="646331"/>
          </a:xfrm>
          <a:prstGeom prst="rect">
            <a:avLst/>
          </a:prstGeom>
          <a:noFill/>
        </p:spPr>
        <p:txBody>
          <a:bodyPr wrap="square">
            <a:spAutoFit/>
          </a:bodyPr>
          <a:lstStyle/>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b)</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Em qual região a renda está distribuída de forma desigual?</a:t>
            </a:r>
          </a:p>
          <a:p>
            <a:pPr algn="just"/>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R – Na região Sul</a:t>
            </a:r>
          </a:p>
        </p:txBody>
      </p:sp>
      <p:sp>
        <p:nvSpPr>
          <p:cNvPr id="12" name="CaixaDeTexto 11">
            <a:extLst>
              <a:ext uri="{FF2B5EF4-FFF2-40B4-BE49-F238E27FC236}">
                <a16:creationId xmlns:a16="http://schemas.microsoft.com/office/drawing/2014/main" id="{C4425246-821E-4F9A-9358-FCEAEFDA7255}"/>
              </a:ext>
            </a:extLst>
          </p:cNvPr>
          <p:cNvSpPr txBox="1"/>
          <p:nvPr/>
        </p:nvSpPr>
        <p:spPr>
          <a:xfrm>
            <a:off x="185615" y="3796005"/>
            <a:ext cx="8640959" cy="2585323"/>
          </a:xfrm>
          <a:prstGeom prst="rect">
            <a:avLst/>
          </a:prstGeom>
          <a:noFill/>
        </p:spPr>
        <p:txBody>
          <a:bodyPr wrap="square">
            <a:spAutoFit/>
          </a:bodyPr>
          <a:lstStyle/>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c)</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Você acha que se pode concluir que a região tida como  mais pobre é também a que apresenta maior desigualdade social? Justifique.</a:t>
            </a:r>
          </a:p>
          <a:p>
            <a:pPr algn="just"/>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R – A partir do que é apresentado no gráfico, é possível concluir que a região mais pobre é também a que tem maior desigualdade social e que o inverso também é verdadeiro. O Nordeste é a região que geralmente apresenta os índices sociais mais baixos do país e o Sul, os mais altos. Isso se reflete  na desigualdade social e no índice de Gini, pois a concentração de renda se relaciona a fatores como PIB per capita, escolaridade, expectativa de vida, mortalidade infantil, etc. A atividade mobiliza a habilidade.</a:t>
            </a:r>
            <a:endParaRPr lang="pt-BR" sz="1600"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402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ircle(in)">
                                      <p:cBhvr>
                                        <p:cTn id="2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454640AB-E23A-425F-88FE-04969F0AC5E8}"/>
              </a:ext>
            </a:extLst>
          </p:cNvPr>
          <p:cNvSpPr>
            <a:spLocks noGrp="1"/>
          </p:cNvSpPr>
          <p:nvPr>
            <p:ph type="sldNum" sz="quarter" idx="12"/>
          </p:nvPr>
        </p:nvSpPr>
        <p:spPr>
          <a:xfrm>
            <a:off x="8748464" y="6492875"/>
            <a:ext cx="398303" cy="365125"/>
          </a:xfrm>
        </p:spPr>
        <p:txBody>
          <a:bodyPr/>
          <a:lstStyle/>
          <a:p>
            <a:pPr algn="ctr"/>
            <a:fld id="{A86C12A2-B96A-4EDF-A521-E1E7B099A656}" type="slidenum">
              <a:rPr lang="pt-BR" sz="1400" b="1" smtClean="0"/>
              <a:pPr algn="ctr"/>
              <a:t>5</a:t>
            </a:fld>
            <a:endParaRPr lang="pt-BR" sz="1400" b="1"/>
          </a:p>
        </p:txBody>
      </p:sp>
      <p:sp>
        <p:nvSpPr>
          <p:cNvPr id="5" name="CaixaDeTexto 4">
            <a:extLst>
              <a:ext uri="{FF2B5EF4-FFF2-40B4-BE49-F238E27FC236}">
                <a16:creationId xmlns:a16="http://schemas.microsoft.com/office/drawing/2014/main" id="{D3A46D35-C894-493F-8855-945AA4545B20}"/>
              </a:ext>
            </a:extLst>
          </p:cNvPr>
          <p:cNvSpPr txBox="1"/>
          <p:nvPr/>
        </p:nvSpPr>
        <p:spPr>
          <a:xfrm>
            <a:off x="214452" y="1421974"/>
            <a:ext cx="8640959" cy="2631490"/>
          </a:xfrm>
          <a:prstGeom prst="rect">
            <a:avLst/>
          </a:prstGeom>
          <a:noFill/>
        </p:spPr>
        <p:txBody>
          <a:bodyPr wrap="square" rtlCol="0">
            <a:spAutoFit/>
          </a:bodyPr>
          <a:lstStyle/>
          <a:p>
            <a:pPr algn="just"/>
            <a:r>
              <a:rPr lang="pt-BR" sz="2000" b="1" dirty="0">
                <a:solidFill>
                  <a:srgbClr val="00B05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Texto e ação - pág. 46</a:t>
            </a:r>
            <a:r>
              <a:rPr lang="pt-BR" altLang="pt-BR" sz="2000" b="1" dirty="0">
                <a:solidFill>
                  <a:srgbClr val="00B05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a:t>
            </a:r>
          </a:p>
          <a:p>
            <a:pPr algn="just"/>
            <a:endParaRPr lang="pt-BR" altLang="pt-BR" sz="800"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endParaRPr>
          </a:p>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2.</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Em 2016 cerca de 900 milhões de pessoas (12% da população mundial) viviam abaixo da linha internacional da pobreza, ou seja, com menos de 2 dólares por dia. A maior parte dessa população vive na Ásia e na África. No Brasil, cerca de 20 milhões de pessoas viviam nessa situação. Sobre esse assunto:</a:t>
            </a:r>
          </a:p>
          <a:p>
            <a:pPr algn="just"/>
            <a:endParaRPr lang="pt-BR" altLang="pt-BR" sz="900"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endParaRPr>
          </a:p>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a) </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Pesquise a cotação atual do dólar na internet ou jornais. Qual é o equivalente a dois dólares reais?</a:t>
            </a:r>
          </a:p>
          <a:p>
            <a:pPr algn="just"/>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R – 1 dólar = 5,48 reais. Logo 2 dólares = R$ 10,96.</a:t>
            </a:r>
          </a:p>
        </p:txBody>
      </p:sp>
      <p:pic>
        <p:nvPicPr>
          <p:cNvPr id="6" name="Picture 2" descr="Resultado de imagem para geografia">
            <a:extLst>
              <a:ext uri="{FF2B5EF4-FFF2-40B4-BE49-F238E27FC236}">
                <a16:creationId xmlns:a16="http://schemas.microsoft.com/office/drawing/2014/main" id="{1E9AD78D-8B09-4474-A9C4-9A27B87E2A2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882" b="10534"/>
          <a:stretch/>
        </p:blipFill>
        <p:spPr bwMode="auto">
          <a:xfrm>
            <a:off x="0" y="12937"/>
            <a:ext cx="1882352" cy="86409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50B5892A-6803-4D67-82CC-FCC407F045A6}"/>
              </a:ext>
            </a:extLst>
          </p:cNvPr>
          <p:cNvSpPr txBox="1"/>
          <p:nvPr/>
        </p:nvSpPr>
        <p:spPr>
          <a:xfrm>
            <a:off x="1882352" y="256831"/>
            <a:ext cx="7010127" cy="461665"/>
          </a:xfrm>
          <a:prstGeom prst="rect">
            <a:avLst/>
          </a:prstGeom>
          <a:noFill/>
        </p:spPr>
        <p:txBody>
          <a:bodyPr wrap="square" rtlCol="0">
            <a:spAutoFit/>
          </a:bodyPr>
          <a:lstStyle/>
          <a:p>
            <a:pPr algn="ctr"/>
            <a:r>
              <a:rPr lang="pt-BR" sz="2400" b="1" i="1" dirty="0">
                <a:solidFill>
                  <a:schemeClr val="accent5">
                    <a:lumMod val="50000"/>
                  </a:schemeClr>
                </a:solidFill>
                <a:effectLst>
                  <a:outerShdw blurRad="38100" dist="38100" dir="2700000" algn="tl">
                    <a:srgbClr val="000000">
                      <a:alpha val="43137"/>
                    </a:srgbClr>
                  </a:outerShdw>
                </a:effectLst>
              </a:rPr>
              <a:t>Cap. 02 – Economia e disparidades </a:t>
            </a:r>
            <a:r>
              <a:rPr lang="pt-BR" sz="2400" b="1" i="1" dirty="0" err="1">
                <a:solidFill>
                  <a:schemeClr val="accent5">
                    <a:lumMod val="50000"/>
                  </a:schemeClr>
                </a:solidFill>
                <a:effectLst>
                  <a:outerShdw blurRad="38100" dist="38100" dir="2700000" algn="tl">
                    <a:srgbClr val="000000">
                      <a:alpha val="43137"/>
                    </a:srgbClr>
                  </a:outerShdw>
                </a:effectLst>
              </a:rPr>
              <a:t>socioterritoriais</a:t>
            </a:r>
            <a:endParaRPr lang="pt-BR" sz="2400" dirty="0">
              <a:solidFill>
                <a:schemeClr val="accent5">
                  <a:lumMod val="50000"/>
                </a:schemeClr>
              </a:solidFill>
              <a:effectLst>
                <a:outerShdw blurRad="38100" dist="38100" dir="2700000" algn="tl">
                  <a:srgbClr val="000000">
                    <a:alpha val="43137"/>
                  </a:srgbClr>
                </a:outerShdw>
              </a:effectLst>
            </a:endParaRPr>
          </a:p>
        </p:txBody>
      </p:sp>
      <p:sp>
        <p:nvSpPr>
          <p:cNvPr id="10" name="CaixaDeTexto 9">
            <a:extLst>
              <a:ext uri="{FF2B5EF4-FFF2-40B4-BE49-F238E27FC236}">
                <a16:creationId xmlns:a16="http://schemas.microsoft.com/office/drawing/2014/main" id="{E74D7962-BF95-44FB-8C0F-F408558F333C}"/>
              </a:ext>
            </a:extLst>
          </p:cNvPr>
          <p:cNvSpPr txBox="1"/>
          <p:nvPr/>
        </p:nvSpPr>
        <p:spPr>
          <a:xfrm>
            <a:off x="185616" y="4221088"/>
            <a:ext cx="8575054" cy="1200329"/>
          </a:xfrm>
          <a:prstGeom prst="rect">
            <a:avLst/>
          </a:prstGeom>
          <a:noFill/>
        </p:spPr>
        <p:txBody>
          <a:bodyPr wrap="square">
            <a:spAutoFit/>
          </a:bodyPr>
          <a:lstStyle/>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b)</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Com base na pesquisa anterior, calcule qual é a renda mensal em reais (supondo um mês de 30 dias) de uma pessoa que ganha o equivalente a 2 dólares por dia.</a:t>
            </a:r>
          </a:p>
          <a:p>
            <a:pPr algn="just"/>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R – R$ 328,80 por mês.</a:t>
            </a:r>
          </a:p>
        </p:txBody>
      </p:sp>
    </p:spTree>
    <p:extLst>
      <p:ext uri="{BB962C8B-B14F-4D97-AF65-F5344CB8AC3E}">
        <p14:creationId xmlns:p14="http://schemas.microsoft.com/office/powerpoint/2010/main" val="184813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ircle(in)">
                                      <p:cBhvr>
                                        <p:cTn id="1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454640AB-E23A-425F-88FE-04969F0AC5E8}"/>
              </a:ext>
            </a:extLst>
          </p:cNvPr>
          <p:cNvSpPr>
            <a:spLocks noGrp="1"/>
          </p:cNvSpPr>
          <p:nvPr>
            <p:ph type="sldNum" sz="quarter" idx="12"/>
          </p:nvPr>
        </p:nvSpPr>
        <p:spPr>
          <a:xfrm>
            <a:off x="8748464" y="6492875"/>
            <a:ext cx="398303" cy="365125"/>
          </a:xfrm>
        </p:spPr>
        <p:txBody>
          <a:bodyPr/>
          <a:lstStyle/>
          <a:p>
            <a:pPr algn="ctr"/>
            <a:fld id="{A86C12A2-B96A-4EDF-A521-E1E7B099A656}" type="slidenum">
              <a:rPr lang="pt-BR" sz="1400" b="1" smtClean="0"/>
              <a:pPr algn="ctr"/>
              <a:t>6</a:t>
            </a:fld>
            <a:endParaRPr lang="pt-BR" sz="1400" b="1"/>
          </a:p>
        </p:txBody>
      </p:sp>
      <p:sp>
        <p:nvSpPr>
          <p:cNvPr id="5" name="CaixaDeTexto 4">
            <a:extLst>
              <a:ext uri="{FF2B5EF4-FFF2-40B4-BE49-F238E27FC236}">
                <a16:creationId xmlns:a16="http://schemas.microsoft.com/office/drawing/2014/main" id="{D3A46D35-C894-493F-8855-945AA4545B20}"/>
              </a:ext>
            </a:extLst>
          </p:cNvPr>
          <p:cNvSpPr txBox="1"/>
          <p:nvPr/>
        </p:nvSpPr>
        <p:spPr>
          <a:xfrm>
            <a:off x="251520" y="1376460"/>
            <a:ext cx="8640959" cy="523220"/>
          </a:xfrm>
          <a:prstGeom prst="rect">
            <a:avLst/>
          </a:prstGeom>
          <a:noFill/>
        </p:spPr>
        <p:txBody>
          <a:bodyPr wrap="square" rtlCol="0">
            <a:spAutoFit/>
          </a:bodyPr>
          <a:lstStyle/>
          <a:p>
            <a:pPr algn="just"/>
            <a:r>
              <a:rPr lang="pt-BR" sz="2000" b="1" dirty="0">
                <a:solidFill>
                  <a:srgbClr val="00B05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Texto e ação - pág. 46</a:t>
            </a:r>
            <a:r>
              <a:rPr lang="pt-BR" altLang="pt-BR" sz="2000" b="1" dirty="0">
                <a:solidFill>
                  <a:srgbClr val="00B05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a:t>
            </a:r>
          </a:p>
          <a:p>
            <a:pPr algn="just"/>
            <a:endParaRPr lang="pt-BR" altLang="pt-BR" sz="800"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endParaRPr>
          </a:p>
        </p:txBody>
      </p:sp>
      <p:pic>
        <p:nvPicPr>
          <p:cNvPr id="6" name="Picture 2" descr="Resultado de imagem para geografia">
            <a:extLst>
              <a:ext uri="{FF2B5EF4-FFF2-40B4-BE49-F238E27FC236}">
                <a16:creationId xmlns:a16="http://schemas.microsoft.com/office/drawing/2014/main" id="{1E9AD78D-8B09-4474-A9C4-9A27B87E2A2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882" b="10534"/>
          <a:stretch/>
        </p:blipFill>
        <p:spPr bwMode="auto">
          <a:xfrm>
            <a:off x="0" y="12937"/>
            <a:ext cx="1882352" cy="86409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50B5892A-6803-4D67-82CC-FCC407F045A6}"/>
              </a:ext>
            </a:extLst>
          </p:cNvPr>
          <p:cNvSpPr txBox="1"/>
          <p:nvPr/>
        </p:nvSpPr>
        <p:spPr>
          <a:xfrm>
            <a:off x="1882352" y="256831"/>
            <a:ext cx="7010127" cy="461665"/>
          </a:xfrm>
          <a:prstGeom prst="rect">
            <a:avLst/>
          </a:prstGeom>
          <a:noFill/>
        </p:spPr>
        <p:txBody>
          <a:bodyPr wrap="square" rtlCol="0">
            <a:spAutoFit/>
          </a:bodyPr>
          <a:lstStyle/>
          <a:p>
            <a:pPr algn="ctr"/>
            <a:r>
              <a:rPr lang="pt-BR" sz="2400" b="1" i="1" dirty="0">
                <a:solidFill>
                  <a:schemeClr val="accent5">
                    <a:lumMod val="50000"/>
                  </a:schemeClr>
                </a:solidFill>
                <a:effectLst>
                  <a:outerShdw blurRad="38100" dist="38100" dir="2700000" algn="tl">
                    <a:srgbClr val="000000">
                      <a:alpha val="43137"/>
                    </a:srgbClr>
                  </a:outerShdw>
                </a:effectLst>
              </a:rPr>
              <a:t>Cap. 02 – Economia e disparidades </a:t>
            </a:r>
            <a:r>
              <a:rPr lang="pt-BR" sz="2400" b="1" i="1" dirty="0" err="1">
                <a:solidFill>
                  <a:schemeClr val="accent5">
                    <a:lumMod val="50000"/>
                  </a:schemeClr>
                </a:solidFill>
                <a:effectLst>
                  <a:outerShdw blurRad="38100" dist="38100" dir="2700000" algn="tl">
                    <a:srgbClr val="000000">
                      <a:alpha val="43137"/>
                    </a:srgbClr>
                  </a:outerShdw>
                </a:effectLst>
              </a:rPr>
              <a:t>socioterritoriais</a:t>
            </a:r>
            <a:endParaRPr lang="pt-BR" sz="2400" dirty="0">
              <a:solidFill>
                <a:schemeClr val="accent5">
                  <a:lumMod val="50000"/>
                </a:schemeClr>
              </a:solidFill>
              <a:effectLst>
                <a:outerShdw blurRad="38100" dist="38100" dir="2700000" algn="tl">
                  <a:srgbClr val="000000">
                    <a:alpha val="43137"/>
                  </a:srgbClr>
                </a:outerShdw>
              </a:effectLst>
            </a:endParaRPr>
          </a:p>
        </p:txBody>
      </p:sp>
      <p:sp>
        <p:nvSpPr>
          <p:cNvPr id="12" name="CaixaDeTexto 11">
            <a:extLst>
              <a:ext uri="{FF2B5EF4-FFF2-40B4-BE49-F238E27FC236}">
                <a16:creationId xmlns:a16="http://schemas.microsoft.com/office/drawing/2014/main" id="{C4425246-821E-4F9A-9358-FCEAEFDA7255}"/>
              </a:ext>
            </a:extLst>
          </p:cNvPr>
          <p:cNvSpPr txBox="1"/>
          <p:nvPr/>
        </p:nvSpPr>
        <p:spPr>
          <a:xfrm>
            <a:off x="251521" y="1844824"/>
            <a:ext cx="8496944" cy="2831544"/>
          </a:xfrm>
          <a:prstGeom prst="rect">
            <a:avLst/>
          </a:prstGeom>
          <a:noFill/>
        </p:spPr>
        <p:txBody>
          <a:bodyPr wrap="square">
            <a:spAutoFit/>
          </a:bodyPr>
          <a:lstStyle/>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c) </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Imagine que você fará uma compra para um mês de 30 dias. Para isso, pesquise em folhetos de supermercados ou na internet os preços das mercadorias que são essenciais no seu dia a dia. Organize as informações da seguinte forma:</a:t>
            </a:r>
          </a:p>
          <a:p>
            <a:pPr marL="285750" indent="-285750" algn="just">
              <a:buFont typeface="Arial" panose="020B0604020202020204" pitchFamily="34" charset="0"/>
              <a:buChar char="•"/>
            </a:pPr>
            <a:endParaRPr lang="pt-BR" sz="1600"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endParaRPr>
          </a:p>
          <a:p>
            <a:pPr marL="285750" indent="-285750" algn="just">
              <a:buFont typeface="Arial" panose="020B0604020202020204" pitchFamily="34" charset="0"/>
              <a:buChar char="•"/>
            </a:pPr>
            <a:r>
              <a:rPr 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Anote o nome e o preço das mercadorias que você compraria para garantir a sua sobrevivência durante um mês.</a:t>
            </a:r>
            <a:endParaRPr lang="pt-B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endParaRPr>
          </a:p>
          <a:p>
            <a:pPr marL="285750" indent="-285750" algn="just">
              <a:buFont typeface="Arial" panose="020B0604020202020204" pitchFamily="34" charset="0"/>
              <a:buChar char="•"/>
            </a:pPr>
            <a:r>
              <a:rPr 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Pense na quantidade de cada produto que você anotou e multiplique ou divida o preço de cada um pela quantidade. Depois, some os valores encontrados.</a:t>
            </a:r>
          </a:p>
        </p:txBody>
      </p:sp>
      <p:sp>
        <p:nvSpPr>
          <p:cNvPr id="9" name="CaixaDeTexto 8">
            <a:extLst>
              <a:ext uri="{FF2B5EF4-FFF2-40B4-BE49-F238E27FC236}">
                <a16:creationId xmlns:a16="http://schemas.microsoft.com/office/drawing/2014/main" id="{0696CCFF-64A4-4A3E-93CF-279763C3E3ED}"/>
              </a:ext>
            </a:extLst>
          </p:cNvPr>
          <p:cNvSpPr txBox="1"/>
          <p:nvPr/>
        </p:nvSpPr>
        <p:spPr>
          <a:xfrm>
            <a:off x="278770" y="4941168"/>
            <a:ext cx="8469693" cy="923330"/>
          </a:xfrm>
          <a:prstGeom prst="rect">
            <a:avLst/>
          </a:prstGeom>
          <a:noFill/>
        </p:spPr>
        <p:txBody>
          <a:bodyPr wrap="square">
            <a:spAutoFit/>
          </a:bodyPr>
          <a:lstStyle/>
          <a:p>
            <a:pPr algn="just"/>
            <a:r>
              <a:rPr 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d)</a:t>
            </a:r>
            <a:r>
              <a:rPr 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Agora converse com os colegas. Vocês conseguiriam comprar tudo que geralmente utilizam em um mês se tivesse renda mensal semelhante a essa? </a:t>
            </a:r>
          </a:p>
          <a:p>
            <a:pPr algn="just"/>
            <a:r>
              <a:rPr 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R – resposta pessoal.</a:t>
            </a:r>
            <a:endParaRPr lang="pt-BR"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766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ircle(in)">
                                      <p:cBhvr>
                                        <p:cTn id="2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2"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454640AB-E23A-425F-88FE-04969F0AC5E8}"/>
              </a:ext>
            </a:extLst>
          </p:cNvPr>
          <p:cNvSpPr>
            <a:spLocks noGrp="1"/>
          </p:cNvSpPr>
          <p:nvPr>
            <p:ph type="sldNum" sz="quarter" idx="12"/>
          </p:nvPr>
        </p:nvSpPr>
        <p:spPr>
          <a:xfrm>
            <a:off x="8748464" y="6492875"/>
            <a:ext cx="398303" cy="365125"/>
          </a:xfrm>
        </p:spPr>
        <p:txBody>
          <a:bodyPr/>
          <a:lstStyle/>
          <a:p>
            <a:pPr algn="ctr"/>
            <a:fld id="{A86C12A2-B96A-4EDF-A521-E1E7B099A656}" type="slidenum">
              <a:rPr lang="pt-BR" sz="1400" b="1" smtClean="0"/>
              <a:pPr algn="ctr"/>
              <a:t>7</a:t>
            </a:fld>
            <a:endParaRPr lang="pt-BR" sz="1400" b="1"/>
          </a:p>
        </p:txBody>
      </p:sp>
      <p:sp>
        <p:nvSpPr>
          <p:cNvPr id="5" name="CaixaDeTexto 4">
            <a:extLst>
              <a:ext uri="{FF2B5EF4-FFF2-40B4-BE49-F238E27FC236}">
                <a16:creationId xmlns:a16="http://schemas.microsoft.com/office/drawing/2014/main" id="{D3A46D35-C894-493F-8855-945AA4545B20}"/>
              </a:ext>
            </a:extLst>
          </p:cNvPr>
          <p:cNvSpPr txBox="1"/>
          <p:nvPr/>
        </p:nvSpPr>
        <p:spPr>
          <a:xfrm>
            <a:off x="185616" y="908720"/>
            <a:ext cx="8640959" cy="2308324"/>
          </a:xfrm>
          <a:prstGeom prst="rect">
            <a:avLst/>
          </a:prstGeom>
          <a:noFill/>
        </p:spPr>
        <p:txBody>
          <a:bodyPr wrap="square" rtlCol="0">
            <a:spAutoFit/>
          </a:bodyPr>
          <a:lstStyle/>
          <a:p>
            <a:pPr algn="just"/>
            <a:r>
              <a:rPr lang="pt-BR" sz="2000" b="1" dirty="0">
                <a:solidFill>
                  <a:srgbClr val="00B05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Texto e ação - pág. 48</a:t>
            </a:r>
            <a:r>
              <a:rPr lang="pt-BR" altLang="pt-BR" sz="2000" b="1" dirty="0">
                <a:solidFill>
                  <a:srgbClr val="00B05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a:t>
            </a:r>
          </a:p>
          <a:p>
            <a:pPr algn="just"/>
            <a:endParaRPr lang="pt-BR" altLang="pt-BR" sz="1600"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endParaRPr>
          </a:p>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1.</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Explique por que desenvolvimento e democracia são processos integrados.</a:t>
            </a:r>
          </a:p>
          <a:p>
            <a:pPr algn="just"/>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R – O desenvolvimento não depende apenas do crescimento econômico, mas também da qualidade da democracia. A qualidade de vida de uma população está interligada à garantia de seus direitos e à criação de novos direitos, já que com as mudanças sociais surgem novas reivindicações de direitos. A ampliação da cidadania também é um indicativo do desenvolvimento de um país.</a:t>
            </a:r>
          </a:p>
        </p:txBody>
      </p:sp>
      <p:pic>
        <p:nvPicPr>
          <p:cNvPr id="6" name="Picture 2" descr="Resultado de imagem para geografia">
            <a:extLst>
              <a:ext uri="{FF2B5EF4-FFF2-40B4-BE49-F238E27FC236}">
                <a16:creationId xmlns:a16="http://schemas.microsoft.com/office/drawing/2014/main" id="{1E9AD78D-8B09-4474-A9C4-9A27B87E2A2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882" b="10534"/>
          <a:stretch/>
        </p:blipFill>
        <p:spPr bwMode="auto">
          <a:xfrm>
            <a:off x="0" y="12937"/>
            <a:ext cx="1882352" cy="86409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50B5892A-6803-4D67-82CC-FCC407F045A6}"/>
              </a:ext>
            </a:extLst>
          </p:cNvPr>
          <p:cNvSpPr txBox="1"/>
          <p:nvPr/>
        </p:nvSpPr>
        <p:spPr>
          <a:xfrm>
            <a:off x="1882352" y="256831"/>
            <a:ext cx="7010127" cy="461665"/>
          </a:xfrm>
          <a:prstGeom prst="rect">
            <a:avLst/>
          </a:prstGeom>
          <a:noFill/>
        </p:spPr>
        <p:txBody>
          <a:bodyPr wrap="square" rtlCol="0">
            <a:spAutoFit/>
          </a:bodyPr>
          <a:lstStyle/>
          <a:p>
            <a:pPr algn="ctr"/>
            <a:r>
              <a:rPr lang="pt-BR" sz="2400" b="1" i="1" dirty="0">
                <a:solidFill>
                  <a:schemeClr val="accent5">
                    <a:lumMod val="50000"/>
                  </a:schemeClr>
                </a:solidFill>
                <a:effectLst>
                  <a:outerShdw blurRad="38100" dist="38100" dir="2700000" algn="tl">
                    <a:srgbClr val="000000">
                      <a:alpha val="43137"/>
                    </a:srgbClr>
                  </a:outerShdw>
                </a:effectLst>
              </a:rPr>
              <a:t>Cap. 02 – Economia e disparidades </a:t>
            </a:r>
            <a:r>
              <a:rPr lang="pt-BR" sz="2400" b="1" i="1" dirty="0" err="1">
                <a:solidFill>
                  <a:schemeClr val="accent5">
                    <a:lumMod val="50000"/>
                  </a:schemeClr>
                </a:solidFill>
                <a:effectLst>
                  <a:outerShdw blurRad="38100" dist="38100" dir="2700000" algn="tl">
                    <a:srgbClr val="000000">
                      <a:alpha val="43137"/>
                    </a:srgbClr>
                  </a:outerShdw>
                </a:effectLst>
              </a:rPr>
              <a:t>socioterritoriais</a:t>
            </a:r>
            <a:endParaRPr lang="pt-BR" sz="2400" dirty="0">
              <a:solidFill>
                <a:schemeClr val="accent5">
                  <a:lumMod val="50000"/>
                </a:schemeClr>
              </a:solidFill>
              <a:effectLst>
                <a:outerShdw blurRad="38100" dist="38100" dir="2700000" algn="tl">
                  <a:srgbClr val="000000">
                    <a:alpha val="43137"/>
                  </a:srgbClr>
                </a:outerShdw>
              </a:effectLst>
            </a:endParaRPr>
          </a:p>
        </p:txBody>
      </p:sp>
      <p:sp>
        <p:nvSpPr>
          <p:cNvPr id="10" name="CaixaDeTexto 9">
            <a:extLst>
              <a:ext uri="{FF2B5EF4-FFF2-40B4-BE49-F238E27FC236}">
                <a16:creationId xmlns:a16="http://schemas.microsoft.com/office/drawing/2014/main" id="{E74D7962-BF95-44FB-8C0F-F408558F333C}"/>
              </a:ext>
            </a:extLst>
          </p:cNvPr>
          <p:cNvSpPr txBox="1"/>
          <p:nvPr/>
        </p:nvSpPr>
        <p:spPr>
          <a:xfrm>
            <a:off x="218568" y="3284984"/>
            <a:ext cx="8575054" cy="2031325"/>
          </a:xfrm>
          <a:prstGeom prst="rect">
            <a:avLst/>
          </a:prstGeom>
          <a:noFill/>
        </p:spPr>
        <p:txBody>
          <a:bodyPr wrap="square">
            <a:spAutoFit/>
          </a:bodyPr>
          <a:lstStyle/>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2. </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Por que a cidadania plena – isto é – sem restrições, só existe em sociedades democráticas?</a:t>
            </a:r>
          </a:p>
          <a:p>
            <a:pPr algn="just"/>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R – Toda sociedade democrática desenvolveu e expandiu a cidadania por meio da ação das pessoas, que pressionaram seus governos para conquistar mais direitos. Esses direitos são constantemente alargados, ou seja, podemos, com o decorrer do tempo, aperfeiçoar ou até mesmo criar novos direitos, desde que eles beneficiem toda a sociedade ou a maioria dela.</a:t>
            </a:r>
          </a:p>
        </p:txBody>
      </p:sp>
      <p:sp>
        <p:nvSpPr>
          <p:cNvPr id="12" name="CaixaDeTexto 11">
            <a:extLst>
              <a:ext uri="{FF2B5EF4-FFF2-40B4-BE49-F238E27FC236}">
                <a16:creationId xmlns:a16="http://schemas.microsoft.com/office/drawing/2014/main" id="{C4425246-821E-4F9A-9358-FCEAEFDA7255}"/>
              </a:ext>
            </a:extLst>
          </p:cNvPr>
          <p:cNvSpPr txBox="1"/>
          <p:nvPr/>
        </p:nvSpPr>
        <p:spPr>
          <a:xfrm>
            <a:off x="175716" y="5389415"/>
            <a:ext cx="8640959" cy="1200329"/>
          </a:xfrm>
          <a:prstGeom prst="rect">
            <a:avLst/>
          </a:prstGeom>
          <a:noFill/>
        </p:spPr>
        <p:txBody>
          <a:bodyPr wrap="square">
            <a:spAutoFit/>
          </a:bodyPr>
          <a:lstStyle/>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c)</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Você acha que a cidadania plena existe no Brasil tal como nos países desenvolvidos e democráticos? Converse com os colegas.</a:t>
            </a:r>
          </a:p>
          <a:p>
            <a:pPr algn="just"/>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R – Resposta pessoal. Quem quiser pode compartilhar o seu pensamento sobre o tema.</a:t>
            </a:r>
            <a:endParaRPr lang="pt-BR" sz="1600"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043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ircle(in)">
                                      <p:cBhvr>
                                        <p:cTn id="2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454640AB-E23A-425F-88FE-04969F0AC5E8}"/>
              </a:ext>
            </a:extLst>
          </p:cNvPr>
          <p:cNvSpPr>
            <a:spLocks noGrp="1"/>
          </p:cNvSpPr>
          <p:nvPr>
            <p:ph type="sldNum" sz="quarter" idx="12"/>
          </p:nvPr>
        </p:nvSpPr>
        <p:spPr>
          <a:xfrm>
            <a:off x="8748464" y="6492875"/>
            <a:ext cx="398303" cy="365125"/>
          </a:xfrm>
        </p:spPr>
        <p:txBody>
          <a:bodyPr/>
          <a:lstStyle/>
          <a:p>
            <a:pPr algn="ctr"/>
            <a:fld id="{A86C12A2-B96A-4EDF-A521-E1E7B099A656}" type="slidenum">
              <a:rPr lang="pt-BR" sz="1400" b="1" smtClean="0"/>
              <a:pPr algn="ctr"/>
              <a:t>8</a:t>
            </a:fld>
            <a:endParaRPr lang="pt-BR" sz="1400" b="1"/>
          </a:p>
        </p:txBody>
      </p:sp>
      <p:sp>
        <p:nvSpPr>
          <p:cNvPr id="5" name="CaixaDeTexto 4">
            <a:extLst>
              <a:ext uri="{FF2B5EF4-FFF2-40B4-BE49-F238E27FC236}">
                <a16:creationId xmlns:a16="http://schemas.microsoft.com/office/drawing/2014/main" id="{D3A46D35-C894-493F-8855-945AA4545B20}"/>
              </a:ext>
            </a:extLst>
          </p:cNvPr>
          <p:cNvSpPr txBox="1"/>
          <p:nvPr/>
        </p:nvSpPr>
        <p:spPr>
          <a:xfrm>
            <a:off x="185616" y="908720"/>
            <a:ext cx="8640959" cy="892552"/>
          </a:xfrm>
          <a:prstGeom prst="rect">
            <a:avLst/>
          </a:prstGeom>
          <a:noFill/>
        </p:spPr>
        <p:txBody>
          <a:bodyPr wrap="square" rtlCol="0">
            <a:spAutoFit/>
          </a:bodyPr>
          <a:lstStyle/>
          <a:p>
            <a:pPr algn="just"/>
            <a:r>
              <a:rPr lang="pt-BR" sz="2000" b="1" dirty="0">
                <a:solidFill>
                  <a:srgbClr val="00B05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CONEXÕES com Artes e Língua Portuguesa - pág. 49</a:t>
            </a:r>
            <a:r>
              <a:rPr lang="pt-BR" altLang="pt-BR" sz="2000" b="1" dirty="0">
                <a:solidFill>
                  <a:srgbClr val="00B05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a:t>
            </a:r>
          </a:p>
          <a:p>
            <a:pPr algn="just"/>
            <a:endParaRPr lang="pt-BR" altLang="pt-BR" sz="1600"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endParaRPr>
          </a:p>
          <a:p>
            <a:pPr algn="just"/>
            <a:r>
              <a:rPr lang="pt-BR" altLang="pt-BR" sz="1600"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1.</a:t>
            </a:r>
            <a:r>
              <a:rPr lang="pt-BR" altLang="pt-BR" sz="1600"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Observe a tirinha abaixo, o diálogo entre as personagens Mafalda e sua amiga </a:t>
            </a:r>
            <a:r>
              <a:rPr lang="pt-BR" altLang="pt-BR" sz="1600" dirty="0" err="1">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Suzanita</a:t>
            </a:r>
            <a:r>
              <a:rPr lang="pt-BR" altLang="pt-BR" sz="1600"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a:t>
            </a:r>
          </a:p>
        </p:txBody>
      </p:sp>
      <p:pic>
        <p:nvPicPr>
          <p:cNvPr id="6" name="Picture 2" descr="Resultado de imagem para geografia">
            <a:extLst>
              <a:ext uri="{FF2B5EF4-FFF2-40B4-BE49-F238E27FC236}">
                <a16:creationId xmlns:a16="http://schemas.microsoft.com/office/drawing/2014/main" id="{1E9AD78D-8B09-4474-A9C4-9A27B87E2A2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882" b="10534"/>
          <a:stretch/>
        </p:blipFill>
        <p:spPr bwMode="auto">
          <a:xfrm>
            <a:off x="0" y="12937"/>
            <a:ext cx="1882352" cy="86409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50B5892A-6803-4D67-82CC-FCC407F045A6}"/>
              </a:ext>
            </a:extLst>
          </p:cNvPr>
          <p:cNvSpPr txBox="1"/>
          <p:nvPr/>
        </p:nvSpPr>
        <p:spPr>
          <a:xfrm>
            <a:off x="1882352" y="256831"/>
            <a:ext cx="7010127" cy="461665"/>
          </a:xfrm>
          <a:prstGeom prst="rect">
            <a:avLst/>
          </a:prstGeom>
          <a:noFill/>
        </p:spPr>
        <p:txBody>
          <a:bodyPr wrap="square" rtlCol="0">
            <a:spAutoFit/>
          </a:bodyPr>
          <a:lstStyle/>
          <a:p>
            <a:pPr algn="ctr"/>
            <a:r>
              <a:rPr lang="pt-BR" sz="2400" b="1" i="1" dirty="0">
                <a:solidFill>
                  <a:schemeClr val="accent5">
                    <a:lumMod val="50000"/>
                  </a:schemeClr>
                </a:solidFill>
                <a:effectLst>
                  <a:outerShdw blurRad="38100" dist="38100" dir="2700000" algn="tl">
                    <a:srgbClr val="000000">
                      <a:alpha val="43137"/>
                    </a:srgbClr>
                  </a:outerShdw>
                </a:effectLst>
              </a:rPr>
              <a:t>Cap. 02 – Economia e disparidades </a:t>
            </a:r>
            <a:r>
              <a:rPr lang="pt-BR" sz="2400" b="1" i="1" dirty="0" err="1">
                <a:solidFill>
                  <a:schemeClr val="accent5">
                    <a:lumMod val="50000"/>
                  </a:schemeClr>
                </a:solidFill>
                <a:effectLst>
                  <a:outerShdw blurRad="38100" dist="38100" dir="2700000" algn="tl">
                    <a:srgbClr val="000000">
                      <a:alpha val="43137"/>
                    </a:srgbClr>
                  </a:outerShdw>
                </a:effectLst>
              </a:rPr>
              <a:t>socioterritoriais</a:t>
            </a:r>
            <a:endParaRPr lang="pt-BR" sz="2400" dirty="0">
              <a:solidFill>
                <a:schemeClr val="accent5">
                  <a:lumMod val="50000"/>
                </a:schemeClr>
              </a:solidFill>
              <a:effectLst>
                <a:outerShdw blurRad="38100" dist="38100" dir="2700000" algn="tl">
                  <a:srgbClr val="000000">
                    <a:alpha val="43137"/>
                  </a:srgbClr>
                </a:outerShdw>
              </a:effectLst>
            </a:endParaRPr>
          </a:p>
        </p:txBody>
      </p:sp>
      <p:sp>
        <p:nvSpPr>
          <p:cNvPr id="10" name="CaixaDeTexto 9">
            <a:extLst>
              <a:ext uri="{FF2B5EF4-FFF2-40B4-BE49-F238E27FC236}">
                <a16:creationId xmlns:a16="http://schemas.microsoft.com/office/drawing/2014/main" id="{E74D7962-BF95-44FB-8C0F-F408558F333C}"/>
              </a:ext>
            </a:extLst>
          </p:cNvPr>
          <p:cNvSpPr txBox="1"/>
          <p:nvPr/>
        </p:nvSpPr>
        <p:spPr>
          <a:xfrm>
            <a:off x="185616" y="4205225"/>
            <a:ext cx="8575054" cy="2492990"/>
          </a:xfrm>
          <a:prstGeom prst="rect">
            <a:avLst/>
          </a:prstGeom>
          <a:noFill/>
        </p:spPr>
        <p:txBody>
          <a:bodyPr wrap="square">
            <a:spAutoFit/>
          </a:bodyPr>
          <a:lstStyle/>
          <a:p>
            <a:pPr algn="just"/>
            <a:r>
              <a:rPr lang="pt-BR" altLang="pt-BR" sz="1600"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De acordo com um dicionário eletrônico, o termo </a:t>
            </a:r>
            <a:r>
              <a:rPr lang="pt-BR" altLang="pt-BR" b="1"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preconceito</a:t>
            </a:r>
            <a:r>
              <a:rPr lang="pt-BR" altLang="pt-BR" sz="1600"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pode ser definido das seguintes formas:</a:t>
            </a:r>
          </a:p>
          <a:p>
            <a:pPr algn="just"/>
            <a:r>
              <a:rPr lang="pt-BR" altLang="pt-BR" sz="800"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a:t>
            </a:r>
          </a:p>
          <a:p>
            <a:pPr algn="just"/>
            <a:r>
              <a:rPr lang="pt-BR" altLang="pt-BR" sz="1600" i="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1. Qualquer opinião ou sentimento {...} concebido sem exame crítico.</a:t>
            </a:r>
          </a:p>
          <a:p>
            <a:pPr algn="just"/>
            <a:r>
              <a:rPr lang="pt-BR" altLang="pt-BR" sz="100" i="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a:t>
            </a:r>
            <a:r>
              <a:rPr lang="pt-BR" altLang="pt-BR" sz="800" i="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a:t>
            </a:r>
          </a:p>
          <a:p>
            <a:pPr algn="just"/>
            <a:r>
              <a:rPr lang="pt-BR" altLang="pt-BR" sz="1600" i="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1.1. ideia, opinião ou sentimento desfavorável formado {...} sem conhecimento, </a:t>
            </a:r>
          </a:p>
          <a:p>
            <a:pPr algn="just"/>
            <a:r>
              <a:rPr lang="pt-BR" altLang="pt-BR" sz="1600" i="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ponderação ou razão.</a:t>
            </a:r>
          </a:p>
          <a:p>
            <a:pPr algn="just"/>
            <a:endParaRPr lang="pt-BR" altLang="pt-BR" sz="900" i="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endParaRPr>
          </a:p>
          <a:p>
            <a:pPr algn="just"/>
            <a:r>
              <a:rPr lang="pt-BR" altLang="pt-BR" sz="1600" i="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2. atitude, sentimento {...} de natureza hostil, assumido em consequência da generalização </a:t>
            </a:r>
          </a:p>
          <a:p>
            <a:pPr algn="just"/>
            <a:r>
              <a:rPr lang="pt-BR" altLang="pt-BR" sz="1600" i="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apressada de uma experiência pessoal ou imposta pelo meio; intolerância (por exemplo, </a:t>
            </a:r>
          </a:p>
          <a:p>
            <a:pPr algn="just"/>
            <a:r>
              <a:rPr lang="pt-BR" altLang="pt-BR" sz="1600" i="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contra um grupo religioso, nacional ou racial).</a:t>
            </a:r>
          </a:p>
        </p:txBody>
      </p:sp>
      <p:pic>
        <p:nvPicPr>
          <p:cNvPr id="2" name="Imagem 1">
            <a:extLst>
              <a:ext uri="{FF2B5EF4-FFF2-40B4-BE49-F238E27FC236}">
                <a16:creationId xmlns:a16="http://schemas.microsoft.com/office/drawing/2014/main" id="{B8AB933C-F92A-4135-B0AB-26F54CDC92DA}"/>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24000" contrast="64000"/>
                    </a14:imgEffect>
                  </a14:imgLayer>
                </a14:imgProps>
              </a:ext>
            </a:extLst>
          </a:blip>
          <a:srcRect r="2083" b="6851"/>
          <a:stretch/>
        </p:blipFill>
        <p:spPr>
          <a:xfrm>
            <a:off x="680302" y="1923370"/>
            <a:ext cx="7651585" cy="2281855"/>
          </a:xfrm>
          <a:prstGeom prst="rect">
            <a:avLst/>
          </a:prstGeom>
        </p:spPr>
      </p:pic>
    </p:spTree>
    <p:extLst>
      <p:ext uri="{BB962C8B-B14F-4D97-AF65-F5344CB8AC3E}">
        <p14:creationId xmlns:p14="http://schemas.microsoft.com/office/powerpoint/2010/main" val="376952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par>
                                <p:cTn id="14" presetID="6" presetClass="entr" presetSubtype="16"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ircle(in)">
                                      <p:cBhvr>
                                        <p:cTn id="16" dur="2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ircle(in)">
                                      <p:cBhvr>
                                        <p:cTn id="2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454640AB-E23A-425F-88FE-04969F0AC5E8}"/>
              </a:ext>
            </a:extLst>
          </p:cNvPr>
          <p:cNvSpPr>
            <a:spLocks noGrp="1"/>
          </p:cNvSpPr>
          <p:nvPr>
            <p:ph type="sldNum" sz="quarter" idx="12"/>
          </p:nvPr>
        </p:nvSpPr>
        <p:spPr>
          <a:xfrm>
            <a:off x="8748464" y="6492875"/>
            <a:ext cx="398303" cy="365125"/>
          </a:xfrm>
        </p:spPr>
        <p:txBody>
          <a:bodyPr/>
          <a:lstStyle/>
          <a:p>
            <a:pPr algn="ctr"/>
            <a:fld id="{A86C12A2-B96A-4EDF-A521-E1E7B099A656}" type="slidenum">
              <a:rPr lang="pt-BR" sz="1400" b="1" smtClean="0"/>
              <a:pPr algn="ctr"/>
              <a:t>9</a:t>
            </a:fld>
            <a:endParaRPr lang="pt-BR" sz="1400" b="1"/>
          </a:p>
        </p:txBody>
      </p:sp>
      <p:sp>
        <p:nvSpPr>
          <p:cNvPr id="5" name="CaixaDeTexto 4">
            <a:extLst>
              <a:ext uri="{FF2B5EF4-FFF2-40B4-BE49-F238E27FC236}">
                <a16:creationId xmlns:a16="http://schemas.microsoft.com/office/drawing/2014/main" id="{D3A46D35-C894-493F-8855-945AA4545B20}"/>
              </a:ext>
            </a:extLst>
          </p:cNvPr>
          <p:cNvSpPr txBox="1"/>
          <p:nvPr/>
        </p:nvSpPr>
        <p:spPr>
          <a:xfrm>
            <a:off x="185616" y="908720"/>
            <a:ext cx="8640959" cy="1200329"/>
          </a:xfrm>
          <a:prstGeom prst="rect">
            <a:avLst/>
          </a:prstGeom>
          <a:noFill/>
        </p:spPr>
        <p:txBody>
          <a:bodyPr wrap="square" rtlCol="0">
            <a:spAutoFit/>
          </a:bodyPr>
          <a:lstStyle/>
          <a:p>
            <a:pPr algn="just"/>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Agora, converse com os colegas:</a:t>
            </a:r>
          </a:p>
          <a:p>
            <a:pPr algn="just"/>
            <a:endPar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endParaRPr>
          </a:p>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a) </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Na opinião de vocês, a tirinha apresenta alguma forma de preconceito?</a:t>
            </a:r>
          </a:p>
          <a:p>
            <a:pPr algn="just"/>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R – Sim. O preconceito com as pessoas pobres.</a:t>
            </a:r>
          </a:p>
        </p:txBody>
      </p:sp>
      <p:pic>
        <p:nvPicPr>
          <p:cNvPr id="6" name="Picture 2" descr="Resultado de imagem para geografia">
            <a:extLst>
              <a:ext uri="{FF2B5EF4-FFF2-40B4-BE49-F238E27FC236}">
                <a16:creationId xmlns:a16="http://schemas.microsoft.com/office/drawing/2014/main" id="{1E9AD78D-8B09-4474-A9C4-9A27B87E2A2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882" b="10534"/>
          <a:stretch/>
        </p:blipFill>
        <p:spPr bwMode="auto">
          <a:xfrm>
            <a:off x="0" y="12937"/>
            <a:ext cx="1882352" cy="86409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50B5892A-6803-4D67-82CC-FCC407F045A6}"/>
              </a:ext>
            </a:extLst>
          </p:cNvPr>
          <p:cNvSpPr txBox="1"/>
          <p:nvPr/>
        </p:nvSpPr>
        <p:spPr>
          <a:xfrm>
            <a:off x="1882352" y="256831"/>
            <a:ext cx="7010127" cy="461665"/>
          </a:xfrm>
          <a:prstGeom prst="rect">
            <a:avLst/>
          </a:prstGeom>
          <a:noFill/>
        </p:spPr>
        <p:txBody>
          <a:bodyPr wrap="square" rtlCol="0">
            <a:spAutoFit/>
          </a:bodyPr>
          <a:lstStyle/>
          <a:p>
            <a:pPr algn="ctr"/>
            <a:r>
              <a:rPr lang="pt-BR" sz="2400" b="1" i="1" dirty="0">
                <a:solidFill>
                  <a:schemeClr val="accent5">
                    <a:lumMod val="50000"/>
                  </a:schemeClr>
                </a:solidFill>
                <a:effectLst>
                  <a:outerShdw blurRad="38100" dist="38100" dir="2700000" algn="tl">
                    <a:srgbClr val="000000">
                      <a:alpha val="43137"/>
                    </a:srgbClr>
                  </a:outerShdw>
                </a:effectLst>
              </a:rPr>
              <a:t>Cap. 02 – Economia e disparidades </a:t>
            </a:r>
            <a:r>
              <a:rPr lang="pt-BR" sz="2400" b="1" i="1" dirty="0" err="1">
                <a:solidFill>
                  <a:schemeClr val="accent5">
                    <a:lumMod val="50000"/>
                  </a:schemeClr>
                </a:solidFill>
                <a:effectLst>
                  <a:outerShdw blurRad="38100" dist="38100" dir="2700000" algn="tl">
                    <a:srgbClr val="000000">
                      <a:alpha val="43137"/>
                    </a:srgbClr>
                  </a:outerShdw>
                </a:effectLst>
              </a:rPr>
              <a:t>socioterritoriais</a:t>
            </a:r>
            <a:endParaRPr lang="pt-BR" sz="2400" dirty="0">
              <a:solidFill>
                <a:schemeClr val="accent5">
                  <a:lumMod val="50000"/>
                </a:schemeClr>
              </a:solidFill>
              <a:effectLst>
                <a:outerShdw blurRad="38100" dist="38100" dir="2700000" algn="tl">
                  <a:srgbClr val="000000">
                    <a:alpha val="43137"/>
                  </a:srgbClr>
                </a:outerShdw>
              </a:effectLst>
            </a:endParaRPr>
          </a:p>
        </p:txBody>
      </p:sp>
      <p:sp>
        <p:nvSpPr>
          <p:cNvPr id="10" name="CaixaDeTexto 9">
            <a:extLst>
              <a:ext uri="{FF2B5EF4-FFF2-40B4-BE49-F238E27FC236}">
                <a16:creationId xmlns:a16="http://schemas.microsoft.com/office/drawing/2014/main" id="{E74D7962-BF95-44FB-8C0F-F408558F333C}"/>
              </a:ext>
            </a:extLst>
          </p:cNvPr>
          <p:cNvSpPr txBox="1"/>
          <p:nvPr/>
        </p:nvSpPr>
        <p:spPr>
          <a:xfrm>
            <a:off x="173410" y="2196846"/>
            <a:ext cx="8575054" cy="1200329"/>
          </a:xfrm>
          <a:prstGeom prst="rect">
            <a:avLst/>
          </a:prstGeom>
          <a:noFill/>
        </p:spPr>
        <p:txBody>
          <a:bodyPr wrap="square">
            <a:spAutoFit/>
          </a:bodyPr>
          <a:lstStyle/>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b) </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Você acham que Mafalda concordou com a opinião de </a:t>
            </a:r>
            <a:r>
              <a:rPr lang="pt-BR" altLang="pt-BR" dirty="0" err="1">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Suzanita</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Por quê?</a:t>
            </a:r>
          </a:p>
          <a:p>
            <a:pPr algn="just"/>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R – Provavelmente Mafalda discorda da opinião de </a:t>
            </a:r>
            <a:r>
              <a:rPr lang="pt-BR" altLang="pt-BR" dirty="0" err="1">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Suzanita</a:t>
            </a:r>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já que percebemos que os personagens são divergentes. Mafalda compadece com a situação das pessoas pobres, enquanto sua amiga ignora o </a:t>
            </a:r>
            <a:r>
              <a:rPr lang="pt-BR" altLang="pt-BR" dirty="0" err="1">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contexo</a:t>
            </a:r>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em que estão inseridos. </a:t>
            </a:r>
          </a:p>
        </p:txBody>
      </p:sp>
      <p:sp>
        <p:nvSpPr>
          <p:cNvPr id="12" name="CaixaDeTexto 11">
            <a:extLst>
              <a:ext uri="{FF2B5EF4-FFF2-40B4-BE49-F238E27FC236}">
                <a16:creationId xmlns:a16="http://schemas.microsoft.com/office/drawing/2014/main" id="{C4425246-821E-4F9A-9358-FCEAEFDA7255}"/>
              </a:ext>
            </a:extLst>
          </p:cNvPr>
          <p:cNvSpPr txBox="1"/>
          <p:nvPr/>
        </p:nvSpPr>
        <p:spPr>
          <a:xfrm>
            <a:off x="185616" y="3617379"/>
            <a:ext cx="8640959" cy="1200329"/>
          </a:xfrm>
          <a:prstGeom prst="rect">
            <a:avLst/>
          </a:prstGeom>
          <a:noFill/>
        </p:spPr>
        <p:txBody>
          <a:bodyPr wrap="square">
            <a:spAutoFit/>
          </a:bodyPr>
          <a:lstStyle/>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c)</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O modo de pensar de </a:t>
            </a:r>
            <a:r>
              <a:rPr lang="pt-BR" altLang="pt-BR" dirty="0" err="1">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Suzanita</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estimula a desigualdade social? Por quê?</a:t>
            </a:r>
          </a:p>
          <a:p>
            <a:pPr algn="just"/>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R – Ao propor esconder os pobres, </a:t>
            </a:r>
            <a:r>
              <a:rPr lang="pt-BR" altLang="pt-BR" dirty="0" err="1">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Suzanita</a:t>
            </a:r>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sugere que se evite falar e refletir sobre as origens dos problemas sociais causados pela desigualdade, o que pode trazer a impressão que esses problemas não existem.</a:t>
            </a:r>
            <a:endParaRPr lang="pt-BR" sz="1600"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 name="CaixaDeTexto 7">
            <a:extLst>
              <a:ext uri="{FF2B5EF4-FFF2-40B4-BE49-F238E27FC236}">
                <a16:creationId xmlns:a16="http://schemas.microsoft.com/office/drawing/2014/main" id="{8780F58E-81EA-40F5-946A-CE3A1FEC061E}"/>
              </a:ext>
            </a:extLst>
          </p:cNvPr>
          <p:cNvSpPr txBox="1"/>
          <p:nvPr/>
        </p:nvSpPr>
        <p:spPr>
          <a:xfrm>
            <a:off x="140457" y="4916627"/>
            <a:ext cx="8640959" cy="1477328"/>
          </a:xfrm>
          <a:prstGeom prst="rect">
            <a:avLst/>
          </a:prstGeom>
          <a:noFill/>
        </p:spPr>
        <p:txBody>
          <a:bodyPr wrap="square">
            <a:spAutoFit/>
          </a:bodyPr>
          <a:lstStyle/>
          <a:p>
            <a:pPr algn="just"/>
            <a:r>
              <a:rPr lang="pt-BR" altLang="pt-BR" b="1"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d)</a:t>
            </a:r>
            <a:r>
              <a:rPr lang="pt-BR" altLang="pt-BR" dirty="0">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 Com base na tirinha e nos seus conhecimentos, relacionem medidas que poderiam ser tomadas para proporcionar “bem estar” (conforme mencionado por Mafalda) ao personagem do primeiro quadro.</a:t>
            </a:r>
          </a:p>
          <a:p>
            <a:pPr algn="just"/>
            <a:r>
              <a:rPr lang="pt-BR" altLang="pt-BR" dirty="0">
                <a:solidFill>
                  <a:srgbClr val="FF0000"/>
                </a:solidFill>
                <a:effectLst>
                  <a:outerShdw blurRad="38100" dist="38100" dir="2700000" algn="tl">
                    <a:srgbClr val="000000">
                      <a:alpha val="43137"/>
                    </a:srgbClr>
                  </a:outerShdw>
                </a:effectLst>
                <a:latin typeface="Arial" panose="020B0604020202020204" pitchFamily="34" charset="0"/>
                <a:ea typeface="Geneva" charset="-128"/>
                <a:cs typeface="Arial" panose="020B0604020202020204" pitchFamily="34" charset="0"/>
              </a:rPr>
              <a:t>R – Moradia, trabalho, e proteção (direitos civis básicos de um cidadão) são essenciais para o bem-estar das pessoas pobres. </a:t>
            </a:r>
            <a:endParaRPr lang="pt-BR" sz="1600"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404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ircle(in)">
                                      <p:cBhvr>
                                        <p:cTn id="23" dur="20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ircle(in)">
                                      <p:cBhvr>
                                        <p:cTn id="2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12" grpId="0"/>
      <p:bldP spid="8" grpId="0"/>
    </p:bld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897</TotalTime>
  <Words>1835</Words>
  <Application>Microsoft Office PowerPoint</Application>
  <PresentationFormat>Apresentação na tela (4:3)</PresentationFormat>
  <Paragraphs>118</Paragraphs>
  <Slides>11</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11</vt:i4>
      </vt:variant>
    </vt:vector>
  </HeadingPairs>
  <TitlesOfParts>
    <vt:vector size="19" baseType="lpstr">
      <vt:lpstr>Arial</vt:lpstr>
      <vt:lpstr>Calibre</vt:lpstr>
      <vt:lpstr>Calibri</vt:lpstr>
      <vt:lpstr>Calibri Light</vt:lpstr>
      <vt:lpstr>Century Gothic</vt:lpstr>
      <vt:lpstr>Geneva</vt:lpstr>
      <vt:lpstr>Wingdings 2</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GEOGRAFIA</dc:title>
  <dc:creator>Everton</dc:creator>
  <cp:lastModifiedBy>EVERTON LUIZ ASSUNCAO SILVA</cp:lastModifiedBy>
  <cp:revision>90</cp:revision>
  <dcterms:created xsi:type="dcterms:W3CDTF">2017-01-24T19:52:07Z</dcterms:created>
  <dcterms:modified xsi:type="dcterms:W3CDTF">2023-03-28T10:10:13Z</dcterms:modified>
</cp:coreProperties>
</file>