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1" r:id="rId5"/>
    <p:sldId id="277" r:id="rId6"/>
    <p:sldId id="272" r:id="rId7"/>
    <p:sldId id="275" r:id="rId8"/>
    <p:sldId id="276" r:id="rId9"/>
    <p:sldId id="273" r:id="rId10"/>
    <p:sldId id="274" r:id="rId11"/>
    <p:sldId id="263"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s Cola" initials="AC" lastIdx="12" clrIdx="0">
    <p:extLst>
      <p:ext uri="{19B8F6BF-5375-455C-9EA6-DF929625EA0E}">
        <p15:presenceInfo xmlns:p15="http://schemas.microsoft.com/office/powerpoint/2012/main" userId="966474e2f1cb46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41" autoAdjust="0"/>
    <p:restoredTop sz="94660"/>
  </p:normalViewPr>
  <p:slideViewPr>
    <p:cSldViewPr snapToGrid="0">
      <p:cViewPr varScale="1">
        <p:scale>
          <a:sx n="90" d="100"/>
          <a:sy n="90" d="100"/>
        </p:scale>
        <p:origin x="6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1" y="4622925"/>
            <a:ext cx="1562099" cy="170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7" y="884969"/>
            <a:ext cx="1438275" cy="157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8/11/2016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d.com/talks/tristan_harris_how_better_tech_could_protect_us_from_distraction?language=en" TargetMode="External"/><Relationship Id="rId2" Type="http://schemas.openxmlformats.org/officeDocument/2006/relationships/hyperlink" Target="http://www.ted.com/talks/parag_khanna_how_megacities_are_changing_the_map_of_the_world?language=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baseline="50000" dirty="0"/>
              <a:t>Project</a:t>
            </a:r>
            <a:r>
              <a:rPr lang="en-GB" baseline="30000" dirty="0"/>
              <a:t> </a:t>
            </a:r>
            <a:r>
              <a:rPr lang="en-GB" dirty="0">
                <a:solidFill>
                  <a:schemeClr val="accent1"/>
                </a:solidFill>
              </a:rPr>
              <a:t>GG</a:t>
            </a:r>
          </a:p>
        </p:txBody>
      </p:sp>
      <p:sp>
        <p:nvSpPr>
          <p:cNvPr id="3" name="Subtitle 2"/>
          <p:cNvSpPr>
            <a:spLocks noGrp="1"/>
          </p:cNvSpPr>
          <p:nvPr>
            <p:ph type="subTitle" idx="1"/>
          </p:nvPr>
        </p:nvSpPr>
        <p:spPr/>
        <p:txBody>
          <a:bodyPr/>
          <a:lstStyle/>
          <a:p>
            <a:r>
              <a:rPr lang="en-GB" dirty="0"/>
              <a:t>Why?</a:t>
            </a:r>
          </a:p>
        </p:txBody>
      </p:sp>
    </p:spTree>
    <p:extLst>
      <p:ext uri="{BB962C8B-B14F-4D97-AF65-F5344CB8AC3E}">
        <p14:creationId xmlns:p14="http://schemas.microsoft.com/office/powerpoint/2010/main" val="474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solidFill>
                  <a:schemeClr val="accent1"/>
                </a:solidFill>
              </a:rPr>
              <a:t>SWOT analysis</a:t>
            </a:r>
            <a:endParaRPr lang="en-GB" dirty="0">
              <a:solidFill>
                <a:schemeClr val="accent1"/>
              </a:solidFill>
            </a:endParaRPr>
          </a:p>
        </p:txBody>
      </p:sp>
      <p:sp>
        <p:nvSpPr>
          <p:cNvPr id="3" name="Content Placeholder 2"/>
          <p:cNvSpPr>
            <a:spLocks noGrp="1"/>
          </p:cNvSpPr>
          <p:nvPr>
            <p:ph idx="1"/>
          </p:nvPr>
        </p:nvSpPr>
        <p:spPr/>
        <p:txBody>
          <a:bodyPr>
            <a:normAutofit/>
          </a:bodyPr>
          <a:lstStyle/>
          <a:p>
            <a:r>
              <a:rPr lang="en-GB" dirty="0"/>
              <a:t>Google maps</a:t>
            </a:r>
          </a:p>
          <a:p>
            <a:r>
              <a:rPr lang="en-GB" i="1" dirty="0"/>
              <a:t>Enhanced twitter / Periscope</a:t>
            </a:r>
          </a:p>
          <a:p>
            <a:pPr lvl="1"/>
            <a:endParaRPr lang="en-GB" dirty="0"/>
          </a:p>
        </p:txBody>
      </p:sp>
    </p:spTree>
    <p:extLst>
      <p:ext uri="{BB962C8B-B14F-4D97-AF65-F5344CB8AC3E}">
        <p14:creationId xmlns:p14="http://schemas.microsoft.com/office/powerpoint/2010/main" val="381138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High level 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7745572"/>
              </p:ext>
            </p:extLst>
          </p:nvPr>
        </p:nvGraphicFramePr>
        <p:xfrm>
          <a:off x="1593998" y="1398772"/>
          <a:ext cx="8674450" cy="5253990"/>
        </p:xfrm>
        <a:graphic>
          <a:graphicData uri="http://schemas.openxmlformats.org/drawingml/2006/table">
            <a:tbl>
              <a:tblPr firstRow="1" bandRow="1">
                <a:tableStyleId>{5C22544A-7EE6-4342-B048-85BDC9FD1C3A}</a:tableStyleId>
              </a:tblPr>
              <a:tblGrid>
                <a:gridCol w="1494532">
                  <a:extLst>
                    <a:ext uri="{9D8B030D-6E8A-4147-A177-3AD203B41FA5}">
                      <a16:colId xmlns:a16="http://schemas.microsoft.com/office/drawing/2014/main" val="2671130722"/>
                    </a:ext>
                  </a:extLst>
                </a:gridCol>
                <a:gridCol w="4935723">
                  <a:extLst>
                    <a:ext uri="{9D8B030D-6E8A-4147-A177-3AD203B41FA5}">
                      <a16:colId xmlns:a16="http://schemas.microsoft.com/office/drawing/2014/main" val="388451439"/>
                    </a:ext>
                  </a:extLst>
                </a:gridCol>
                <a:gridCol w="2244195">
                  <a:extLst>
                    <a:ext uri="{9D8B030D-6E8A-4147-A177-3AD203B41FA5}">
                      <a16:colId xmlns:a16="http://schemas.microsoft.com/office/drawing/2014/main" val="1794887151"/>
                    </a:ext>
                  </a:extLst>
                </a:gridCol>
              </a:tblGrid>
              <a:tr h="370840">
                <a:tc>
                  <a:txBody>
                    <a:bodyPr/>
                    <a:lstStyle/>
                    <a:p>
                      <a:pPr algn="l" fontAlgn="b"/>
                      <a:r>
                        <a:rPr lang="en-GB" sz="2400" b="0" i="0" u="none" strike="noStrike" dirty="0">
                          <a:solidFill>
                            <a:schemeClr val="bg1"/>
                          </a:solidFill>
                          <a:effectLst/>
                          <a:latin typeface="Calibri" panose="020F0502020204030204" pitchFamily="34" charset="0"/>
                        </a:rPr>
                        <a:t>ID</a:t>
                      </a:r>
                    </a:p>
                  </a:txBody>
                  <a:tcPr marL="9525" marR="9525" marT="9525" marB="0" anchor="b"/>
                </a:tc>
                <a:tc>
                  <a:txBody>
                    <a:bodyPr/>
                    <a:lstStyle/>
                    <a:p>
                      <a:pPr algn="l" fontAlgn="b"/>
                      <a:r>
                        <a:rPr lang="en-GB" sz="2400" b="0" i="0" u="none" strike="noStrike" dirty="0">
                          <a:solidFill>
                            <a:schemeClr val="bg1"/>
                          </a:solidFill>
                          <a:effectLst/>
                          <a:latin typeface="Calibri" panose="020F0502020204030204" pitchFamily="34" charset="0"/>
                        </a:rPr>
                        <a:t>Feature</a:t>
                      </a:r>
                    </a:p>
                  </a:txBody>
                  <a:tcPr marL="9525" marR="9525" marT="9525" marB="0" anchor="b"/>
                </a:tc>
                <a:tc>
                  <a:txBody>
                    <a:bodyPr/>
                    <a:lstStyle/>
                    <a:p>
                      <a:pPr algn="l" fontAlgn="b"/>
                      <a:r>
                        <a:rPr lang="en-GB" sz="2400" b="0" i="0" u="none" strike="noStrike" dirty="0">
                          <a:solidFill>
                            <a:schemeClr val="bg1"/>
                          </a:solidFill>
                          <a:effectLst/>
                          <a:latin typeface="Calibri" panose="020F0502020204030204" pitchFamily="34" charset="0"/>
                        </a:rPr>
                        <a:t>Priority</a:t>
                      </a:r>
                    </a:p>
                  </a:txBody>
                  <a:tcPr marL="9525" marR="9525" marT="9525" marB="0" anchor="b"/>
                </a:tc>
                <a:extLst>
                  <a:ext uri="{0D108BD9-81ED-4DB2-BD59-A6C34878D82A}">
                    <a16:rowId xmlns:a16="http://schemas.microsoft.com/office/drawing/2014/main" val="1997755014"/>
                  </a:ext>
                </a:extLst>
              </a:tr>
              <a:tr h="370840">
                <a:tc>
                  <a:txBody>
                    <a:bodyPr/>
                    <a:lstStyle/>
                    <a:p>
                      <a:pPr algn="l" fontAlgn="b"/>
                      <a:r>
                        <a:rPr lang="en-GB" sz="2400" b="0" i="0" u="none" strike="noStrike" dirty="0">
                          <a:solidFill>
                            <a:srgbClr val="000000"/>
                          </a:solidFill>
                          <a:effectLst/>
                          <a:latin typeface="Calibri" panose="020F0502020204030204" pitchFamily="34" charset="0"/>
                        </a:rPr>
                        <a:t>GG-FEA-01</a:t>
                      </a:r>
                    </a:p>
                  </a:txBody>
                  <a:tcPr marL="9525" marR="9525" marT="9525" marB="0" anchor="b"/>
                </a:tc>
                <a:tc>
                  <a:txBody>
                    <a:bodyPr/>
                    <a:lstStyle/>
                    <a:p>
                      <a:pPr algn="l" fontAlgn="b"/>
                      <a:r>
                        <a:rPr lang="en-GB" sz="2400" b="0" i="0" u="none" strike="noStrike" dirty="0">
                          <a:solidFill>
                            <a:srgbClr val="00B050"/>
                          </a:solidFill>
                          <a:effectLst/>
                          <a:latin typeface="Calibri" panose="020F0502020204030204" pitchFamily="34" charset="0"/>
                        </a:rPr>
                        <a:t>Threads on a map</a:t>
                      </a:r>
                    </a:p>
                  </a:txBody>
                  <a:tcPr marL="9525" marR="9525" marT="9525" marB="0" anchor="b"/>
                </a:tc>
                <a:tc>
                  <a:txBody>
                    <a:bodyPr/>
                    <a:lstStyle/>
                    <a:p>
                      <a:pPr algn="l" fontAlgn="b"/>
                      <a:r>
                        <a:rPr lang="en-GB" sz="2400" b="0" i="0" u="none" strike="noStrike" dirty="0">
                          <a:solidFill>
                            <a:srgbClr val="000000"/>
                          </a:solidFill>
                          <a:effectLst/>
                          <a:latin typeface="Calibri" panose="020F0502020204030204" pitchFamily="34" charset="0"/>
                        </a:rPr>
                        <a:t>1 - MUST</a:t>
                      </a:r>
                    </a:p>
                  </a:txBody>
                  <a:tcPr marL="9525" marR="9525" marT="9525" marB="0" anchor="b"/>
                </a:tc>
                <a:extLst>
                  <a:ext uri="{0D108BD9-81ED-4DB2-BD59-A6C34878D82A}">
                    <a16:rowId xmlns:a16="http://schemas.microsoft.com/office/drawing/2014/main" val="460751121"/>
                  </a:ext>
                </a:extLst>
              </a:tr>
              <a:tr h="370840">
                <a:tc>
                  <a:txBody>
                    <a:bodyPr/>
                    <a:lstStyle/>
                    <a:p>
                      <a:pPr algn="l" fontAlgn="b"/>
                      <a:r>
                        <a:rPr lang="en-GB" sz="2400" b="0" i="0" u="none" strike="noStrike">
                          <a:solidFill>
                            <a:srgbClr val="000000"/>
                          </a:solidFill>
                          <a:effectLst/>
                          <a:latin typeface="Calibri" panose="020F0502020204030204" pitchFamily="34" charset="0"/>
                        </a:rPr>
                        <a:t>GG-FEA-02</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Layering</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1 - MUST</a:t>
                      </a:r>
                    </a:p>
                  </a:txBody>
                  <a:tcPr marL="9525" marR="9525" marT="9525" marB="0" anchor="b"/>
                </a:tc>
                <a:extLst>
                  <a:ext uri="{0D108BD9-81ED-4DB2-BD59-A6C34878D82A}">
                    <a16:rowId xmlns:a16="http://schemas.microsoft.com/office/drawing/2014/main" val="2248346609"/>
                  </a:ext>
                </a:extLst>
              </a:tr>
              <a:tr h="370840">
                <a:tc>
                  <a:txBody>
                    <a:bodyPr/>
                    <a:lstStyle/>
                    <a:p>
                      <a:pPr algn="l" fontAlgn="b"/>
                      <a:r>
                        <a:rPr lang="en-GB" sz="2400" b="0" i="0" u="none" strike="noStrike">
                          <a:solidFill>
                            <a:srgbClr val="000000"/>
                          </a:solidFill>
                          <a:effectLst/>
                          <a:latin typeface="Calibri" panose="020F0502020204030204" pitchFamily="34" charset="0"/>
                        </a:rPr>
                        <a:t>GG-FEA-03</a:t>
                      </a:r>
                    </a:p>
                  </a:txBody>
                  <a:tcPr marL="9525" marR="9525" marT="9525" marB="0" anchor="b"/>
                </a:tc>
                <a:tc>
                  <a:txBody>
                    <a:bodyPr/>
                    <a:lstStyle/>
                    <a:p>
                      <a:pPr algn="l" fontAlgn="b"/>
                      <a:r>
                        <a:rPr lang="en-GB" sz="2400" b="0" i="0" u="none" strike="noStrike" dirty="0">
                          <a:solidFill>
                            <a:srgbClr val="00B050"/>
                          </a:solidFill>
                          <a:effectLst/>
                          <a:latin typeface="Calibri" panose="020F0502020204030204" pitchFamily="34" charset="0"/>
                        </a:rPr>
                        <a:t>Thread &amp; messaging</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1 - MUST</a:t>
                      </a:r>
                    </a:p>
                  </a:txBody>
                  <a:tcPr marL="9525" marR="9525" marT="9525" marB="0" anchor="b"/>
                </a:tc>
                <a:extLst>
                  <a:ext uri="{0D108BD9-81ED-4DB2-BD59-A6C34878D82A}">
                    <a16:rowId xmlns:a16="http://schemas.microsoft.com/office/drawing/2014/main" val="190808648"/>
                  </a:ext>
                </a:extLst>
              </a:tr>
              <a:tr h="370840">
                <a:tc>
                  <a:txBody>
                    <a:bodyPr/>
                    <a:lstStyle/>
                    <a:p>
                      <a:pPr algn="l" fontAlgn="b"/>
                      <a:r>
                        <a:rPr lang="en-GB" sz="2400" b="0" i="0" u="none" strike="noStrike">
                          <a:solidFill>
                            <a:srgbClr val="000000"/>
                          </a:solidFill>
                          <a:effectLst/>
                          <a:latin typeface="Calibri" panose="020F0502020204030204" pitchFamily="34" charset="0"/>
                        </a:rPr>
                        <a:t>GG-FEA-04</a:t>
                      </a:r>
                    </a:p>
                  </a:txBody>
                  <a:tcPr marL="9525" marR="9525" marT="9525" marB="0" anchor="b"/>
                </a:tc>
                <a:tc>
                  <a:txBody>
                    <a:bodyPr/>
                    <a:lstStyle/>
                    <a:p>
                      <a:pPr algn="l" fontAlgn="b"/>
                      <a:r>
                        <a:rPr lang="en-GB" sz="2400" b="0" i="0" u="none" strike="noStrike" dirty="0">
                          <a:solidFill>
                            <a:srgbClr val="000000"/>
                          </a:solidFill>
                          <a:effectLst/>
                          <a:latin typeface="Calibri" panose="020F0502020204030204" pitchFamily="34" charset="0"/>
                        </a:rPr>
                        <a:t>Authentication</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1 - MUST</a:t>
                      </a:r>
                    </a:p>
                  </a:txBody>
                  <a:tcPr marL="9525" marR="9525" marT="9525" marB="0" anchor="b"/>
                </a:tc>
                <a:extLst>
                  <a:ext uri="{0D108BD9-81ED-4DB2-BD59-A6C34878D82A}">
                    <a16:rowId xmlns:a16="http://schemas.microsoft.com/office/drawing/2014/main" val="3207683513"/>
                  </a:ext>
                </a:extLst>
              </a:tr>
              <a:tr h="370840">
                <a:tc>
                  <a:txBody>
                    <a:bodyPr/>
                    <a:lstStyle/>
                    <a:p>
                      <a:pPr algn="l" fontAlgn="b"/>
                      <a:r>
                        <a:rPr lang="en-GB" sz="2400" b="0" i="0" u="none" strike="noStrike">
                          <a:solidFill>
                            <a:srgbClr val="000000"/>
                          </a:solidFill>
                          <a:effectLst/>
                          <a:latin typeface="Calibri" panose="020F0502020204030204" pitchFamily="34" charset="0"/>
                        </a:rPr>
                        <a:t>GG-FEA-12</a:t>
                      </a:r>
                    </a:p>
                  </a:txBody>
                  <a:tcPr marL="9525" marR="9525" marT="9525" marB="0" anchor="b"/>
                </a:tc>
                <a:tc>
                  <a:txBody>
                    <a:bodyPr/>
                    <a:lstStyle/>
                    <a:p>
                      <a:pPr algn="l" fontAlgn="b"/>
                      <a:r>
                        <a:rPr lang="en-GB" sz="2400" b="0" i="0" u="none" strike="noStrike" dirty="0">
                          <a:solidFill>
                            <a:srgbClr val="00B050"/>
                          </a:solidFill>
                          <a:effectLst/>
                          <a:latin typeface="Calibri" panose="020F0502020204030204" pitchFamily="34" charset="0"/>
                        </a:rPr>
                        <a:t>Message headlines</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2 - SHOULD</a:t>
                      </a:r>
                    </a:p>
                  </a:txBody>
                  <a:tcPr marL="9525" marR="9525" marT="9525" marB="0" anchor="b"/>
                </a:tc>
                <a:extLst>
                  <a:ext uri="{0D108BD9-81ED-4DB2-BD59-A6C34878D82A}">
                    <a16:rowId xmlns:a16="http://schemas.microsoft.com/office/drawing/2014/main" val="523059341"/>
                  </a:ext>
                </a:extLst>
              </a:tr>
              <a:tr h="370840">
                <a:tc>
                  <a:txBody>
                    <a:bodyPr/>
                    <a:lstStyle/>
                    <a:p>
                      <a:pPr algn="l" fontAlgn="b"/>
                      <a:r>
                        <a:rPr lang="en-GB" sz="2400" b="0" i="0" u="none" strike="noStrike">
                          <a:solidFill>
                            <a:srgbClr val="000000"/>
                          </a:solidFill>
                          <a:effectLst/>
                          <a:latin typeface="Calibri" panose="020F0502020204030204" pitchFamily="34" charset="0"/>
                        </a:rPr>
                        <a:t>GG-FEA-05</a:t>
                      </a:r>
                    </a:p>
                  </a:txBody>
                  <a:tcPr marL="9525" marR="9525" marT="9525" marB="0" anchor="b"/>
                </a:tc>
                <a:tc>
                  <a:txBody>
                    <a:bodyPr/>
                    <a:lstStyle/>
                    <a:p>
                      <a:pPr algn="l" fontAlgn="b"/>
                      <a:r>
                        <a:rPr lang="en-GB" sz="2400" b="0" i="0" u="none" strike="noStrike" dirty="0">
                          <a:solidFill>
                            <a:srgbClr val="00B050"/>
                          </a:solidFill>
                          <a:effectLst/>
                          <a:latin typeface="Calibri" panose="020F0502020204030204" pitchFamily="34" charset="0"/>
                        </a:rPr>
                        <a:t>User geolocation</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2 - SHOULD</a:t>
                      </a:r>
                    </a:p>
                  </a:txBody>
                  <a:tcPr marL="9525" marR="9525" marT="9525" marB="0" anchor="b"/>
                </a:tc>
                <a:extLst>
                  <a:ext uri="{0D108BD9-81ED-4DB2-BD59-A6C34878D82A}">
                    <a16:rowId xmlns:a16="http://schemas.microsoft.com/office/drawing/2014/main" val="1249068209"/>
                  </a:ext>
                </a:extLst>
              </a:tr>
              <a:tr h="370840">
                <a:tc>
                  <a:txBody>
                    <a:bodyPr/>
                    <a:lstStyle/>
                    <a:p>
                      <a:pPr algn="l" fontAlgn="b"/>
                      <a:r>
                        <a:rPr lang="en-GB" sz="2400" b="0" i="0" u="none" strike="noStrike">
                          <a:solidFill>
                            <a:srgbClr val="000000"/>
                          </a:solidFill>
                          <a:effectLst/>
                          <a:latin typeface="Calibri" panose="020F0502020204030204" pitchFamily="34" charset="0"/>
                        </a:rPr>
                        <a:t>GG-FEA-08</a:t>
                      </a:r>
                    </a:p>
                  </a:txBody>
                  <a:tcPr marL="9525" marR="9525" marT="9525" marB="0" anchor="b"/>
                </a:tc>
                <a:tc>
                  <a:txBody>
                    <a:bodyPr/>
                    <a:lstStyle/>
                    <a:p>
                      <a:pPr algn="l" fontAlgn="b"/>
                      <a:r>
                        <a:rPr lang="en-GB" sz="2400" b="0" i="0" u="none" strike="noStrike" dirty="0">
                          <a:solidFill>
                            <a:srgbClr val="000000"/>
                          </a:solidFill>
                          <a:effectLst/>
                          <a:latin typeface="Calibri" panose="020F0502020204030204" pitchFamily="34" charset="0"/>
                        </a:rPr>
                        <a:t>Indecent content reporting</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2 - SHOULD</a:t>
                      </a:r>
                    </a:p>
                  </a:txBody>
                  <a:tcPr marL="9525" marR="9525" marT="9525" marB="0" anchor="b"/>
                </a:tc>
                <a:extLst>
                  <a:ext uri="{0D108BD9-81ED-4DB2-BD59-A6C34878D82A}">
                    <a16:rowId xmlns:a16="http://schemas.microsoft.com/office/drawing/2014/main" val="3287116356"/>
                  </a:ext>
                </a:extLst>
              </a:tr>
              <a:tr h="370840">
                <a:tc>
                  <a:txBody>
                    <a:bodyPr/>
                    <a:lstStyle/>
                    <a:p>
                      <a:pPr algn="l" fontAlgn="b"/>
                      <a:r>
                        <a:rPr lang="en-GB" sz="2400" b="0" i="0" u="none" strike="noStrike">
                          <a:solidFill>
                            <a:srgbClr val="000000"/>
                          </a:solidFill>
                          <a:effectLst/>
                          <a:latin typeface="Calibri" panose="020F0502020204030204" pitchFamily="34" charset="0"/>
                        </a:rPr>
                        <a:t>GG-FEA-10</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Thread life</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2 - SHOULD</a:t>
                      </a:r>
                    </a:p>
                  </a:txBody>
                  <a:tcPr marL="9525" marR="9525" marT="9525" marB="0" anchor="b"/>
                </a:tc>
                <a:extLst>
                  <a:ext uri="{0D108BD9-81ED-4DB2-BD59-A6C34878D82A}">
                    <a16:rowId xmlns:a16="http://schemas.microsoft.com/office/drawing/2014/main" val="2629084259"/>
                  </a:ext>
                </a:extLst>
              </a:tr>
              <a:tr h="370840">
                <a:tc>
                  <a:txBody>
                    <a:bodyPr/>
                    <a:lstStyle/>
                    <a:p>
                      <a:pPr algn="l" fontAlgn="b"/>
                      <a:r>
                        <a:rPr lang="en-GB" sz="2400" b="0" i="0" u="none" strike="noStrike">
                          <a:solidFill>
                            <a:srgbClr val="000000"/>
                          </a:solidFill>
                          <a:effectLst/>
                          <a:latin typeface="Calibri" panose="020F0502020204030204" pitchFamily="34" charset="0"/>
                        </a:rPr>
                        <a:t>GG-FEA-11</a:t>
                      </a:r>
                    </a:p>
                  </a:txBody>
                  <a:tcPr marL="9525" marR="9525" marT="9525" marB="0" anchor="b"/>
                </a:tc>
                <a:tc>
                  <a:txBody>
                    <a:bodyPr/>
                    <a:lstStyle/>
                    <a:p>
                      <a:pPr algn="l" fontAlgn="b"/>
                      <a:r>
                        <a:rPr lang="en-GB" sz="2400" b="0" i="0" u="none" strike="noStrike" dirty="0">
                          <a:solidFill>
                            <a:srgbClr val="00B050"/>
                          </a:solidFill>
                          <a:effectLst/>
                          <a:latin typeface="Calibri" panose="020F0502020204030204" pitchFamily="34" charset="0"/>
                        </a:rPr>
                        <a:t>Thread management</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2 - SHOULD</a:t>
                      </a:r>
                    </a:p>
                  </a:txBody>
                  <a:tcPr marL="9525" marR="9525" marT="9525" marB="0" anchor="b"/>
                </a:tc>
                <a:extLst>
                  <a:ext uri="{0D108BD9-81ED-4DB2-BD59-A6C34878D82A}">
                    <a16:rowId xmlns:a16="http://schemas.microsoft.com/office/drawing/2014/main" val="3497171076"/>
                  </a:ext>
                </a:extLst>
              </a:tr>
              <a:tr h="370840">
                <a:tc>
                  <a:txBody>
                    <a:bodyPr/>
                    <a:lstStyle/>
                    <a:p>
                      <a:pPr algn="l" fontAlgn="b"/>
                      <a:r>
                        <a:rPr lang="en-GB" sz="2400" b="0" i="0" u="none" strike="noStrike">
                          <a:solidFill>
                            <a:srgbClr val="00B050"/>
                          </a:solidFill>
                          <a:effectLst/>
                          <a:latin typeface="Calibri" panose="020F0502020204030204" pitchFamily="34" charset="0"/>
                        </a:rPr>
                        <a:t>GG-FEA-06</a:t>
                      </a:r>
                    </a:p>
                  </a:txBody>
                  <a:tcPr marL="9525" marR="9525" marT="9525" marB="0" anchor="b"/>
                </a:tc>
                <a:tc>
                  <a:txBody>
                    <a:bodyPr/>
                    <a:lstStyle/>
                    <a:p>
                      <a:pPr algn="l" fontAlgn="b"/>
                      <a:r>
                        <a:rPr lang="en-GB" sz="2400" b="0" i="0" u="none" strike="noStrike" dirty="0">
                          <a:solidFill>
                            <a:srgbClr val="00B050"/>
                          </a:solidFill>
                          <a:effectLst/>
                          <a:latin typeface="Calibri" panose="020F0502020204030204" pitchFamily="34" charset="0"/>
                        </a:rPr>
                        <a:t>Thread geo-anchoring</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3 - COULD</a:t>
                      </a:r>
                    </a:p>
                  </a:txBody>
                  <a:tcPr marL="9525" marR="9525" marT="9525" marB="0" anchor="b"/>
                </a:tc>
                <a:extLst>
                  <a:ext uri="{0D108BD9-81ED-4DB2-BD59-A6C34878D82A}">
                    <a16:rowId xmlns:a16="http://schemas.microsoft.com/office/drawing/2014/main" val="574870684"/>
                  </a:ext>
                </a:extLst>
              </a:tr>
              <a:tr h="370840">
                <a:tc>
                  <a:txBody>
                    <a:bodyPr/>
                    <a:lstStyle/>
                    <a:p>
                      <a:pPr algn="l" fontAlgn="b"/>
                      <a:r>
                        <a:rPr lang="en-GB" sz="2400" b="0" i="0" u="none" strike="noStrike">
                          <a:solidFill>
                            <a:srgbClr val="000000"/>
                          </a:solidFill>
                          <a:effectLst/>
                          <a:latin typeface="Calibri" panose="020F0502020204030204" pitchFamily="34" charset="0"/>
                        </a:rPr>
                        <a:t>GG-FEA-07</a:t>
                      </a:r>
                    </a:p>
                  </a:txBody>
                  <a:tcPr marL="9525" marR="9525" marT="9525" marB="0" anchor="b"/>
                </a:tc>
                <a:tc>
                  <a:txBody>
                    <a:bodyPr/>
                    <a:lstStyle/>
                    <a:p>
                      <a:pPr algn="l" fontAlgn="b"/>
                      <a:r>
                        <a:rPr lang="en-GB" sz="2400" b="0" i="0" u="none" strike="noStrike" dirty="0">
                          <a:solidFill>
                            <a:srgbClr val="00B050"/>
                          </a:solidFill>
                          <a:effectLst/>
                          <a:latin typeface="Calibri" panose="020F0502020204030204" pitchFamily="34" charset="0"/>
                        </a:rPr>
                        <a:t>Topic filters</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3 - COULD</a:t>
                      </a:r>
                    </a:p>
                  </a:txBody>
                  <a:tcPr marL="9525" marR="9525" marT="9525" marB="0" anchor="b"/>
                </a:tc>
                <a:extLst>
                  <a:ext uri="{0D108BD9-81ED-4DB2-BD59-A6C34878D82A}">
                    <a16:rowId xmlns:a16="http://schemas.microsoft.com/office/drawing/2014/main" val="3809503821"/>
                  </a:ext>
                </a:extLst>
              </a:tr>
              <a:tr h="370840">
                <a:tc>
                  <a:txBody>
                    <a:bodyPr/>
                    <a:lstStyle/>
                    <a:p>
                      <a:pPr algn="l" fontAlgn="b"/>
                      <a:r>
                        <a:rPr lang="en-GB" sz="2400" b="0" i="0" u="none" strike="noStrike">
                          <a:solidFill>
                            <a:srgbClr val="000000"/>
                          </a:solidFill>
                          <a:effectLst/>
                          <a:latin typeface="Calibri" panose="020F0502020204030204" pitchFamily="34" charset="0"/>
                        </a:rPr>
                        <a:t>GG-FEA-09</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User scoring</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3 - COULD</a:t>
                      </a:r>
                    </a:p>
                  </a:txBody>
                  <a:tcPr marL="9525" marR="9525" marT="9525" marB="0" anchor="b"/>
                </a:tc>
                <a:extLst>
                  <a:ext uri="{0D108BD9-81ED-4DB2-BD59-A6C34878D82A}">
                    <a16:rowId xmlns:a16="http://schemas.microsoft.com/office/drawing/2014/main" val="1270760297"/>
                  </a:ext>
                </a:extLst>
              </a:tr>
              <a:tr h="370840">
                <a:tc>
                  <a:txBody>
                    <a:bodyPr/>
                    <a:lstStyle/>
                    <a:p>
                      <a:pPr algn="l" fontAlgn="b"/>
                      <a:r>
                        <a:rPr lang="en-GB" sz="2400" b="0" i="0" u="none" strike="noStrike">
                          <a:solidFill>
                            <a:srgbClr val="000000"/>
                          </a:solidFill>
                          <a:effectLst/>
                          <a:latin typeface="Calibri" panose="020F0502020204030204" pitchFamily="34" charset="0"/>
                        </a:rPr>
                        <a:t>GG-FEA-13</a:t>
                      </a:r>
                    </a:p>
                  </a:txBody>
                  <a:tcPr marL="9525" marR="9525" marT="9525" marB="0" anchor="b"/>
                </a:tc>
                <a:tc>
                  <a:txBody>
                    <a:bodyPr/>
                    <a:lstStyle/>
                    <a:p>
                      <a:pPr algn="l" fontAlgn="b"/>
                      <a:r>
                        <a:rPr lang="en-GB" sz="2400" b="0" i="0" u="none" strike="noStrike">
                          <a:solidFill>
                            <a:srgbClr val="000000"/>
                          </a:solidFill>
                          <a:effectLst/>
                          <a:latin typeface="Calibri" panose="020F0502020204030204" pitchFamily="34" charset="0"/>
                        </a:rPr>
                        <a:t>Merging threads</a:t>
                      </a:r>
                    </a:p>
                  </a:txBody>
                  <a:tcPr marL="9525" marR="9525" marT="9525" marB="0" anchor="b"/>
                </a:tc>
                <a:tc>
                  <a:txBody>
                    <a:bodyPr/>
                    <a:lstStyle/>
                    <a:p>
                      <a:pPr algn="l" fontAlgn="b"/>
                      <a:r>
                        <a:rPr lang="en-GB" sz="2400" b="0" i="0" u="none" strike="noStrike" dirty="0">
                          <a:solidFill>
                            <a:srgbClr val="000000"/>
                          </a:solidFill>
                          <a:effectLst/>
                          <a:latin typeface="Calibri" panose="020F0502020204030204" pitchFamily="34" charset="0"/>
                        </a:rPr>
                        <a:t>3 - COULD</a:t>
                      </a:r>
                    </a:p>
                  </a:txBody>
                  <a:tcPr marL="9525" marR="9525" marT="9525" marB="0" anchor="b"/>
                </a:tc>
                <a:extLst>
                  <a:ext uri="{0D108BD9-81ED-4DB2-BD59-A6C34878D82A}">
                    <a16:rowId xmlns:a16="http://schemas.microsoft.com/office/drawing/2014/main" val="3385693733"/>
                  </a:ext>
                </a:extLst>
              </a:tr>
            </a:tbl>
          </a:graphicData>
        </a:graphic>
      </p:graphicFrame>
      <p:sp>
        <p:nvSpPr>
          <p:cNvPr id="7" name="Rectangular Callout 6"/>
          <p:cNvSpPr/>
          <p:nvPr/>
        </p:nvSpPr>
        <p:spPr>
          <a:xfrm>
            <a:off x="-854538" y="4025767"/>
            <a:ext cx="1981510" cy="758080"/>
          </a:xfrm>
          <a:prstGeom prst="wedgeRectCallout">
            <a:avLst>
              <a:gd name="adj1" fmla="val 73887"/>
              <a:gd name="adj2" fmla="val 1633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Feature for search?</a:t>
            </a:r>
          </a:p>
        </p:txBody>
      </p:sp>
    </p:spTree>
    <p:extLst>
      <p:ext uri="{BB962C8B-B14F-4D97-AF65-F5344CB8AC3E}">
        <p14:creationId xmlns:p14="http://schemas.microsoft.com/office/powerpoint/2010/main" val="285502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512984"/>
            <a:ext cx="9383485" cy="1280890"/>
          </a:xfrm>
        </p:spPr>
        <p:txBody>
          <a:bodyPr/>
          <a:lstStyle/>
          <a:p>
            <a:r>
              <a:rPr lang="en-GB" dirty="0">
                <a:solidFill>
                  <a:schemeClr val="accent1"/>
                </a:solidFill>
              </a:rPr>
              <a:t>Conceptual data model</a:t>
            </a:r>
          </a:p>
        </p:txBody>
      </p:sp>
      <p:sp>
        <p:nvSpPr>
          <p:cNvPr id="40" name="Rectangle 39"/>
          <p:cNvSpPr/>
          <p:nvPr/>
        </p:nvSpPr>
        <p:spPr>
          <a:xfrm>
            <a:off x="3594959" y="2322449"/>
            <a:ext cx="2232837" cy="1586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Thread</a:t>
            </a:r>
          </a:p>
        </p:txBody>
      </p:sp>
      <p:cxnSp>
        <p:nvCxnSpPr>
          <p:cNvPr id="10" name="Straight Connector 9"/>
          <p:cNvCxnSpPr>
            <a:stCxn id="40" idx="2"/>
            <a:endCxn id="65" idx="0"/>
          </p:cNvCxnSpPr>
          <p:nvPr/>
        </p:nvCxnSpPr>
        <p:spPr>
          <a:xfrm>
            <a:off x="4711378" y="3909140"/>
            <a:ext cx="0" cy="839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4" idx="3"/>
            <a:endCxn id="26" idx="1"/>
          </p:cNvCxnSpPr>
          <p:nvPr/>
        </p:nvCxnSpPr>
        <p:spPr>
          <a:xfrm>
            <a:off x="5859546" y="5975975"/>
            <a:ext cx="14251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4" idx="2"/>
            <a:endCxn id="66" idx="0"/>
          </p:cNvCxnSpPr>
          <p:nvPr/>
        </p:nvCxnSpPr>
        <p:spPr>
          <a:xfrm>
            <a:off x="8401084" y="3799028"/>
            <a:ext cx="0" cy="9413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859546" y="2983834"/>
            <a:ext cx="1425120" cy="24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773042" y="2649984"/>
            <a:ext cx="603106" cy="369332"/>
          </a:xfrm>
          <a:prstGeom prst="rect">
            <a:avLst/>
          </a:prstGeom>
          <a:noFill/>
        </p:spPr>
        <p:txBody>
          <a:bodyPr wrap="square" rtlCol="0">
            <a:spAutoFit/>
          </a:bodyPr>
          <a:lstStyle/>
          <a:p>
            <a:r>
              <a:rPr lang="en-GB" dirty="0"/>
              <a:t>0..*</a:t>
            </a:r>
          </a:p>
        </p:txBody>
      </p:sp>
      <p:sp>
        <p:nvSpPr>
          <p:cNvPr id="49" name="TextBox 48"/>
          <p:cNvSpPr txBox="1"/>
          <p:nvPr/>
        </p:nvSpPr>
        <p:spPr>
          <a:xfrm>
            <a:off x="6989846" y="2639696"/>
            <a:ext cx="603106" cy="369332"/>
          </a:xfrm>
          <a:prstGeom prst="rect">
            <a:avLst/>
          </a:prstGeom>
          <a:noFill/>
        </p:spPr>
        <p:txBody>
          <a:bodyPr wrap="square" rtlCol="0">
            <a:spAutoFit/>
          </a:bodyPr>
          <a:lstStyle/>
          <a:p>
            <a:r>
              <a:rPr lang="en-GB" dirty="0"/>
              <a:t>1</a:t>
            </a:r>
          </a:p>
        </p:txBody>
      </p:sp>
      <p:sp>
        <p:nvSpPr>
          <p:cNvPr id="50" name="TextBox 49"/>
          <p:cNvSpPr txBox="1"/>
          <p:nvPr/>
        </p:nvSpPr>
        <p:spPr>
          <a:xfrm>
            <a:off x="5796046" y="5561363"/>
            <a:ext cx="603106" cy="369332"/>
          </a:xfrm>
          <a:prstGeom prst="rect">
            <a:avLst/>
          </a:prstGeom>
          <a:noFill/>
        </p:spPr>
        <p:txBody>
          <a:bodyPr wrap="square" rtlCol="0">
            <a:spAutoFit/>
          </a:bodyPr>
          <a:lstStyle/>
          <a:p>
            <a:r>
              <a:rPr lang="en-GB" dirty="0"/>
              <a:t>0..*</a:t>
            </a:r>
          </a:p>
        </p:txBody>
      </p:sp>
      <p:sp>
        <p:nvSpPr>
          <p:cNvPr id="51" name="TextBox 50"/>
          <p:cNvSpPr txBox="1"/>
          <p:nvPr/>
        </p:nvSpPr>
        <p:spPr>
          <a:xfrm>
            <a:off x="6989846" y="5561363"/>
            <a:ext cx="603106" cy="369332"/>
          </a:xfrm>
          <a:prstGeom prst="rect">
            <a:avLst/>
          </a:prstGeom>
          <a:noFill/>
        </p:spPr>
        <p:txBody>
          <a:bodyPr wrap="square" rtlCol="0">
            <a:spAutoFit/>
          </a:bodyPr>
          <a:lstStyle/>
          <a:p>
            <a:r>
              <a:rPr lang="en-GB" dirty="0"/>
              <a:t>1</a:t>
            </a:r>
          </a:p>
        </p:txBody>
      </p:sp>
      <p:sp>
        <p:nvSpPr>
          <p:cNvPr id="52" name="TextBox 51"/>
          <p:cNvSpPr txBox="1"/>
          <p:nvPr/>
        </p:nvSpPr>
        <p:spPr>
          <a:xfrm>
            <a:off x="4743127" y="3909140"/>
            <a:ext cx="603106" cy="369332"/>
          </a:xfrm>
          <a:prstGeom prst="rect">
            <a:avLst/>
          </a:prstGeom>
          <a:noFill/>
        </p:spPr>
        <p:txBody>
          <a:bodyPr wrap="square" rtlCol="0">
            <a:spAutoFit/>
          </a:bodyPr>
          <a:lstStyle/>
          <a:p>
            <a:r>
              <a:rPr lang="en-GB" dirty="0"/>
              <a:t>1</a:t>
            </a:r>
          </a:p>
        </p:txBody>
      </p:sp>
      <p:sp>
        <p:nvSpPr>
          <p:cNvPr id="53" name="TextBox 52"/>
          <p:cNvSpPr txBox="1"/>
          <p:nvPr/>
        </p:nvSpPr>
        <p:spPr>
          <a:xfrm>
            <a:off x="4743127" y="4383842"/>
            <a:ext cx="603106" cy="369332"/>
          </a:xfrm>
          <a:prstGeom prst="rect">
            <a:avLst/>
          </a:prstGeom>
          <a:noFill/>
        </p:spPr>
        <p:txBody>
          <a:bodyPr wrap="square" rtlCol="0">
            <a:spAutoFit/>
          </a:bodyPr>
          <a:lstStyle/>
          <a:p>
            <a:r>
              <a:rPr lang="en-GB" dirty="0"/>
              <a:t>0..*</a:t>
            </a:r>
          </a:p>
        </p:txBody>
      </p:sp>
      <p:sp>
        <p:nvSpPr>
          <p:cNvPr id="55" name="TextBox 54"/>
          <p:cNvSpPr txBox="1"/>
          <p:nvPr/>
        </p:nvSpPr>
        <p:spPr>
          <a:xfrm>
            <a:off x="8460445" y="3857179"/>
            <a:ext cx="603106" cy="369332"/>
          </a:xfrm>
          <a:prstGeom prst="rect">
            <a:avLst/>
          </a:prstGeom>
          <a:noFill/>
        </p:spPr>
        <p:txBody>
          <a:bodyPr wrap="square" rtlCol="0">
            <a:spAutoFit/>
          </a:bodyPr>
          <a:lstStyle/>
          <a:p>
            <a:r>
              <a:rPr lang="en-GB" dirty="0"/>
              <a:t>1</a:t>
            </a:r>
          </a:p>
        </p:txBody>
      </p:sp>
      <p:sp>
        <p:nvSpPr>
          <p:cNvPr id="56" name="TextBox 55"/>
          <p:cNvSpPr txBox="1"/>
          <p:nvPr/>
        </p:nvSpPr>
        <p:spPr>
          <a:xfrm>
            <a:off x="8460445" y="4331881"/>
            <a:ext cx="603106" cy="369332"/>
          </a:xfrm>
          <a:prstGeom prst="rect">
            <a:avLst/>
          </a:prstGeom>
          <a:noFill/>
        </p:spPr>
        <p:txBody>
          <a:bodyPr wrap="square" rtlCol="0">
            <a:spAutoFit/>
          </a:bodyPr>
          <a:lstStyle/>
          <a:p>
            <a:r>
              <a:rPr lang="en-GB" dirty="0"/>
              <a:t>0..*</a:t>
            </a:r>
          </a:p>
        </p:txBody>
      </p:sp>
      <p:cxnSp>
        <p:nvCxnSpPr>
          <p:cNvPr id="57" name="Straight Connector 56"/>
          <p:cNvCxnSpPr/>
          <p:nvPr/>
        </p:nvCxnSpPr>
        <p:spPr>
          <a:xfrm>
            <a:off x="5664512" y="3755932"/>
            <a:ext cx="1683653" cy="106230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96046" y="3573561"/>
            <a:ext cx="603106" cy="369332"/>
          </a:xfrm>
          <a:prstGeom prst="rect">
            <a:avLst/>
          </a:prstGeom>
          <a:noFill/>
        </p:spPr>
        <p:txBody>
          <a:bodyPr wrap="square" rtlCol="0">
            <a:spAutoFit/>
          </a:bodyPr>
          <a:lstStyle/>
          <a:p>
            <a:r>
              <a:rPr lang="en-GB" dirty="0"/>
              <a:t>1</a:t>
            </a:r>
          </a:p>
        </p:txBody>
      </p:sp>
      <p:sp>
        <p:nvSpPr>
          <p:cNvPr id="61" name="TextBox 60"/>
          <p:cNvSpPr txBox="1"/>
          <p:nvPr/>
        </p:nvSpPr>
        <p:spPr>
          <a:xfrm>
            <a:off x="7152587" y="4299841"/>
            <a:ext cx="603106" cy="369332"/>
          </a:xfrm>
          <a:prstGeom prst="rect">
            <a:avLst/>
          </a:prstGeom>
          <a:noFill/>
        </p:spPr>
        <p:txBody>
          <a:bodyPr wrap="square" rtlCol="0">
            <a:spAutoFit/>
          </a:bodyPr>
          <a:lstStyle/>
          <a:p>
            <a:r>
              <a:rPr lang="en-GB" dirty="0"/>
              <a:t>1..*</a:t>
            </a:r>
          </a:p>
        </p:txBody>
      </p:sp>
      <p:sp>
        <p:nvSpPr>
          <p:cNvPr id="64" name="Rectangle 63"/>
          <p:cNvSpPr/>
          <p:nvPr/>
        </p:nvSpPr>
        <p:spPr>
          <a:xfrm>
            <a:off x="7284665" y="2212337"/>
            <a:ext cx="2232837" cy="1586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User</a:t>
            </a:r>
          </a:p>
        </p:txBody>
      </p:sp>
      <p:sp>
        <p:nvSpPr>
          <p:cNvPr id="65" name="Rectangle 64"/>
          <p:cNvSpPr/>
          <p:nvPr/>
        </p:nvSpPr>
        <p:spPr>
          <a:xfrm>
            <a:off x="3594959" y="4748885"/>
            <a:ext cx="2232837" cy="1586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Ticket</a:t>
            </a:r>
          </a:p>
        </p:txBody>
      </p:sp>
      <p:sp>
        <p:nvSpPr>
          <p:cNvPr id="66" name="Rectangle 65"/>
          <p:cNvSpPr/>
          <p:nvPr/>
        </p:nvSpPr>
        <p:spPr>
          <a:xfrm>
            <a:off x="7284665" y="4740373"/>
            <a:ext cx="2232837" cy="1586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Message</a:t>
            </a:r>
          </a:p>
        </p:txBody>
      </p:sp>
    </p:spTree>
    <p:extLst>
      <p:ext uri="{BB962C8B-B14F-4D97-AF65-F5344CB8AC3E}">
        <p14:creationId xmlns:p14="http://schemas.microsoft.com/office/powerpoint/2010/main" val="72287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937" y="4959"/>
            <a:ext cx="9383485" cy="1280890"/>
          </a:xfrm>
        </p:spPr>
        <p:txBody>
          <a:bodyPr>
            <a:normAutofit/>
          </a:bodyPr>
          <a:lstStyle/>
          <a:p>
            <a:r>
              <a:rPr lang="en-GB" sz="2400" dirty="0">
                <a:solidFill>
                  <a:schemeClr val="accent1"/>
                </a:solidFill>
              </a:rPr>
              <a:t>Logical data model</a:t>
            </a:r>
          </a:p>
        </p:txBody>
      </p:sp>
      <p:grpSp>
        <p:nvGrpSpPr>
          <p:cNvPr id="3" name="Group 2"/>
          <p:cNvGrpSpPr/>
          <p:nvPr/>
        </p:nvGrpSpPr>
        <p:grpSpPr>
          <a:xfrm>
            <a:off x="7284666" y="4705385"/>
            <a:ext cx="2232837" cy="2105245"/>
            <a:chOff x="5135526" y="2254102"/>
            <a:chExt cx="1945758" cy="2105245"/>
          </a:xfrm>
        </p:grpSpPr>
        <p:sp>
          <p:nvSpPr>
            <p:cNvPr id="2" name="Rectangle 1"/>
            <p:cNvSpPr/>
            <p:nvPr/>
          </p:nvSpPr>
          <p:spPr>
            <a:xfrm>
              <a:off x="5135526" y="2254102"/>
              <a:ext cx="1945758" cy="46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Message</a:t>
              </a:r>
            </a:p>
          </p:txBody>
        </p:sp>
        <p:sp>
          <p:nvSpPr>
            <p:cNvPr id="26" name="Rectangle 25"/>
            <p:cNvSpPr/>
            <p:nvPr/>
          </p:nvSpPr>
          <p:spPr>
            <a:xfrm>
              <a:off x="5135526" y="2690036"/>
              <a:ext cx="1945758" cy="166931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GB" dirty="0"/>
                <a:t>-body  </a:t>
              </a:r>
            </a:p>
            <a:p>
              <a:r>
                <a:rPr lang="en-GB" dirty="0"/>
                <a:t>-headline</a:t>
              </a:r>
            </a:p>
            <a:p>
              <a:r>
                <a:rPr lang="en-GB" dirty="0"/>
                <a:t>-timestamp</a:t>
              </a:r>
            </a:p>
            <a:p>
              <a:r>
                <a:rPr lang="en-GB" dirty="0"/>
                <a:t>-</a:t>
              </a:r>
              <a:r>
                <a:rPr lang="en-GB" dirty="0" err="1"/>
                <a:t>atLocation</a:t>
              </a:r>
              <a:r>
                <a:rPr lang="en-GB" dirty="0"/>
                <a:t>? (</a:t>
              </a:r>
              <a:r>
                <a:rPr lang="en-GB" dirty="0" err="1"/>
                <a:t>bol</a:t>
              </a:r>
              <a:r>
                <a:rPr lang="en-GB" dirty="0"/>
                <a:t>)</a:t>
              </a:r>
            </a:p>
            <a:p>
              <a:r>
                <a:rPr lang="en-GB" dirty="0"/>
                <a:t>-state</a:t>
              </a:r>
            </a:p>
          </p:txBody>
        </p:sp>
      </p:grpSp>
      <p:grpSp>
        <p:nvGrpSpPr>
          <p:cNvPr id="36" name="Group 35"/>
          <p:cNvGrpSpPr/>
          <p:nvPr/>
        </p:nvGrpSpPr>
        <p:grpSpPr>
          <a:xfrm>
            <a:off x="7284666" y="1213534"/>
            <a:ext cx="2232837" cy="2576140"/>
            <a:chOff x="5135526" y="2254102"/>
            <a:chExt cx="1945758" cy="2576140"/>
          </a:xfrm>
        </p:grpSpPr>
        <p:sp>
          <p:nvSpPr>
            <p:cNvPr id="37" name="Rectangle 36"/>
            <p:cNvSpPr/>
            <p:nvPr/>
          </p:nvSpPr>
          <p:spPr>
            <a:xfrm>
              <a:off x="5135526" y="2254102"/>
              <a:ext cx="1945758" cy="46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User</a:t>
              </a:r>
            </a:p>
          </p:txBody>
        </p:sp>
        <p:sp>
          <p:nvSpPr>
            <p:cNvPr id="38" name="Rectangle 37"/>
            <p:cNvSpPr/>
            <p:nvPr/>
          </p:nvSpPr>
          <p:spPr>
            <a:xfrm>
              <a:off x="5135526" y="2690036"/>
              <a:ext cx="1945758" cy="214020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GB" dirty="0"/>
                <a:t>-username  </a:t>
              </a:r>
            </a:p>
            <a:p>
              <a:r>
                <a:rPr lang="en-GB" dirty="0"/>
                <a:t>-</a:t>
              </a:r>
              <a:r>
                <a:rPr lang="en-GB" dirty="0" err="1"/>
                <a:t>profilePic</a:t>
              </a:r>
              <a:endParaRPr lang="en-GB" dirty="0"/>
            </a:p>
            <a:p>
              <a:r>
                <a:rPr lang="en-GB" dirty="0"/>
                <a:t>-</a:t>
              </a:r>
              <a:r>
                <a:rPr lang="en-GB" dirty="0" err="1"/>
                <a:t>authAccount</a:t>
              </a:r>
              <a:endParaRPr lang="en-GB" dirty="0"/>
            </a:p>
            <a:p>
              <a:r>
                <a:rPr lang="en-GB" dirty="0"/>
                <a:t>-</a:t>
              </a:r>
              <a:r>
                <a:rPr lang="en-GB" dirty="0" err="1"/>
                <a:t>firstName</a:t>
              </a:r>
              <a:endParaRPr lang="en-GB" dirty="0"/>
            </a:p>
            <a:p>
              <a:r>
                <a:rPr lang="en-GB" dirty="0"/>
                <a:t>-</a:t>
              </a:r>
              <a:r>
                <a:rPr lang="en-GB" dirty="0" err="1"/>
                <a:t>surename</a:t>
              </a:r>
              <a:endParaRPr lang="en-GB" dirty="0"/>
            </a:p>
            <a:p>
              <a:r>
                <a:rPr lang="en-GB" dirty="0"/>
                <a:t>-</a:t>
              </a:r>
              <a:r>
                <a:rPr lang="en-GB" dirty="0" err="1"/>
                <a:t>profileText</a:t>
              </a:r>
              <a:endParaRPr lang="en-GB" dirty="0"/>
            </a:p>
            <a:p>
              <a:r>
                <a:rPr lang="en-GB" dirty="0"/>
                <a:t>-score</a:t>
              </a:r>
            </a:p>
          </p:txBody>
        </p:sp>
      </p:grpSp>
      <p:grpSp>
        <p:nvGrpSpPr>
          <p:cNvPr id="39" name="Group 38"/>
          <p:cNvGrpSpPr/>
          <p:nvPr/>
        </p:nvGrpSpPr>
        <p:grpSpPr>
          <a:xfrm>
            <a:off x="3626709" y="-899886"/>
            <a:ext cx="2232837" cy="5161269"/>
            <a:chOff x="5135526" y="2254102"/>
            <a:chExt cx="1945758" cy="3172190"/>
          </a:xfrm>
        </p:grpSpPr>
        <p:sp>
          <p:nvSpPr>
            <p:cNvPr id="40" name="Rectangle 39"/>
            <p:cNvSpPr/>
            <p:nvPr/>
          </p:nvSpPr>
          <p:spPr>
            <a:xfrm>
              <a:off x="5135526" y="2254102"/>
              <a:ext cx="1945758" cy="46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Thread</a:t>
              </a:r>
            </a:p>
          </p:txBody>
        </p:sp>
        <p:sp>
          <p:nvSpPr>
            <p:cNvPr id="41" name="Rectangle 40"/>
            <p:cNvSpPr/>
            <p:nvPr/>
          </p:nvSpPr>
          <p:spPr>
            <a:xfrm>
              <a:off x="5135526" y="2690035"/>
              <a:ext cx="1945758" cy="273625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GB" dirty="0"/>
                <a:t>-topic (</a:t>
              </a:r>
              <a:r>
                <a:rPr lang="en-GB" dirty="0" err="1"/>
                <a:t>enum</a:t>
              </a:r>
              <a:r>
                <a:rPr lang="en-GB" dirty="0"/>
                <a:t>)  </a:t>
              </a:r>
            </a:p>
            <a:p>
              <a:r>
                <a:rPr lang="en-GB" dirty="0"/>
                <a:t>-title</a:t>
              </a:r>
            </a:p>
            <a:p>
              <a:r>
                <a:rPr lang="en-GB" dirty="0"/>
                <a:t>-</a:t>
              </a:r>
              <a:r>
                <a:rPr lang="en-GB" dirty="0" err="1"/>
                <a:t>startDate</a:t>
              </a:r>
              <a:endParaRPr lang="en-GB" dirty="0"/>
            </a:p>
            <a:p>
              <a:r>
                <a:rPr lang="en-GB" dirty="0"/>
                <a:t>-</a:t>
              </a:r>
              <a:r>
                <a:rPr lang="en-GB" dirty="0" err="1"/>
                <a:t>expiredDate</a:t>
              </a:r>
              <a:endParaRPr lang="en-GB" dirty="0"/>
            </a:p>
            <a:p>
              <a:r>
                <a:rPr lang="en-GB" dirty="0"/>
                <a:t>-latitude</a:t>
              </a:r>
            </a:p>
            <a:p>
              <a:r>
                <a:rPr lang="en-GB" dirty="0"/>
                <a:t>-longitude</a:t>
              </a:r>
            </a:p>
            <a:p>
              <a:r>
                <a:rPr lang="en-GB" dirty="0"/>
                <a:t>-</a:t>
              </a:r>
              <a:r>
                <a:rPr lang="en-GB" dirty="0" err="1"/>
                <a:t>addressShort</a:t>
              </a:r>
              <a:endParaRPr lang="en-GB" dirty="0"/>
            </a:p>
            <a:p>
              <a:r>
                <a:rPr lang="en-GB" dirty="0"/>
                <a:t>-</a:t>
              </a:r>
              <a:r>
                <a:rPr lang="en-GB" dirty="0" err="1"/>
                <a:t>addressLong</a:t>
              </a:r>
              <a:endParaRPr lang="en-GB" dirty="0"/>
            </a:p>
            <a:p>
              <a:r>
                <a:rPr lang="en-GB" dirty="0"/>
                <a:t>-</a:t>
              </a:r>
              <a:r>
                <a:rPr lang="en-GB" dirty="0" err="1"/>
                <a:t>zoomLevel</a:t>
              </a:r>
              <a:endParaRPr lang="en-GB" dirty="0"/>
            </a:p>
            <a:p>
              <a:r>
                <a:rPr lang="en-GB" dirty="0"/>
                <a:t>-anchored? (</a:t>
              </a:r>
              <a:r>
                <a:rPr lang="en-GB" dirty="0" err="1"/>
                <a:t>bol</a:t>
              </a:r>
              <a:r>
                <a:rPr lang="en-GB" dirty="0"/>
                <a:t>)</a:t>
              </a:r>
            </a:p>
            <a:p>
              <a:r>
                <a:rPr lang="en-GB" dirty="0"/>
                <a:t>-</a:t>
              </a:r>
              <a:r>
                <a:rPr lang="en-GB" dirty="0" err="1"/>
                <a:t>healthPoints</a:t>
              </a:r>
              <a:endParaRPr lang="en-GB" dirty="0"/>
            </a:p>
            <a:p>
              <a:r>
                <a:rPr lang="en-GB" dirty="0"/>
                <a:t>-density</a:t>
              </a:r>
            </a:p>
            <a:p>
              <a:r>
                <a:rPr lang="en-GB" dirty="0"/>
                <a:t>-state???</a:t>
              </a:r>
            </a:p>
            <a:p>
              <a:r>
                <a:rPr lang="en-GB" dirty="0"/>
                <a:t>-</a:t>
              </a:r>
              <a:r>
                <a:rPr lang="en-GB" dirty="0" err="1"/>
                <a:t>isPrivate</a:t>
              </a:r>
              <a:r>
                <a:rPr lang="en-GB" dirty="0"/>
                <a:t>?</a:t>
              </a:r>
            </a:p>
            <a:p>
              <a:r>
                <a:rPr lang="en-GB" dirty="0"/>
                <a:t>-</a:t>
              </a:r>
              <a:r>
                <a:rPr lang="en-GB" dirty="0" err="1"/>
                <a:t>noViews</a:t>
              </a:r>
              <a:endParaRPr lang="en-GB" dirty="0"/>
            </a:p>
            <a:p>
              <a:r>
                <a:rPr lang="en-GB" dirty="0"/>
                <a:t>-</a:t>
              </a:r>
              <a:r>
                <a:rPr lang="en-GB" dirty="0" err="1"/>
                <a:t>noDiscards</a:t>
              </a:r>
              <a:endParaRPr lang="en-GB" dirty="0"/>
            </a:p>
          </p:txBody>
        </p:sp>
      </p:grpSp>
      <p:grpSp>
        <p:nvGrpSpPr>
          <p:cNvPr id="42" name="Group 41"/>
          <p:cNvGrpSpPr/>
          <p:nvPr/>
        </p:nvGrpSpPr>
        <p:grpSpPr>
          <a:xfrm>
            <a:off x="3626709" y="4705385"/>
            <a:ext cx="2232837" cy="2105245"/>
            <a:chOff x="5135526" y="2254102"/>
            <a:chExt cx="1945758" cy="2105245"/>
          </a:xfrm>
        </p:grpSpPr>
        <p:sp>
          <p:nvSpPr>
            <p:cNvPr id="43" name="Rectangle 42"/>
            <p:cNvSpPr/>
            <p:nvPr/>
          </p:nvSpPr>
          <p:spPr>
            <a:xfrm>
              <a:off x="5135526" y="2254102"/>
              <a:ext cx="1945758" cy="46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Ticket</a:t>
              </a:r>
            </a:p>
          </p:txBody>
        </p:sp>
        <p:sp>
          <p:nvSpPr>
            <p:cNvPr id="44" name="Rectangle 43"/>
            <p:cNvSpPr/>
            <p:nvPr/>
          </p:nvSpPr>
          <p:spPr>
            <a:xfrm>
              <a:off x="5135526" y="2690036"/>
              <a:ext cx="1945758" cy="166931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GB" dirty="0"/>
                <a:t>-type (</a:t>
              </a:r>
              <a:r>
                <a:rPr lang="en-GB" dirty="0" err="1"/>
                <a:t>enum</a:t>
              </a:r>
              <a:r>
                <a:rPr lang="en-GB" dirty="0"/>
                <a:t>)  </a:t>
              </a:r>
            </a:p>
            <a:p>
              <a:r>
                <a:rPr lang="en-GB" dirty="0"/>
                <a:t>-comment</a:t>
              </a:r>
            </a:p>
            <a:p>
              <a:r>
                <a:rPr lang="en-GB" dirty="0"/>
                <a:t>-</a:t>
              </a:r>
              <a:r>
                <a:rPr lang="en-GB" dirty="0" err="1"/>
                <a:t>accusedUser</a:t>
              </a:r>
              <a:endParaRPr lang="en-GB" dirty="0"/>
            </a:p>
            <a:p>
              <a:r>
                <a:rPr lang="en-GB" dirty="0"/>
                <a:t>-</a:t>
              </a:r>
              <a:r>
                <a:rPr lang="en-GB" dirty="0" err="1"/>
                <a:t>ReporteeUser</a:t>
              </a:r>
              <a:endParaRPr lang="en-GB" dirty="0"/>
            </a:p>
            <a:p>
              <a:r>
                <a:rPr lang="en-GB" dirty="0"/>
                <a:t>-outcome</a:t>
              </a:r>
            </a:p>
            <a:p>
              <a:r>
                <a:rPr lang="en-GB" dirty="0"/>
                <a:t>-state???</a:t>
              </a:r>
            </a:p>
          </p:txBody>
        </p:sp>
      </p:grpSp>
      <p:cxnSp>
        <p:nvCxnSpPr>
          <p:cNvPr id="10" name="Straight Connector 9"/>
          <p:cNvCxnSpPr>
            <a:stCxn id="41" idx="2"/>
            <a:endCxn id="43" idx="0"/>
          </p:cNvCxnSpPr>
          <p:nvPr/>
        </p:nvCxnSpPr>
        <p:spPr>
          <a:xfrm>
            <a:off x="4743128" y="4261383"/>
            <a:ext cx="0" cy="4440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4" idx="3"/>
            <a:endCxn id="26" idx="1"/>
          </p:cNvCxnSpPr>
          <p:nvPr/>
        </p:nvCxnSpPr>
        <p:spPr>
          <a:xfrm>
            <a:off x="5859546" y="5975975"/>
            <a:ext cx="14251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8" idx="2"/>
            <a:endCxn id="2" idx="0"/>
          </p:cNvCxnSpPr>
          <p:nvPr/>
        </p:nvCxnSpPr>
        <p:spPr>
          <a:xfrm>
            <a:off x="8401085" y="3789674"/>
            <a:ext cx="0" cy="9157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3"/>
            <a:endCxn id="38" idx="1"/>
          </p:cNvCxnSpPr>
          <p:nvPr/>
        </p:nvCxnSpPr>
        <p:spPr>
          <a:xfrm>
            <a:off x="5859546" y="2035388"/>
            <a:ext cx="1425120" cy="6841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796046" y="2372996"/>
            <a:ext cx="603106" cy="369332"/>
          </a:xfrm>
          <a:prstGeom prst="rect">
            <a:avLst/>
          </a:prstGeom>
          <a:noFill/>
        </p:spPr>
        <p:txBody>
          <a:bodyPr wrap="square" rtlCol="0">
            <a:spAutoFit/>
          </a:bodyPr>
          <a:lstStyle/>
          <a:p>
            <a:r>
              <a:rPr lang="en-GB" dirty="0"/>
              <a:t>0..*</a:t>
            </a:r>
          </a:p>
        </p:txBody>
      </p:sp>
      <p:sp>
        <p:nvSpPr>
          <p:cNvPr id="49" name="TextBox 48"/>
          <p:cNvSpPr txBox="1"/>
          <p:nvPr/>
        </p:nvSpPr>
        <p:spPr>
          <a:xfrm>
            <a:off x="6989846" y="2372996"/>
            <a:ext cx="603106" cy="369332"/>
          </a:xfrm>
          <a:prstGeom prst="rect">
            <a:avLst/>
          </a:prstGeom>
          <a:noFill/>
        </p:spPr>
        <p:txBody>
          <a:bodyPr wrap="square" rtlCol="0">
            <a:spAutoFit/>
          </a:bodyPr>
          <a:lstStyle/>
          <a:p>
            <a:r>
              <a:rPr lang="en-GB" dirty="0"/>
              <a:t>1</a:t>
            </a:r>
          </a:p>
        </p:txBody>
      </p:sp>
      <p:sp>
        <p:nvSpPr>
          <p:cNvPr id="50" name="TextBox 49"/>
          <p:cNvSpPr txBox="1"/>
          <p:nvPr/>
        </p:nvSpPr>
        <p:spPr>
          <a:xfrm>
            <a:off x="5796046" y="5561363"/>
            <a:ext cx="603106" cy="369332"/>
          </a:xfrm>
          <a:prstGeom prst="rect">
            <a:avLst/>
          </a:prstGeom>
          <a:noFill/>
        </p:spPr>
        <p:txBody>
          <a:bodyPr wrap="square" rtlCol="0">
            <a:spAutoFit/>
          </a:bodyPr>
          <a:lstStyle/>
          <a:p>
            <a:r>
              <a:rPr lang="en-GB" dirty="0"/>
              <a:t>0..*</a:t>
            </a:r>
          </a:p>
        </p:txBody>
      </p:sp>
      <p:sp>
        <p:nvSpPr>
          <p:cNvPr id="51" name="TextBox 50"/>
          <p:cNvSpPr txBox="1"/>
          <p:nvPr/>
        </p:nvSpPr>
        <p:spPr>
          <a:xfrm>
            <a:off x="6989846" y="5561363"/>
            <a:ext cx="603106" cy="369332"/>
          </a:xfrm>
          <a:prstGeom prst="rect">
            <a:avLst/>
          </a:prstGeom>
          <a:noFill/>
        </p:spPr>
        <p:txBody>
          <a:bodyPr wrap="square" rtlCol="0">
            <a:spAutoFit/>
          </a:bodyPr>
          <a:lstStyle/>
          <a:p>
            <a:r>
              <a:rPr lang="en-GB" dirty="0"/>
              <a:t>1</a:t>
            </a:r>
          </a:p>
        </p:txBody>
      </p:sp>
      <p:sp>
        <p:nvSpPr>
          <p:cNvPr id="52" name="TextBox 51"/>
          <p:cNvSpPr txBox="1"/>
          <p:nvPr/>
        </p:nvSpPr>
        <p:spPr>
          <a:xfrm>
            <a:off x="4743127" y="4152739"/>
            <a:ext cx="603106" cy="369332"/>
          </a:xfrm>
          <a:prstGeom prst="rect">
            <a:avLst/>
          </a:prstGeom>
          <a:noFill/>
        </p:spPr>
        <p:txBody>
          <a:bodyPr wrap="square" rtlCol="0">
            <a:spAutoFit/>
          </a:bodyPr>
          <a:lstStyle/>
          <a:p>
            <a:r>
              <a:rPr lang="en-GB" dirty="0"/>
              <a:t>1</a:t>
            </a:r>
          </a:p>
        </p:txBody>
      </p:sp>
      <p:sp>
        <p:nvSpPr>
          <p:cNvPr id="53" name="TextBox 52"/>
          <p:cNvSpPr txBox="1"/>
          <p:nvPr/>
        </p:nvSpPr>
        <p:spPr>
          <a:xfrm>
            <a:off x="4743127" y="4383842"/>
            <a:ext cx="603106" cy="369332"/>
          </a:xfrm>
          <a:prstGeom prst="rect">
            <a:avLst/>
          </a:prstGeom>
          <a:noFill/>
        </p:spPr>
        <p:txBody>
          <a:bodyPr wrap="square" rtlCol="0">
            <a:spAutoFit/>
          </a:bodyPr>
          <a:lstStyle/>
          <a:p>
            <a:r>
              <a:rPr lang="en-GB" dirty="0"/>
              <a:t>0..*</a:t>
            </a:r>
          </a:p>
        </p:txBody>
      </p:sp>
      <p:sp>
        <p:nvSpPr>
          <p:cNvPr id="55" name="TextBox 54"/>
          <p:cNvSpPr txBox="1"/>
          <p:nvPr/>
        </p:nvSpPr>
        <p:spPr>
          <a:xfrm>
            <a:off x="8460445" y="3857179"/>
            <a:ext cx="603106" cy="369332"/>
          </a:xfrm>
          <a:prstGeom prst="rect">
            <a:avLst/>
          </a:prstGeom>
          <a:noFill/>
        </p:spPr>
        <p:txBody>
          <a:bodyPr wrap="square" rtlCol="0">
            <a:spAutoFit/>
          </a:bodyPr>
          <a:lstStyle/>
          <a:p>
            <a:r>
              <a:rPr lang="en-GB" dirty="0"/>
              <a:t>1</a:t>
            </a:r>
          </a:p>
        </p:txBody>
      </p:sp>
      <p:sp>
        <p:nvSpPr>
          <p:cNvPr id="56" name="TextBox 55"/>
          <p:cNvSpPr txBox="1"/>
          <p:nvPr/>
        </p:nvSpPr>
        <p:spPr>
          <a:xfrm>
            <a:off x="8460445" y="4331881"/>
            <a:ext cx="603106" cy="369332"/>
          </a:xfrm>
          <a:prstGeom prst="rect">
            <a:avLst/>
          </a:prstGeom>
          <a:noFill/>
        </p:spPr>
        <p:txBody>
          <a:bodyPr wrap="square" rtlCol="0">
            <a:spAutoFit/>
          </a:bodyPr>
          <a:lstStyle/>
          <a:p>
            <a:r>
              <a:rPr lang="en-GB" dirty="0"/>
              <a:t>0..*</a:t>
            </a:r>
          </a:p>
        </p:txBody>
      </p:sp>
      <p:cxnSp>
        <p:nvCxnSpPr>
          <p:cNvPr id="57" name="Straight Connector 56"/>
          <p:cNvCxnSpPr/>
          <p:nvPr/>
        </p:nvCxnSpPr>
        <p:spPr>
          <a:xfrm>
            <a:off x="5859546" y="3878055"/>
            <a:ext cx="1431853" cy="8033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96046" y="3573561"/>
            <a:ext cx="603106" cy="369332"/>
          </a:xfrm>
          <a:prstGeom prst="rect">
            <a:avLst/>
          </a:prstGeom>
          <a:noFill/>
        </p:spPr>
        <p:txBody>
          <a:bodyPr wrap="square" rtlCol="0">
            <a:spAutoFit/>
          </a:bodyPr>
          <a:lstStyle/>
          <a:p>
            <a:r>
              <a:rPr lang="en-GB" dirty="0"/>
              <a:t>1</a:t>
            </a:r>
          </a:p>
        </p:txBody>
      </p:sp>
      <p:sp>
        <p:nvSpPr>
          <p:cNvPr id="61" name="TextBox 60"/>
          <p:cNvSpPr txBox="1"/>
          <p:nvPr/>
        </p:nvSpPr>
        <p:spPr>
          <a:xfrm>
            <a:off x="7152587" y="4299841"/>
            <a:ext cx="603106" cy="369332"/>
          </a:xfrm>
          <a:prstGeom prst="rect">
            <a:avLst/>
          </a:prstGeom>
          <a:noFill/>
        </p:spPr>
        <p:txBody>
          <a:bodyPr wrap="square" rtlCol="0">
            <a:spAutoFit/>
          </a:bodyPr>
          <a:lstStyle/>
          <a:p>
            <a:r>
              <a:rPr lang="en-GB" dirty="0"/>
              <a:t>1..*</a:t>
            </a:r>
          </a:p>
        </p:txBody>
      </p:sp>
      <p:sp>
        <p:nvSpPr>
          <p:cNvPr id="5" name="Rectangular Callout 4"/>
          <p:cNvSpPr/>
          <p:nvPr/>
        </p:nvSpPr>
        <p:spPr>
          <a:xfrm>
            <a:off x="9994900" y="2057399"/>
            <a:ext cx="1981510" cy="1516161"/>
          </a:xfrm>
          <a:prstGeom prst="wedgeRectCallout">
            <a:avLst>
              <a:gd name="adj1" fmla="val -98835"/>
              <a:gd name="adj2" fmla="val -723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Attribute any related object dependant on authentication method?</a:t>
            </a:r>
          </a:p>
        </p:txBody>
      </p:sp>
      <p:sp>
        <p:nvSpPr>
          <p:cNvPr id="31" name="Rectangular Callout 30"/>
          <p:cNvSpPr/>
          <p:nvPr/>
        </p:nvSpPr>
        <p:spPr>
          <a:xfrm>
            <a:off x="848584" y="4753174"/>
            <a:ext cx="1981510" cy="758080"/>
          </a:xfrm>
          <a:prstGeom prst="wedgeRectCallout">
            <a:avLst>
              <a:gd name="adj1" fmla="val 98570"/>
              <a:gd name="adj2" fmla="val 10165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Username from User class</a:t>
            </a:r>
          </a:p>
        </p:txBody>
      </p:sp>
      <p:sp>
        <p:nvSpPr>
          <p:cNvPr id="32" name="Rectangular Callout 31"/>
          <p:cNvSpPr/>
          <p:nvPr/>
        </p:nvSpPr>
        <p:spPr>
          <a:xfrm>
            <a:off x="634021" y="2870589"/>
            <a:ext cx="1981510" cy="758080"/>
          </a:xfrm>
          <a:prstGeom prst="wedgeRectCallout">
            <a:avLst>
              <a:gd name="adj1" fmla="val 98570"/>
              <a:gd name="adj2" fmla="val 10165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Mute?</a:t>
            </a:r>
          </a:p>
        </p:txBody>
      </p:sp>
      <p:sp>
        <p:nvSpPr>
          <p:cNvPr id="33" name="Rectangular Callout 32"/>
          <p:cNvSpPr/>
          <p:nvPr/>
        </p:nvSpPr>
        <p:spPr>
          <a:xfrm>
            <a:off x="415746" y="1692981"/>
            <a:ext cx="1981510" cy="758080"/>
          </a:xfrm>
          <a:prstGeom prst="wedgeRectCallout">
            <a:avLst>
              <a:gd name="adj1" fmla="val 118961"/>
              <a:gd name="adj2" fmla="val -4982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Topic or thread type?</a:t>
            </a:r>
          </a:p>
        </p:txBody>
      </p:sp>
    </p:spTree>
    <p:extLst>
      <p:ext uri="{BB962C8B-B14F-4D97-AF65-F5344CB8AC3E}">
        <p14:creationId xmlns:p14="http://schemas.microsoft.com/office/powerpoint/2010/main" val="1300146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894" y="132769"/>
            <a:ext cx="8911687" cy="1280890"/>
          </a:xfrm>
        </p:spPr>
        <p:txBody>
          <a:bodyPr/>
          <a:lstStyle/>
          <a:p>
            <a:r>
              <a:rPr lang="en-GB" dirty="0">
                <a:solidFill>
                  <a:schemeClr val="accent1"/>
                </a:solidFill>
              </a:rPr>
              <a:t>State models (1 of 2)</a:t>
            </a:r>
          </a:p>
        </p:txBody>
      </p:sp>
      <p:sp>
        <p:nvSpPr>
          <p:cNvPr id="5" name="Rectangle 4"/>
          <p:cNvSpPr/>
          <p:nvPr/>
        </p:nvSpPr>
        <p:spPr>
          <a:xfrm>
            <a:off x="5144908" y="1987074"/>
            <a:ext cx="2977116" cy="61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Created</a:t>
            </a:r>
          </a:p>
        </p:txBody>
      </p:sp>
      <p:sp>
        <p:nvSpPr>
          <p:cNvPr id="6" name="Rectangle 5"/>
          <p:cNvSpPr/>
          <p:nvPr/>
        </p:nvSpPr>
        <p:spPr>
          <a:xfrm>
            <a:off x="5146327" y="5113267"/>
            <a:ext cx="2977116" cy="61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Killed</a:t>
            </a:r>
          </a:p>
        </p:txBody>
      </p:sp>
      <p:sp>
        <p:nvSpPr>
          <p:cNvPr id="7" name="Rectangle 6"/>
          <p:cNvSpPr/>
          <p:nvPr/>
        </p:nvSpPr>
        <p:spPr>
          <a:xfrm>
            <a:off x="5144908" y="5956488"/>
            <a:ext cx="2977116" cy="61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Archived</a:t>
            </a:r>
          </a:p>
        </p:txBody>
      </p:sp>
      <p:sp>
        <p:nvSpPr>
          <p:cNvPr id="8" name="Rectangle 7"/>
          <p:cNvSpPr/>
          <p:nvPr/>
        </p:nvSpPr>
        <p:spPr>
          <a:xfrm>
            <a:off x="5146327" y="2959508"/>
            <a:ext cx="2977116" cy="61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Sick</a:t>
            </a:r>
          </a:p>
        </p:txBody>
      </p:sp>
      <p:sp>
        <p:nvSpPr>
          <p:cNvPr id="9" name="Rectangle 8"/>
          <p:cNvSpPr/>
          <p:nvPr/>
        </p:nvSpPr>
        <p:spPr>
          <a:xfrm>
            <a:off x="5146327" y="4125324"/>
            <a:ext cx="2977116" cy="61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Dying</a:t>
            </a:r>
          </a:p>
        </p:txBody>
      </p:sp>
      <p:cxnSp>
        <p:nvCxnSpPr>
          <p:cNvPr id="4" name="Straight Arrow Connector 3"/>
          <p:cNvCxnSpPr>
            <a:stCxn id="5" idx="2"/>
            <a:endCxn id="8" idx="0"/>
          </p:cNvCxnSpPr>
          <p:nvPr/>
        </p:nvCxnSpPr>
        <p:spPr>
          <a:xfrm>
            <a:off x="6633466" y="2601990"/>
            <a:ext cx="1419" cy="35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1"/>
            <a:endCxn id="5" idx="1"/>
          </p:cNvCxnSpPr>
          <p:nvPr/>
        </p:nvCxnSpPr>
        <p:spPr>
          <a:xfrm rot="10800000">
            <a:off x="5144909" y="2294532"/>
            <a:ext cx="1419" cy="972434"/>
          </a:xfrm>
          <a:prstGeom prst="bentConnector3">
            <a:avLst>
              <a:gd name="adj1" fmla="val 162099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9" idx="0"/>
          </p:cNvCxnSpPr>
          <p:nvPr/>
        </p:nvCxnSpPr>
        <p:spPr>
          <a:xfrm rot="5400000">
            <a:off x="6359435" y="3849874"/>
            <a:ext cx="55090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9" idx="2"/>
            <a:endCxn id="6" idx="0"/>
          </p:cNvCxnSpPr>
          <p:nvPr/>
        </p:nvCxnSpPr>
        <p:spPr>
          <a:xfrm rot="5400000">
            <a:off x="6448372" y="4926753"/>
            <a:ext cx="373027"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9" idx="1"/>
            <a:endCxn id="8" idx="1"/>
          </p:cNvCxnSpPr>
          <p:nvPr/>
        </p:nvCxnSpPr>
        <p:spPr>
          <a:xfrm rot="10800000">
            <a:off x="5146327" y="3266966"/>
            <a:ext cx="12700" cy="1165816"/>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5" idx="3"/>
            <a:endCxn id="7" idx="3"/>
          </p:cNvCxnSpPr>
          <p:nvPr/>
        </p:nvCxnSpPr>
        <p:spPr>
          <a:xfrm>
            <a:off x="8122024" y="2294532"/>
            <a:ext cx="12700" cy="396941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ular Callout 42"/>
          <p:cNvSpPr/>
          <p:nvPr/>
        </p:nvSpPr>
        <p:spPr>
          <a:xfrm>
            <a:off x="9454913" y="2746791"/>
            <a:ext cx="1916146" cy="1655265"/>
          </a:xfrm>
          <a:prstGeom prst="wedgeRectCallout">
            <a:avLst>
              <a:gd name="adj1" fmla="val -83871"/>
              <a:gd name="adj2" fmla="val 3581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Could it be achieved for any other reason?</a:t>
            </a:r>
          </a:p>
        </p:txBody>
      </p:sp>
      <p:sp>
        <p:nvSpPr>
          <p:cNvPr id="44" name="Title 1"/>
          <p:cNvSpPr txBox="1">
            <a:spLocks/>
          </p:cNvSpPr>
          <p:nvPr/>
        </p:nvSpPr>
        <p:spPr>
          <a:xfrm>
            <a:off x="1666604" y="751120"/>
            <a:ext cx="3272703" cy="467079"/>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i="1" dirty="0">
                <a:solidFill>
                  <a:schemeClr val="accent1"/>
                </a:solidFill>
              </a:rPr>
              <a:t>Thread model</a:t>
            </a:r>
          </a:p>
        </p:txBody>
      </p:sp>
      <p:sp>
        <p:nvSpPr>
          <p:cNvPr id="12" name="TextBox 11"/>
          <p:cNvSpPr txBox="1"/>
          <p:nvPr/>
        </p:nvSpPr>
        <p:spPr>
          <a:xfrm>
            <a:off x="6741432" y="2601988"/>
            <a:ext cx="2076450" cy="307777"/>
          </a:xfrm>
          <a:prstGeom prst="rect">
            <a:avLst/>
          </a:prstGeom>
          <a:noFill/>
        </p:spPr>
        <p:txBody>
          <a:bodyPr wrap="square" rtlCol="0">
            <a:spAutoFit/>
          </a:bodyPr>
          <a:lstStyle/>
          <a:p>
            <a:r>
              <a:rPr lang="en-GB" sz="1400" i="1" dirty="0" err="1"/>
              <a:t>healthPoints</a:t>
            </a:r>
            <a:r>
              <a:rPr lang="en-GB" sz="1400" i="1" dirty="0"/>
              <a:t> &lt; ?</a:t>
            </a:r>
          </a:p>
        </p:txBody>
      </p:sp>
      <p:sp>
        <p:nvSpPr>
          <p:cNvPr id="25" name="TextBox 24"/>
          <p:cNvSpPr txBox="1"/>
          <p:nvPr/>
        </p:nvSpPr>
        <p:spPr>
          <a:xfrm>
            <a:off x="6741432" y="3689167"/>
            <a:ext cx="2076450" cy="307777"/>
          </a:xfrm>
          <a:prstGeom prst="rect">
            <a:avLst/>
          </a:prstGeom>
          <a:noFill/>
        </p:spPr>
        <p:txBody>
          <a:bodyPr wrap="square" rtlCol="0">
            <a:spAutoFit/>
          </a:bodyPr>
          <a:lstStyle/>
          <a:p>
            <a:r>
              <a:rPr lang="en-GB" sz="1400" i="1" dirty="0" err="1"/>
              <a:t>healthPoints</a:t>
            </a:r>
            <a:r>
              <a:rPr lang="en-GB" sz="1400" i="1" dirty="0"/>
              <a:t> &lt; ??</a:t>
            </a:r>
          </a:p>
        </p:txBody>
      </p:sp>
      <p:sp>
        <p:nvSpPr>
          <p:cNvPr id="28" name="TextBox 27"/>
          <p:cNvSpPr txBox="1"/>
          <p:nvPr/>
        </p:nvSpPr>
        <p:spPr>
          <a:xfrm>
            <a:off x="6664052" y="4784579"/>
            <a:ext cx="2076450" cy="307777"/>
          </a:xfrm>
          <a:prstGeom prst="rect">
            <a:avLst/>
          </a:prstGeom>
          <a:noFill/>
        </p:spPr>
        <p:txBody>
          <a:bodyPr wrap="square" rtlCol="0">
            <a:spAutoFit/>
          </a:bodyPr>
          <a:lstStyle/>
          <a:p>
            <a:r>
              <a:rPr lang="en-GB" sz="1400" i="1" dirty="0" err="1"/>
              <a:t>healthPoints</a:t>
            </a:r>
            <a:r>
              <a:rPr lang="en-GB" sz="1400" i="1" dirty="0"/>
              <a:t> &lt;= 0</a:t>
            </a:r>
          </a:p>
        </p:txBody>
      </p:sp>
      <p:sp>
        <p:nvSpPr>
          <p:cNvPr id="30" name="TextBox 29"/>
          <p:cNvSpPr txBox="1"/>
          <p:nvPr/>
        </p:nvSpPr>
        <p:spPr>
          <a:xfrm rot="5400000">
            <a:off x="6526204" y="4208787"/>
            <a:ext cx="4165587" cy="523220"/>
          </a:xfrm>
          <a:prstGeom prst="rect">
            <a:avLst/>
          </a:prstGeom>
          <a:noFill/>
        </p:spPr>
        <p:txBody>
          <a:bodyPr wrap="square" rtlCol="0">
            <a:spAutoFit/>
          </a:bodyPr>
          <a:lstStyle/>
          <a:p>
            <a:r>
              <a:rPr lang="en-GB" sz="1400" i="1" dirty="0"/>
              <a:t>Ticket connected to thread is marked by  Admin as indecent</a:t>
            </a:r>
          </a:p>
        </p:txBody>
      </p:sp>
      <p:cxnSp>
        <p:nvCxnSpPr>
          <p:cNvPr id="31" name="Elbow Connector 30"/>
          <p:cNvCxnSpPr>
            <a:stCxn id="8" idx="3"/>
            <a:endCxn id="7" idx="3"/>
          </p:cNvCxnSpPr>
          <p:nvPr/>
        </p:nvCxnSpPr>
        <p:spPr>
          <a:xfrm flipH="1">
            <a:off x="8122024" y="3266966"/>
            <a:ext cx="1419" cy="2996980"/>
          </a:xfrm>
          <a:prstGeom prst="bentConnector3">
            <a:avLst>
              <a:gd name="adj1" fmla="val -161099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9" idx="3"/>
            <a:endCxn id="7" idx="3"/>
          </p:cNvCxnSpPr>
          <p:nvPr/>
        </p:nvCxnSpPr>
        <p:spPr>
          <a:xfrm flipH="1">
            <a:off x="8122024" y="4432782"/>
            <a:ext cx="1419" cy="1831164"/>
          </a:xfrm>
          <a:prstGeom prst="bentConnector3">
            <a:avLst>
              <a:gd name="adj1" fmla="val -161099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6" idx="3"/>
            <a:endCxn id="7" idx="3"/>
          </p:cNvCxnSpPr>
          <p:nvPr/>
        </p:nvCxnSpPr>
        <p:spPr>
          <a:xfrm flipH="1">
            <a:off x="8122024" y="5420725"/>
            <a:ext cx="1419" cy="843221"/>
          </a:xfrm>
          <a:prstGeom prst="bentConnector3">
            <a:avLst>
              <a:gd name="adj1" fmla="val -16109937"/>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375526" y="3657628"/>
            <a:ext cx="1450415" cy="523220"/>
          </a:xfrm>
          <a:prstGeom prst="rect">
            <a:avLst/>
          </a:prstGeom>
          <a:noFill/>
        </p:spPr>
        <p:txBody>
          <a:bodyPr wrap="square" rtlCol="0">
            <a:spAutoFit/>
          </a:bodyPr>
          <a:lstStyle/>
          <a:p>
            <a:r>
              <a:rPr lang="en-GB" sz="1400" i="1" dirty="0" err="1"/>
              <a:t>healthPoints</a:t>
            </a:r>
            <a:r>
              <a:rPr lang="en-GB" sz="1400" i="1" dirty="0"/>
              <a:t> return to &gt; ??</a:t>
            </a:r>
          </a:p>
        </p:txBody>
      </p:sp>
      <p:sp>
        <p:nvSpPr>
          <p:cNvPr id="41" name="TextBox 40"/>
          <p:cNvSpPr txBox="1"/>
          <p:nvPr/>
        </p:nvSpPr>
        <p:spPr>
          <a:xfrm>
            <a:off x="3376449" y="2601663"/>
            <a:ext cx="1448074" cy="523220"/>
          </a:xfrm>
          <a:prstGeom prst="rect">
            <a:avLst/>
          </a:prstGeom>
          <a:noFill/>
        </p:spPr>
        <p:txBody>
          <a:bodyPr wrap="square" rtlCol="0">
            <a:spAutoFit/>
          </a:bodyPr>
          <a:lstStyle/>
          <a:p>
            <a:r>
              <a:rPr lang="en-GB" sz="1400" i="1" dirty="0" err="1"/>
              <a:t>healthPoints</a:t>
            </a:r>
            <a:r>
              <a:rPr lang="en-GB" sz="1400" i="1" dirty="0"/>
              <a:t> return to &gt; ?</a:t>
            </a:r>
          </a:p>
        </p:txBody>
      </p:sp>
      <p:sp>
        <p:nvSpPr>
          <p:cNvPr id="36" name="Flowchart: Connector 35"/>
          <p:cNvSpPr/>
          <p:nvPr/>
        </p:nvSpPr>
        <p:spPr>
          <a:xfrm>
            <a:off x="3731592" y="5442433"/>
            <a:ext cx="554339" cy="571500"/>
          </a:xfrm>
          <a:prstGeom prst="flowChartConnecto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p:cNvSpPr/>
          <p:nvPr/>
        </p:nvSpPr>
        <p:spPr>
          <a:xfrm>
            <a:off x="6351365" y="893504"/>
            <a:ext cx="554339" cy="571500"/>
          </a:xfrm>
          <a:prstGeom prst="flowChartConnecto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p:cNvSpPr/>
          <p:nvPr/>
        </p:nvSpPr>
        <p:spPr>
          <a:xfrm>
            <a:off x="3807791" y="5534067"/>
            <a:ext cx="401939" cy="4191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p:cNvCxnSpPr>
            <a:stCxn id="6" idx="1"/>
            <a:endCxn id="36" idx="6"/>
          </p:cNvCxnSpPr>
          <p:nvPr/>
        </p:nvCxnSpPr>
        <p:spPr>
          <a:xfrm flipH="1">
            <a:off x="4285931" y="5420725"/>
            <a:ext cx="860396" cy="30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1"/>
            <a:endCxn id="36" idx="6"/>
          </p:cNvCxnSpPr>
          <p:nvPr/>
        </p:nvCxnSpPr>
        <p:spPr>
          <a:xfrm flipH="1" flipV="1">
            <a:off x="4285931" y="5728183"/>
            <a:ext cx="858977" cy="53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479214" y="5010851"/>
            <a:ext cx="2076450" cy="523220"/>
          </a:xfrm>
          <a:prstGeom prst="rect">
            <a:avLst/>
          </a:prstGeom>
          <a:noFill/>
        </p:spPr>
        <p:txBody>
          <a:bodyPr wrap="square" rtlCol="0">
            <a:spAutoFit/>
          </a:bodyPr>
          <a:lstStyle/>
          <a:p>
            <a:r>
              <a:rPr lang="en-GB" sz="1400" i="1" dirty="0"/>
              <a:t>Retention period ends</a:t>
            </a:r>
          </a:p>
        </p:txBody>
      </p:sp>
      <p:cxnSp>
        <p:nvCxnSpPr>
          <p:cNvPr id="59" name="Straight Arrow Connector 58"/>
          <p:cNvCxnSpPr>
            <a:endCxn id="5" idx="0"/>
          </p:cNvCxnSpPr>
          <p:nvPr/>
        </p:nvCxnSpPr>
        <p:spPr>
          <a:xfrm>
            <a:off x="6627115" y="1447622"/>
            <a:ext cx="6351" cy="53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722485" y="1471715"/>
            <a:ext cx="2076450" cy="307777"/>
          </a:xfrm>
          <a:prstGeom prst="rect">
            <a:avLst/>
          </a:prstGeom>
          <a:noFill/>
        </p:spPr>
        <p:txBody>
          <a:bodyPr wrap="square" rtlCol="0">
            <a:spAutoFit/>
          </a:bodyPr>
          <a:lstStyle/>
          <a:p>
            <a:r>
              <a:rPr lang="en-GB" sz="1400" i="1" dirty="0"/>
              <a:t>User creates thread</a:t>
            </a:r>
          </a:p>
        </p:txBody>
      </p:sp>
    </p:spTree>
    <p:extLst>
      <p:ext uri="{BB962C8B-B14F-4D97-AF65-F5344CB8AC3E}">
        <p14:creationId xmlns:p14="http://schemas.microsoft.com/office/powerpoint/2010/main" val="1601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120549" y="2714117"/>
            <a:ext cx="2977116" cy="61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Reported</a:t>
            </a:r>
          </a:p>
        </p:txBody>
      </p:sp>
      <p:sp>
        <p:nvSpPr>
          <p:cNvPr id="11" name="Rectangle 10"/>
          <p:cNvSpPr/>
          <p:nvPr/>
        </p:nvSpPr>
        <p:spPr>
          <a:xfrm>
            <a:off x="8792073" y="2713604"/>
            <a:ext cx="2977116" cy="61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Actioned</a:t>
            </a:r>
          </a:p>
        </p:txBody>
      </p:sp>
      <p:sp>
        <p:nvSpPr>
          <p:cNvPr id="14" name="Rectangle 13"/>
          <p:cNvSpPr/>
          <p:nvPr/>
        </p:nvSpPr>
        <p:spPr>
          <a:xfrm>
            <a:off x="3120548" y="5206861"/>
            <a:ext cx="2977116" cy="61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Ignored</a:t>
            </a:r>
          </a:p>
        </p:txBody>
      </p:sp>
      <p:cxnSp>
        <p:nvCxnSpPr>
          <p:cNvPr id="29" name="Elbow Connector 28"/>
          <p:cNvCxnSpPr>
            <a:stCxn id="10" idx="2"/>
            <a:endCxn id="14" idx="0"/>
          </p:cNvCxnSpPr>
          <p:nvPr/>
        </p:nvCxnSpPr>
        <p:spPr>
          <a:xfrm rot="5400000">
            <a:off x="3670193" y="4267947"/>
            <a:ext cx="187782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11" idx="1"/>
          </p:cNvCxnSpPr>
          <p:nvPr/>
        </p:nvCxnSpPr>
        <p:spPr>
          <a:xfrm flipV="1">
            <a:off x="6097665" y="3021062"/>
            <a:ext cx="2694408" cy="5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Connector 45"/>
          <p:cNvSpPr/>
          <p:nvPr/>
        </p:nvSpPr>
        <p:spPr>
          <a:xfrm>
            <a:off x="4331936" y="1620548"/>
            <a:ext cx="554339" cy="571500"/>
          </a:xfrm>
          <a:prstGeom prst="flowChartConnecto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itle 1"/>
          <p:cNvSpPr txBox="1">
            <a:spLocks/>
          </p:cNvSpPr>
          <p:nvPr/>
        </p:nvSpPr>
        <p:spPr>
          <a:xfrm>
            <a:off x="1510894" y="1264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accent1"/>
                </a:solidFill>
              </a:rPr>
              <a:t>State models (2 of 2)</a:t>
            </a:r>
          </a:p>
        </p:txBody>
      </p:sp>
      <p:sp>
        <p:nvSpPr>
          <p:cNvPr id="38" name="Title 1"/>
          <p:cNvSpPr txBox="1">
            <a:spLocks/>
          </p:cNvSpPr>
          <p:nvPr/>
        </p:nvSpPr>
        <p:spPr>
          <a:xfrm>
            <a:off x="1666604" y="751120"/>
            <a:ext cx="3272703" cy="467079"/>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i="1" dirty="0">
                <a:solidFill>
                  <a:schemeClr val="accent1"/>
                </a:solidFill>
              </a:rPr>
              <a:t>Ticket model</a:t>
            </a:r>
          </a:p>
        </p:txBody>
      </p:sp>
      <p:cxnSp>
        <p:nvCxnSpPr>
          <p:cNvPr id="42" name="Elbow Connector 41"/>
          <p:cNvCxnSpPr>
            <a:stCxn id="46" idx="4"/>
            <a:endCxn id="10" idx="0"/>
          </p:cNvCxnSpPr>
          <p:nvPr/>
        </p:nvCxnSpPr>
        <p:spPr>
          <a:xfrm rot="16200000" flipH="1">
            <a:off x="4348072" y="2453081"/>
            <a:ext cx="52206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880169" y="2111901"/>
            <a:ext cx="2861173" cy="523220"/>
          </a:xfrm>
          <a:prstGeom prst="rect">
            <a:avLst/>
          </a:prstGeom>
          <a:noFill/>
        </p:spPr>
        <p:txBody>
          <a:bodyPr wrap="square" rtlCol="0">
            <a:spAutoFit/>
          </a:bodyPr>
          <a:lstStyle/>
          <a:p>
            <a:r>
              <a:rPr lang="en-GB" sz="1400" i="1" dirty="0"/>
              <a:t>User reports thread/message as indecent</a:t>
            </a:r>
          </a:p>
        </p:txBody>
      </p:sp>
      <p:sp>
        <p:nvSpPr>
          <p:cNvPr id="50" name="TextBox 49"/>
          <p:cNvSpPr txBox="1"/>
          <p:nvPr/>
        </p:nvSpPr>
        <p:spPr>
          <a:xfrm>
            <a:off x="1669688" y="4081161"/>
            <a:ext cx="2977921" cy="523220"/>
          </a:xfrm>
          <a:prstGeom prst="rect">
            <a:avLst/>
          </a:prstGeom>
          <a:noFill/>
        </p:spPr>
        <p:txBody>
          <a:bodyPr wrap="square" rtlCol="0">
            <a:spAutoFit/>
          </a:bodyPr>
          <a:lstStyle/>
          <a:p>
            <a:r>
              <a:rPr lang="en-GB" sz="1400" i="1" dirty="0"/>
              <a:t>Admin marks thread/message as </a:t>
            </a:r>
            <a:r>
              <a:rPr lang="en-GB" sz="1400" i="1" u="sng" dirty="0"/>
              <a:t>not</a:t>
            </a:r>
            <a:r>
              <a:rPr lang="en-GB" sz="1400" i="1" dirty="0"/>
              <a:t> indecent</a:t>
            </a:r>
          </a:p>
        </p:txBody>
      </p:sp>
      <p:sp>
        <p:nvSpPr>
          <p:cNvPr id="54" name="TextBox 53"/>
          <p:cNvSpPr txBox="1"/>
          <p:nvPr/>
        </p:nvSpPr>
        <p:spPr>
          <a:xfrm>
            <a:off x="6677079" y="2295611"/>
            <a:ext cx="2247228" cy="738664"/>
          </a:xfrm>
          <a:prstGeom prst="rect">
            <a:avLst/>
          </a:prstGeom>
          <a:noFill/>
        </p:spPr>
        <p:txBody>
          <a:bodyPr wrap="square" rtlCol="0">
            <a:spAutoFit/>
          </a:bodyPr>
          <a:lstStyle/>
          <a:p>
            <a:r>
              <a:rPr lang="en-GB" sz="1400" i="1" dirty="0"/>
              <a:t>Admin marks thread/message as indecent</a:t>
            </a:r>
          </a:p>
        </p:txBody>
      </p:sp>
      <p:sp>
        <p:nvSpPr>
          <p:cNvPr id="55" name="Flowchart: Connector 54"/>
          <p:cNvSpPr/>
          <p:nvPr/>
        </p:nvSpPr>
        <p:spPr>
          <a:xfrm>
            <a:off x="9995917" y="5211872"/>
            <a:ext cx="554339" cy="571500"/>
          </a:xfrm>
          <a:prstGeom prst="flowChartConnecto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Flowchart: Connector 56"/>
          <p:cNvSpPr/>
          <p:nvPr/>
        </p:nvSpPr>
        <p:spPr>
          <a:xfrm>
            <a:off x="10072116" y="5303506"/>
            <a:ext cx="401939" cy="4191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Arrow Connector 57"/>
          <p:cNvCxnSpPr>
            <a:stCxn id="14" idx="3"/>
            <a:endCxn id="55" idx="2"/>
          </p:cNvCxnSpPr>
          <p:nvPr/>
        </p:nvCxnSpPr>
        <p:spPr>
          <a:xfrm flipV="1">
            <a:off x="6097664" y="5497622"/>
            <a:ext cx="3898253" cy="16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1" idx="2"/>
            <a:endCxn id="55" idx="0"/>
          </p:cNvCxnSpPr>
          <p:nvPr/>
        </p:nvCxnSpPr>
        <p:spPr>
          <a:xfrm flipH="1">
            <a:off x="10273087" y="3328520"/>
            <a:ext cx="7544" cy="188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651339" y="3891593"/>
            <a:ext cx="2076450" cy="523220"/>
          </a:xfrm>
          <a:prstGeom prst="rect">
            <a:avLst/>
          </a:prstGeom>
          <a:noFill/>
        </p:spPr>
        <p:txBody>
          <a:bodyPr wrap="square" rtlCol="0">
            <a:spAutoFit/>
          </a:bodyPr>
          <a:lstStyle/>
          <a:p>
            <a:r>
              <a:rPr lang="en-GB" sz="1400" i="1" dirty="0"/>
              <a:t>Retention period ends</a:t>
            </a:r>
          </a:p>
        </p:txBody>
      </p:sp>
      <p:sp>
        <p:nvSpPr>
          <p:cNvPr id="67" name="TextBox 66"/>
          <p:cNvSpPr txBox="1"/>
          <p:nvPr/>
        </p:nvSpPr>
        <p:spPr>
          <a:xfrm>
            <a:off x="7194505" y="4968274"/>
            <a:ext cx="2076450" cy="523220"/>
          </a:xfrm>
          <a:prstGeom prst="rect">
            <a:avLst/>
          </a:prstGeom>
          <a:noFill/>
        </p:spPr>
        <p:txBody>
          <a:bodyPr wrap="square" rtlCol="0">
            <a:spAutoFit/>
          </a:bodyPr>
          <a:lstStyle/>
          <a:p>
            <a:r>
              <a:rPr lang="en-GB" sz="1400" i="1" dirty="0"/>
              <a:t>Retention period ends</a:t>
            </a:r>
          </a:p>
        </p:txBody>
      </p:sp>
    </p:spTree>
    <p:extLst>
      <p:ext uri="{BB962C8B-B14F-4D97-AF65-F5344CB8AC3E}">
        <p14:creationId xmlns:p14="http://schemas.microsoft.com/office/powerpoint/2010/main" val="146488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chemeClr val="accent1"/>
                </a:solidFill>
              </a:rPr>
              <a:t>Vision</a:t>
            </a:r>
            <a:br>
              <a:rPr lang="en-GB" dirty="0">
                <a:solidFill>
                  <a:schemeClr val="accent1"/>
                </a:solidFill>
              </a:rPr>
            </a:br>
            <a:r>
              <a:rPr lang="en-GB" sz="2400" dirty="0">
                <a:solidFill>
                  <a:schemeClr val="accent1"/>
                </a:solidFill>
              </a:rPr>
              <a:t>Why is the point? Yes I do mean ‘Why’</a:t>
            </a:r>
            <a:br>
              <a:rPr lang="en-GB" sz="2400" dirty="0">
                <a:solidFill>
                  <a:schemeClr val="accent1"/>
                </a:solidFill>
              </a:rPr>
            </a:br>
            <a:endParaRPr lang="en-GB" sz="2400" dirty="0">
              <a:solidFill>
                <a:schemeClr val="accent1"/>
              </a:solidFill>
            </a:endParaRPr>
          </a:p>
        </p:txBody>
      </p:sp>
      <p:sp>
        <p:nvSpPr>
          <p:cNvPr id="3" name="Content Placeholder 2"/>
          <p:cNvSpPr>
            <a:spLocks noGrp="1"/>
          </p:cNvSpPr>
          <p:nvPr>
            <p:ph idx="1"/>
          </p:nvPr>
        </p:nvSpPr>
        <p:spPr/>
        <p:txBody>
          <a:bodyPr>
            <a:normAutofit fontScale="92500" lnSpcReduction="10000"/>
          </a:bodyPr>
          <a:lstStyle/>
          <a:p>
            <a:r>
              <a:rPr lang="en-GB" dirty="0"/>
              <a:t>We will provide a system that allows people to start and engage in conversations that are tethered to locations/points of interest within cities</a:t>
            </a:r>
          </a:p>
          <a:p>
            <a:r>
              <a:rPr lang="en-GB" dirty="0"/>
              <a:t>The system will provide people with a real-time, physical awareness of the ‘goings-on’ around their city. It will be built in a way that encourages the physical “explorations” of a city, its culture and its people</a:t>
            </a:r>
          </a:p>
          <a:p>
            <a:r>
              <a:rPr lang="en-GB" dirty="0"/>
              <a:t>The system can support a number of use cases including but not limited to:</a:t>
            </a:r>
          </a:p>
          <a:p>
            <a:pPr lvl="1"/>
            <a:r>
              <a:rPr lang="en-GB" dirty="0"/>
              <a:t>Events and gatherings – whether spontaneous, ‘one-off’ or frequent</a:t>
            </a:r>
          </a:p>
          <a:p>
            <a:pPr lvl="1"/>
            <a:r>
              <a:rPr lang="en-GB" dirty="0"/>
              <a:t>Local and national debate – encouraging dialogue and action in regards to important issues within communities</a:t>
            </a:r>
          </a:p>
          <a:p>
            <a:pPr lvl="1"/>
            <a:r>
              <a:rPr lang="en-GB" dirty="0"/>
              <a:t>Awareness – informing people of dangers, disruptions to public services or neighbourhood vigilance</a:t>
            </a:r>
          </a:p>
          <a:p>
            <a:pPr lvl="1"/>
            <a:r>
              <a:rPr lang="en-GB" dirty="0"/>
              <a:t>Supporting curiosity – allowing people to seek answers, learn and discover regarding  the ‘sights and sounds’ of a city</a:t>
            </a:r>
          </a:p>
          <a:p>
            <a:pPr lvl="1"/>
            <a:endParaRPr lang="en-GB" dirty="0"/>
          </a:p>
          <a:p>
            <a:pPr lvl="1"/>
            <a:endParaRPr lang="en-GB" dirty="0"/>
          </a:p>
        </p:txBody>
      </p:sp>
    </p:spTree>
    <p:extLst>
      <p:ext uri="{BB962C8B-B14F-4D97-AF65-F5344CB8AC3E}">
        <p14:creationId xmlns:p14="http://schemas.microsoft.com/office/powerpoint/2010/main" val="103339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5665" y="1658680"/>
            <a:ext cx="2371060" cy="75491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EVENT</a:t>
            </a:r>
          </a:p>
        </p:txBody>
      </p:sp>
      <p:sp>
        <p:nvSpPr>
          <p:cNvPr id="5" name="Rectangle 4"/>
          <p:cNvSpPr/>
          <p:nvPr/>
        </p:nvSpPr>
        <p:spPr>
          <a:xfrm>
            <a:off x="3597348" y="1658680"/>
            <a:ext cx="2371060" cy="754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DEBATE</a:t>
            </a:r>
          </a:p>
        </p:txBody>
      </p:sp>
      <p:sp>
        <p:nvSpPr>
          <p:cNvPr id="6" name="Rectangle 5"/>
          <p:cNvSpPr/>
          <p:nvPr/>
        </p:nvSpPr>
        <p:spPr>
          <a:xfrm>
            <a:off x="6259031" y="1658679"/>
            <a:ext cx="2371060" cy="7549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AWARENESS</a:t>
            </a:r>
          </a:p>
        </p:txBody>
      </p:sp>
      <p:sp>
        <p:nvSpPr>
          <p:cNvPr id="7" name="Rectangle 6"/>
          <p:cNvSpPr/>
          <p:nvPr/>
        </p:nvSpPr>
        <p:spPr>
          <a:xfrm>
            <a:off x="8995143" y="1658680"/>
            <a:ext cx="2371060" cy="7549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CURIOSITY</a:t>
            </a:r>
          </a:p>
        </p:txBody>
      </p:sp>
      <p:sp>
        <p:nvSpPr>
          <p:cNvPr id="8" name="Rectangle 7"/>
          <p:cNvSpPr/>
          <p:nvPr/>
        </p:nvSpPr>
        <p:spPr>
          <a:xfrm>
            <a:off x="935665" y="2693582"/>
            <a:ext cx="2371060" cy="335634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-Spontaneous</a:t>
            </a:r>
          </a:p>
          <a:p>
            <a:r>
              <a:rPr lang="en-GB" dirty="0"/>
              <a:t>-Frequent</a:t>
            </a:r>
          </a:p>
          <a:p>
            <a:r>
              <a:rPr lang="en-GB" dirty="0"/>
              <a:t>-gathering</a:t>
            </a:r>
          </a:p>
          <a:p>
            <a:r>
              <a:rPr lang="en-GB" dirty="0"/>
              <a:t>-flash mob</a:t>
            </a:r>
          </a:p>
          <a:p>
            <a:endParaRPr lang="en-GB" dirty="0"/>
          </a:p>
          <a:p>
            <a:endParaRPr lang="en-GB" dirty="0"/>
          </a:p>
          <a:p>
            <a:endParaRPr lang="en-GB" dirty="0"/>
          </a:p>
        </p:txBody>
      </p:sp>
      <p:sp>
        <p:nvSpPr>
          <p:cNvPr id="9" name="Rectangle 8"/>
          <p:cNvSpPr/>
          <p:nvPr/>
        </p:nvSpPr>
        <p:spPr>
          <a:xfrm>
            <a:off x="3597348" y="2693582"/>
            <a:ext cx="2371060" cy="3356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-local issues</a:t>
            </a:r>
          </a:p>
          <a:p>
            <a:r>
              <a:rPr lang="en-GB" dirty="0"/>
              <a:t>-societal issues</a:t>
            </a:r>
          </a:p>
          <a:p>
            <a:r>
              <a:rPr lang="en-GB" dirty="0"/>
              <a:t>-politics</a:t>
            </a:r>
          </a:p>
          <a:p>
            <a:r>
              <a:rPr lang="en-GB" dirty="0"/>
              <a:t>-architecture</a:t>
            </a:r>
          </a:p>
          <a:p>
            <a:r>
              <a:rPr lang="en-GB" dirty="0"/>
              <a:t>-discuss??</a:t>
            </a:r>
          </a:p>
          <a:p>
            <a:endParaRPr lang="en-GB" dirty="0"/>
          </a:p>
        </p:txBody>
      </p:sp>
      <p:sp>
        <p:nvSpPr>
          <p:cNvPr id="10" name="Rectangle 9"/>
          <p:cNvSpPr/>
          <p:nvPr/>
        </p:nvSpPr>
        <p:spPr>
          <a:xfrm>
            <a:off x="6259031" y="2693581"/>
            <a:ext cx="2371060" cy="335634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-travel disruption</a:t>
            </a:r>
          </a:p>
          <a:p>
            <a:r>
              <a:rPr lang="en-GB" dirty="0"/>
              <a:t>-vigilance</a:t>
            </a:r>
          </a:p>
          <a:p>
            <a:r>
              <a:rPr lang="en-GB" dirty="0"/>
              <a:t>-dangers</a:t>
            </a:r>
          </a:p>
          <a:p>
            <a:r>
              <a:rPr lang="en-GB" dirty="0"/>
              <a:t>-appreciate???</a:t>
            </a:r>
          </a:p>
          <a:p>
            <a:endParaRPr lang="en-GB" dirty="0"/>
          </a:p>
        </p:txBody>
      </p:sp>
      <p:sp>
        <p:nvSpPr>
          <p:cNvPr id="11" name="Rectangle 10"/>
          <p:cNvSpPr/>
          <p:nvPr/>
        </p:nvSpPr>
        <p:spPr>
          <a:xfrm>
            <a:off x="8995143" y="2693582"/>
            <a:ext cx="2371060" cy="335634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-seek answers</a:t>
            </a:r>
          </a:p>
          <a:p>
            <a:r>
              <a:rPr lang="en-GB" dirty="0"/>
              <a:t>-learn</a:t>
            </a:r>
          </a:p>
          <a:p>
            <a:r>
              <a:rPr lang="en-GB" dirty="0"/>
              <a:t>-explore local history</a:t>
            </a:r>
          </a:p>
          <a:p>
            <a:r>
              <a:rPr lang="en-GB" dirty="0"/>
              <a:t>-get local recommendations</a:t>
            </a:r>
          </a:p>
          <a:p>
            <a:r>
              <a:rPr lang="en-GB" dirty="0"/>
              <a:t>-meet new people</a:t>
            </a:r>
          </a:p>
          <a:p>
            <a:r>
              <a:rPr lang="en-GB" dirty="0"/>
              <a:t>-help???</a:t>
            </a:r>
          </a:p>
        </p:txBody>
      </p:sp>
      <p:sp>
        <p:nvSpPr>
          <p:cNvPr id="12" name="Title 1"/>
          <p:cNvSpPr>
            <a:spLocks noGrp="1"/>
          </p:cNvSpPr>
          <p:nvPr>
            <p:ph type="title"/>
          </p:nvPr>
        </p:nvSpPr>
        <p:spPr>
          <a:xfrm>
            <a:off x="1699790" y="237794"/>
            <a:ext cx="8911687" cy="1280890"/>
          </a:xfrm>
        </p:spPr>
        <p:txBody>
          <a:bodyPr>
            <a:normAutofit/>
          </a:bodyPr>
          <a:lstStyle/>
          <a:p>
            <a:r>
              <a:rPr lang="en-GB" dirty="0">
                <a:solidFill>
                  <a:schemeClr val="accent1"/>
                </a:solidFill>
              </a:rPr>
              <a:t>Use cases</a:t>
            </a:r>
            <a:br>
              <a:rPr lang="en-GB" dirty="0">
                <a:solidFill>
                  <a:schemeClr val="accent1"/>
                </a:solidFill>
              </a:rPr>
            </a:br>
            <a:r>
              <a:rPr lang="en-GB" sz="2200" dirty="0">
                <a:solidFill>
                  <a:schemeClr val="accent1"/>
                </a:solidFill>
              </a:rPr>
              <a:t>Sure this can be done on twitter…but that’s in the virtual world</a:t>
            </a:r>
            <a:endParaRPr lang="en-GB" dirty="0">
              <a:solidFill>
                <a:schemeClr val="accent1"/>
              </a:solidFill>
            </a:endParaRPr>
          </a:p>
        </p:txBody>
      </p:sp>
    </p:spTree>
    <p:extLst>
      <p:ext uri="{BB962C8B-B14F-4D97-AF65-F5344CB8AC3E}">
        <p14:creationId xmlns:p14="http://schemas.microsoft.com/office/powerpoint/2010/main" val="398953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Timing to market</a:t>
            </a:r>
            <a:br>
              <a:rPr lang="en-GB" dirty="0">
                <a:solidFill>
                  <a:schemeClr val="accent1"/>
                </a:solidFill>
              </a:rPr>
            </a:br>
            <a:r>
              <a:rPr lang="en-GB" sz="2200" dirty="0">
                <a:solidFill>
                  <a:schemeClr val="accent1"/>
                </a:solidFill>
              </a:rPr>
              <a:t>The dawn of interacting with strangers…scary?</a:t>
            </a:r>
            <a:endParaRPr lang="en-GB"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r>
              <a:rPr lang="en-GB" dirty="0"/>
              <a:t>The age of social media services using “open </a:t>
            </a:r>
            <a:r>
              <a:rPr lang="en-GB" dirty="0" err="1"/>
              <a:t>interation</a:t>
            </a:r>
            <a:r>
              <a:rPr lang="en-GB" dirty="0"/>
              <a:t>” frameworks (e.g. twitter, tinder, periscope  &amp; </a:t>
            </a:r>
            <a:r>
              <a:rPr lang="en-GB" dirty="0" err="1"/>
              <a:t>wakie</a:t>
            </a:r>
            <a:r>
              <a:rPr lang="en-GB" dirty="0"/>
              <a:t>) are moving our society back to an open and unreserved nature to interact with people we haven’t met or been introduced to</a:t>
            </a:r>
          </a:p>
          <a:p>
            <a:r>
              <a:rPr lang="en-GB" dirty="0"/>
              <a:t>Globalisation has brought about…Cities like London and New York are beginning to have greater people identifying themselves with being a Londoner or a New Yorker then that of akin to nationalities. A platform that brings cities and future mega cities together. Facebook is the friend-chatroom. </a:t>
            </a:r>
            <a:r>
              <a:rPr lang="en-GB" dirty="0" err="1"/>
              <a:t>Twiter</a:t>
            </a:r>
            <a:r>
              <a:rPr lang="en-GB" dirty="0"/>
              <a:t> is the global-chatroom. We are a cities chat-room</a:t>
            </a:r>
          </a:p>
          <a:p>
            <a:r>
              <a:rPr lang="en-GB" dirty="0" err="1"/>
              <a:t>Pokemon</a:t>
            </a:r>
            <a:r>
              <a:rPr lang="en-GB" dirty="0"/>
              <a:t> Go and the age of AR which we are about to come across will move more people into being more </a:t>
            </a:r>
            <a:r>
              <a:rPr lang="en-GB" dirty="0" err="1"/>
              <a:t>spacially</a:t>
            </a:r>
            <a:r>
              <a:rPr lang="en-GB" dirty="0"/>
              <a:t> aware of their surroundings. I bet </a:t>
            </a:r>
            <a:r>
              <a:rPr lang="en-GB" dirty="0" err="1"/>
              <a:t>pokemon</a:t>
            </a:r>
            <a:r>
              <a:rPr lang="en-GB" dirty="0"/>
              <a:t> go has improved ordinary Londoners navigation skills twofold. This was our greatest risk but is now a great opportunity </a:t>
            </a:r>
          </a:p>
          <a:p>
            <a:r>
              <a:rPr lang="en-GB" dirty="0"/>
              <a:t>A greater need for the </a:t>
            </a:r>
            <a:r>
              <a:rPr lang="en-GB" i="1" dirty="0"/>
              <a:t>digital detox</a:t>
            </a:r>
            <a:r>
              <a:rPr lang="en-GB" dirty="0"/>
              <a:t>. The virtual world is more an more being seen as enslaving us rather than enhancing our real </a:t>
            </a:r>
            <a:r>
              <a:rPr lang="en-GB" dirty="0" err="1"/>
              <a:t>lifes</a:t>
            </a:r>
            <a:r>
              <a:rPr lang="en-GB" dirty="0"/>
              <a:t>. (enter ted talk)</a:t>
            </a:r>
            <a:endParaRPr lang="en-GB" i="1" dirty="0"/>
          </a:p>
          <a:p>
            <a:pPr lvl="1"/>
            <a:endParaRPr lang="en-GB" dirty="0"/>
          </a:p>
        </p:txBody>
      </p:sp>
    </p:spTree>
    <p:extLst>
      <p:ext uri="{BB962C8B-B14F-4D97-AF65-F5344CB8AC3E}">
        <p14:creationId xmlns:p14="http://schemas.microsoft.com/office/powerpoint/2010/main" val="425238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Strengths</a:t>
            </a:r>
            <a:br>
              <a:rPr lang="en-GB" dirty="0">
                <a:solidFill>
                  <a:schemeClr val="accent1"/>
                </a:solidFill>
              </a:rPr>
            </a:br>
            <a:r>
              <a:rPr lang="en-GB" sz="2200" dirty="0">
                <a:solidFill>
                  <a:schemeClr val="accent1"/>
                </a:solidFill>
              </a:rPr>
              <a:t>Strong!</a:t>
            </a:r>
            <a:endParaRPr lang="en-GB" dirty="0">
              <a:solidFill>
                <a:schemeClr val="accent1"/>
              </a:solidFill>
            </a:endParaRPr>
          </a:p>
        </p:txBody>
      </p:sp>
      <p:sp>
        <p:nvSpPr>
          <p:cNvPr id="3" name="Content Placeholder 2"/>
          <p:cNvSpPr>
            <a:spLocks noGrp="1"/>
          </p:cNvSpPr>
          <p:nvPr>
            <p:ph idx="1"/>
          </p:nvPr>
        </p:nvSpPr>
        <p:spPr/>
        <p:txBody>
          <a:bodyPr>
            <a:normAutofit/>
          </a:bodyPr>
          <a:lstStyle/>
          <a:p>
            <a:r>
              <a:rPr lang="en-GB" dirty="0"/>
              <a:t>The</a:t>
            </a:r>
          </a:p>
        </p:txBody>
      </p:sp>
    </p:spTree>
    <p:extLst>
      <p:ext uri="{BB962C8B-B14F-4D97-AF65-F5344CB8AC3E}">
        <p14:creationId xmlns:p14="http://schemas.microsoft.com/office/powerpoint/2010/main" val="65959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Opportunities</a:t>
            </a:r>
            <a:br>
              <a:rPr lang="en-GB" dirty="0">
                <a:solidFill>
                  <a:schemeClr val="accent1"/>
                </a:solidFill>
              </a:rPr>
            </a:br>
            <a:r>
              <a:rPr lang="en-GB" sz="2200" dirty="0">
                <a:solidFill>
                  <a:schemeClr val="accent1"/>
                </a:solidFill>
              </a:rPr>
              <a:t>Get ahead of the game</a:t>
            </a:r>
            <a:endParaRPr lang="en-GB" dirty="0">
              <a:solidFill>
                <a:schemeClr val="accent1"/>
              </a:solidFill>
            </a:endParaRPr>
          </a:p>
        </p:txBody>
      </p:sp>
      <p:sp>
        <p:nvSpPr>
          <p:cNvPr id="3" name="Content Placeholder 2"/>
          <p:cNvSpPr>
            <a:spLocks noGrp="1"/>
          </p:cNvSpPr>
          <p:nvPr>
            <p:ph idx="1"/>
          </p:nvPr>
        </p:nvSpPr>
        <p:spPr>
          <a:xfrm>
            <a:off x="1275907" y="1905000"/>
            <a:ext cx="10228705" cy="4006222"/>
          </a:xfrm>
        </p:spPr>
        <p:txBody>
          <a:bodyPr>
            <a:normAutofit fontScale="92500" lnSpcReduction="20000"/>
          </a:bodyPr>
          <a:lstStyle/>
          <a:p>
            <a:r>
              <a:rPr lang="en-GB" b="1" dirty="0"/>
              <a:t>Chatting about our experiences </a:t>
            </a:r>
            <a:r>
              <a:rPr lang="en-GB" dirty="0"/>
              <a:t>– there is a great thread of self promoting and sharing experiences…why not do that within the same space-time. </a:t>
            </a:r>
          </a:p>
          <a:p>
            <a:r>
              <a:rPr lang="en-GB" b="1" dirty="0"/>
              <a:t>Digital ice-breakers </a:t>
            </a:r>
            <a:r>
              <a:rPr lang="en-GB" dirty="0"/>
              <a:t>- The age of social media services using “open invitation/</a:t>
            </a:r>
            <a:r>
              <a:rPr lang="en-GB" dirty="0" err="1"/>
              <a:t>interation</a:t>
            </a:r>
            <a:r>
              <a:rPr lang="en-GB" dirty="0"/>
              <a:t>” frameworks (e.g. twitter, tinder, periscope  &amp; </a:t>
            </a:r>
            <a:r>
              <a:rPr lang="en-GB" dirty="0" err="1"/>
              <a:t>wakie</a:t>
            </a:r>
            <a:r>
              <a:rPr lang="en-GB" dirty="0"/>
              <a:t>) are moving our society back to an open and unreserved nature to interact with people we haven’t met or been introduced to</a:t>
            </a:r>
          </a:p>
          <a:p>
            <a:r>
              <a:rPr lang="en-GB" b="1" dirty="0" err="1"/>
              <a:t>Citiality</a:t>
            </a:r>
            <a:r>
              <a:rPr lang="en-GB" dirty="0"/>
              <a:t> - Globalisation/</a:t>
            </a:r>
            <a:r>
              <a:rPr lang="en-GB" dirty="0" err="1"/>
              <a:t>multiculturalisum</a:t>
            </a:r>
            <a:r>
              <a:rPr lang="en-GB" dirty="0"/>
              <a:t> has brought about cities like London and New York which have a greater number of  people identifying themselves with being a Londoner or a New Yorker rather than that of any individual nationalities. This will increase as the world sees de factor city states emerging (</a:t>
            </a:r>
            <a:r>
              <a:rPr lang="en-GB" dirty="0">
                <a:hlinkClick r:id="rId2"/>
              </a:rPr>
              <a:t>Parag Khanna’s TED Talk</a:t>
            </a:r>
            <a:r>
              <a:rPr lang="en-GB" dirty="0"/>
              <a:t>) A platform is needed that brings cities and future mega cities together. Facebook is the friend-chatroom. </a:t>
            </a:r>
            <a:r>
              <a:rPr lang="en-GB" dirty="0" err="1"/>
              <a:t>Twiter</a:t>
            </a:r>
            <a:r>
              <a:rPr lang="en-GB" dirty="0"/>
              <a:t> is the global-chatroom. We are a cities chat-room</a:t>
            </a:r>
          </a:p>
          <a:p>
            <a:r>
              <a:rPr lang="en-GB" b="1" dirty="0"/>
              <a:t>Spatial awareness </a:t>
            </a:r>
            <a:r>
              <a:rPr lang="en-GB" dirty="0"/>
              <a:t>- </a:t>
            </a:r>
            <a:r>
              <a:rPr lang="en-GB" dirty="0" err="1"/>
              <a:t>Pokemon</a:t>
            </a:r>
            <a:r>
              <a:rPr lang="en-GB" dirty="0"/>
              <a:t> Go and the dawn of AR gaming see more people being more </a:t>
            </a:r>
            <a:r>
              <a:rPr lang="en-GB" dirty="0" err="1"/>
              <a:t>spacially</a:t>
            </a:r>
            <a:r>
              <a:rPr lang="en-GB" dirty="0"/>
              <a:t> aware of their surroundings. I bet </a:t>
            </a:r>
            <a:r>
              <a:rPr lang="en-GB" dirty="0" err="1"/>
              <a:t>pokemon</a:t>
            </a:r>
            <a:r>
              <a:rPr lang="en-GB" dirty="0"/>
              <a:t> go has improved ordinary Londoners navigation skills twofold. This was our greatest risk but is now a greatest opportunity </a:t>
            </a:r>
          </a:p>
          <a:p>
            <a:r>
              <a:rPr lang="en-GB" b="1" dirty="0"/>
              <a:t>Enhancers vs. enslavers</a:t>
            </a:r>
            <a:r>
              <a:rPr lang="en-GB" dirty="0"/>
              <a:t> - A greater need for the </a:t>
            </a:r>
            <a:r>
              <a:rPr lang="en-GB" i="1" dirty="0"/>
              <a:t>digital detox</a:t>
            </a:r>
            <a:r>
              <a:rPr lang="en-GB" dirty="0"/>
              <a:t>. The virtual world is more and more being seen as enslaving us rather than enhancing our real lives. (</a:t>
            </a:r>
            <a:r>
              <a:rPr lang="en-GB" dirty="0">
                <a:hlinkClick r:id="rId3"/>
              </a:rPr>
              <a:t>Tristen Harris’ TED talk</a:t>
            </a:r>
            <a:r>
              <a:rPr lang="en-GB" dirty="0"/>
              <a:t>)</a:t>
            </a:r>
            <a:endParaRPr lang="en-GB" i="1" dirty="0"/>
          </a:p>
          <a:p>
            <a:pPr lvl="1"/>
            <a:endParaRPr lang="en-GB" dirty="0"/>
          </a:p>
        </p:txBody>
      </p:sp>
    </p:spTree>
    <p:extLst>
      <p:ext uri="{BB962C8B-B14F-4D97-AF65-F5344CB8AC3E}">
        <p14:creationId xmlns:p14="http://schemas.microsoft.com/office/powerpoint/2010/main" val="120228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chemeClr val="accent1"/>
                </a:solidFill>
              </a:rPr>
              <a:t>Future opportunities</a:t>
            </a:r>
            <a:br>
              <a:rPr lang="en-GB" dirty="0">
                <a:solidFill>
                  <a:schemeClr val="accent1"/>
                </a:solidFill>
              </a:rPr>
            </a:br>
            <a:r>
              <a:rPr lang="en-GB" sz="2200" dirty="0">
                <a:solidFill>
                  <a:schemeClr val="accent1"/>
                </a:solidFill>
              </a:rPr>
              <a:t>A chance to better understand the way we interact with the Virtual and real world – </a:t>
            </a:r>
            <a:r>
              <a:rPr lang="en-GB" sz="2200" dirty="0" err="1">
                <a:solidFill>
                  <a:schemeClr val="accent1"/>
                </a:solidFill>
              </a:rPr>
              <a:t>Realtual</a:t>
            </a:r>
            <a:r>
              <a:rPr lang="en-GB" sz="2200" dirty="0">
                <a:solidFill>
                  <a:schemeClr val="accent1"/>
                </a:solidFill>
              </a:rPr>
              <a:t> world :D</a:t>
            </a:r>
            <a:endParaRPr lang="en-GB" dirty="0">
              <a:solidFill>
                <a:schemeClr val="accent1"/>
              </a:solidFill>
            </a:endParaRPr>
          </a:p>
        </p:txBody>
      </p:sp>
      <p:sp>
        <p:nvSpPr>
          <p:cNvPr id="3" name="Content Placeholder 2"/>
          <p:cNvSpPr>
            <a:spLocks noGrp="1"/>
          </p:cNvSpPr>
          <p:nvPr>
            <p:ph idx="1"/>
          </p:nvPr>
        </p:nvSpPr>
        <p:spPr>
          <a:xfrm>
            <a:off x="1275907" y="1905000"/>
            <a:ext cx="10228705" cy="4006222"/>
          </a:xfrm>
        </p:spPr>
        <p:txBody>
          <a:bodyPr>
            <a:normAutofit fontScale="92500"/>
          </a:bodyPr>
          <a:lstStyle/>
          <a:p>
            <a:r>
              <a:rPr lang="en-GB" b="1" dirty="0"/>
              <a:t>Artificial intelligence speech and sentiment analysis </a:t>
            </a:r>
            <a:r>
              <a:rPr lang="en-GB" dirty="0"/>
              <a:t>– opportunity to understand how conversations regarding the real world come about and evolve. This will support the creation of machines that both understand or world and how we naturally interact with it</a:t>
            </a:r>
          </a:p>
          <a:p>
            <a:r>
              <a:rPr lang="en-GB" b="1" dirty="0"/>
              <a:t>Intelligence advertising </a:t>
            </a:r>
            <a:r>
              <a:rPr lang="en-GB" dirty="0"/>
              <a:t>– focussed advertising that is location and time based. Allowing companies to interact with their customers in a natural real world way</a:t>
            </a:r>
          </a:p>
          <a:p>
            <a:r>
              <a:rPr lang="en-GB" b="1" dirty="0"/>
              <a:t>Rich location content </a:t>
            </a:r>
            <a:r>
              <a:rPr lang="en-GB" dirty="0"/>
              <a:t>– enhance the experience with a wealth of external location based frameworks etc. transport data</a:t>
            </a:r>
          </a:p>
          <a:p>
            <a:r>
              <a:rPr lang="en-GB" b="1" dirty="0"/>
              <a:t>Augmented reality</a:t>
            </a:r>
            <a:r>
              <a:rPr lang="en-GB" dirty="0"/>
              <a:t> – support the AR boom with an API for chat</a:t>
            </a:r>
          </a:p>
          <a:p>
            <a:r>
              <a:rPr lang="en-GB" b="1" dirty="0"/>
              <a:t>Virtual reality </a:t>
            </a:r>
            <a:r>
              <a:rPr lang="en-GB" dirty="0"/>
              <a:t>– greater blurring of the real-virtual boundary</a:t>
            </a:r>
          </a:p>
          <a:p>
            <a:r>
              <a:rPr lang="en-GB" b="1" dirty="0" err="1"/>
              <a:t>Blockchain</a:t>
            </a:r>
            <a:r>
              <a:rPr lang="en-GB" b="1" dirty="0"/>
              <a:t> </a:t>
            </a:r>
            <a:r>
              <a:rPr lang="en-GB" dirty="0"/>
              <a:t>– combat censorship, reward users that contribute to great awareness</a:t>
            </a:r>
          </a:p>
          <a:p>
            <a:r>
              <a:rPr lang="en-GB" b="1" dirty="0"/>
              <a:t>Multi-media support </a:t>
            </a:r>
            <a:r>
              <a:rPr lang="en-GB" dirty="0"/>
              <a:t>– platform for all media content: audio, video, stream, pictures, GIFs</a:t>
            </a:r>
          </a:p>
        </p:txBody>
      </p:sp>
    </p:spTree>
    <p:extLst>
      <p:ext uri="{BB962C8B-B14F-4D97-AF65-F5344CB8AC3E}">
        <p14:creationId xmlns:p14="http://schemas.microsoft.com/office/powerpoint/2010/main" val="70371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Threats</a:t>
            </a:r>
            <a:br>
              <a:rPr lang="en-GB" dirty="0">
                <a:solidFill>
                  <a:schemeClr val="accent1"/>
                </a:solidFill>
              </a:rPr>
            </a:br>
            <a:r>
              <a:rPr lang="en-GB" sz="2200" dirty="0">
                <a:solidFill>
                  <a:schemeClr val="accent1"/>
                </a:solidFill>
              </a:rPr>
              <a:t>boo!</a:t>
            </a:r>
            <a:endParaRPr lang="en-GB" dirty="0">
              <a:solidFill>
                <a:schemeClr val="accent1"/>
              </a:solidFill>
            </a:endParaRPr>
          </a:p>
        </p:txBody>
      </p:sp>
      <p:sp>
        <p:nvSpPr>
          <p:cNvPr id="3" name="Content Placeholder 2"/>
          <p:cNvSpPr>
            <a:spLocks noGrp="1"/>
          </p:cNvSpPr>
          <p:nvPr>
            <p:ph idx="1"/>
          </p:nvPr>
        </p:nvSpPr>
        <p:spPr>
          <a:xfrm>
            <a:off x="1275907" y="1905000"/>
            <a:ext cx="10228705" cy="4006222"/>
          </a:xfrm>
        </p:spPr>
        <p:txBody>
          <a:bodyPr>
            <a:normAutofit/>
          </a:bodyPr>
          <a:lstStyle/>
          <a:p>
            <a:r>
              <a:rPr lang="en-GB" b="1" dirty="0"/>
              <a:t>The plagiarism of the giants </a:t>
            </a:r>
            <a:r>
              <a:rPr lang="en-GB" dirty="0"/>
              <a:t>– twitter and google (especially google) could just spin up the same thing again (</a:t>
            </a:r>
            <a:r>
              <a:rPr lang="en-GB" dirty="0" err="1"/>
              <a:t>tho</a:t>
            </a:r>
            <a:r>
              <a:rPr lang="en-GB" dirty="0"/>
              <a:t> people like new names on the street)</a:t>
            </a:r>
          </a:p>
          <a:p>
            <a:r>
              <a:rPr lang="en-GB" b="1" dirty="0"/>
              <a:t>The AR boom</a:t>
            </a:r>
            <a:r>
              <a:rPr lang="en-GB" dirty="0"/>
              <a:t> – </a:t>
            </a:r>
            <a:r>
              <a:rPr lang="en-GB" dirty="0" err="1"/>
              <a:t>Pokemon</a:t>
            </a:r>
            <a:r>
              <a:rPr lang="en-GB" dirty="0"/>
              <a:t> Go will likely spur or has spurred others to consider applications that serve the Real-</a:t>
            </a:r>
            <a:r>
              <a:rPr lang="en-GB" dirty="0" err="1"/>
              <a:t>Vitual</a:t>
            </a:r>
            <a:r>
              <a:rPr lang="en-GB" dirty="0"/>
              <a:t> world boundary especially using maps</a:t>
            </a:r>
          </a:p>
          <a:p>
            <a:r>
              <a:rPr lang="en-GB" b="1" dirty="0"/>
              <a:t>Live video streaming boom </a:t>
            </a:r>
            <a:r>
              <a:rPr lang="en-GB" dirty="0"/>
              <a:t>– chat is dead? Long live video?? (</a:t>
            </a:r>
            <a:r>
              <a:rPr lang="en-GB" dirty="0" err="1"/>
              <a:t>tho</a:t>
            </a:r>
            <a:r>
              <a:rPr lang="en-GB" dirty="0"/>
              <a:t> we would support live video overlaid by location (better than periscope)</a:t>
            </a:r>
          </a:p>
        </p:txBody>
      </p:sp>
    </p:spTree>
    <p:extLst>
      <p:ext uri="{BB962C8B-B14F-4D97-AF65-F5344CB8AC3E}">
        <p14:creationId xmlns:p14="http://schemas.microsoft.com/office/powerpoint/2010/main" val="248174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The elephant in the room</a:t>
            </a:r>
            <a:br>
              <a:rPr lang="en-GB" dirty="0">
                <a:solidFill>
                  <a:schemeClr val="accent1"/>
                </a:solidFill>
              </a:rPr>
            </a:br>
            <a:r>
              <a:rPr lang="en-GB" sz="2200" dirty="0">
                <a:solidFill>
                  <a:schemeClr val="accent1"/>
                </a:solidFill>
              </a:rPr>
              <a:t>…or is it unicorn :P</a:t>
            </a:r>
            <a:endParaRPr lang="en-GB" dirty="0">
              <a:solidFill>
                <a:schemeClr val="accent1"/>
              </a:solidFill>
            </a:endParaRPr>
          </a:p>
        </p:txBody>
      </p:sp>
      <p:sp>
        <p:nvSpPr>
          <p:cNvPr id="3" name="Content Placeholder 2"/>
          <p:cNvSpPr>
            <a:spLocks noGrp="1"/>
          </p:cNvSpPr>
          <p:nvPr>
            <p:ph idx="1"/>
          </p:nvPr>
        </p:nvSpPr>
        <p:spPr/>
        <p:txBody>
          <a:bodyPr>
            <a:normAutofit/>
          </a:bodyPr>
          <a:lstStyle/>
          <a:p>
            <a:pPr marL="0" indent="0">
              <a:buNone/>
            </a:pPr>
            <a:r>
              <a:rPr lang="en-GB" dirty="0"/>
              <a:t>GG would compliment the apps of the big guys:</a:t>
            </a:r>
          </a:p>
          <a:p>
            <a:r>
              <a:rPr lang="en-GB" dirty="0"/>
              <a:t>Google maps</a:t>
            </a:r>
          </a:p>
          <a:p>
            <a:r>
              <a:rPr lang="en-GB" i="1" dirty="0"/>
              <a:t>Enhanced twitter / Periscope</a:t>
            </a:r>
          </a:p>
          <a:p>
            <a:r>
              <a:rPr lang="en-GB" i="1" dirty="0"/>
              <a:t>Facebook (at the friend level)</a:t>
            </a:r>
          </a:p>
          <a:p>
            <a:pPr lvl="1"/>
            <a:endParaRPr lang="en-GB" dirty="0"/>
          </a:p>
        </p:txBody>
      </p:sp>
    </p:spTree>
    <p:extLst>
      <p:ext uri="{BB962C8B-B14F-4D97-AF65-F5344CB8AC3E}">
        <p14:creationId xmlns:p14="http://schemas.microsoft.com/office/powerpoint/2010/main" val="16656206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1104</TotalTime>
  <Words>1227</Words>
  <Application>Microsoft Office PowerPoint</Application>
  <PresentationFormat>Widescreen</PresentationFormat>
  <Paragraphs>206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Wisp</vt:lpstr>
      <vt:lpstr>Project GG</vt:lpstr>
      <vt:lpstr>Vision Why is the point? Yes I do mean ‘Why’ </vt:lpstr>
      <vt:lpstr>Use cases Sure this can be done on twitter…but that’s in the virtual world</vt:lpstr>
      <vt:lpstr>Timing to market The dawn of interacting with strangers…scary?</vt:lpstr>
      <vt:lpstr>Strengths Strong!</vt:lpstr>
      <vt:lpstr>Opportunities Get ahead of the game</vt:lpstr>
      <vt:lpstr>Future opportunities A chance to better understand the way we interact with the Virtual and real world – Realtual world :D</vt:lpstr>
      <vt:lpstr>Threats boo!</vt:lpstr>
      <vt:lpstr>The elephant in the room …or is it unicorn :P</vt:lpstr>
      <vt:lpstr>SWOT analysis</vt:lpstr>
      <vt:lpstr>High level features</vt:lpstr>
      <vt:lpstr>Conceptual data model</vt:lpstr>
      <vt:lpstr>Logical data model</vt:lpstr>
      <vt:lpstr>State models (1 of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TRYFAN</dc:title>
  <dc:creator>Andreas Cola</dc:creator>
  <cp:lastModifiedBy>Andreas Cola</cp:lastModifiedBy>
  <cp:revision>73</cp:revision>
  <dcterms:created xsi:type="dcterms:W3CDTF">2016-02-28T15:40:51Z</dcterms:created>
  <dcterms:modified xsi:type="dcterms:W3CDTF">2016-08-11T10:32:20Z</dcterms:modified>
</cp:coreProperties>
</file>