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70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Cola" initials="AC" lastIdx="12" clrIdx="0">
    <p:extLst>
      <p:ext uri="{19B8F6BF-5375-455C-9EA6-DF929625EA0E}">
        <p15:presenceInfo xmlns:p15="http://schemas.microsoft.com/office/powerpoint/2012/main" userId="966474e2f1cb4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1" autoAdjust="0"/>
    <p:restoredTop sz="94660"/>
  </p:normalViewPr>
  <p:slideViewPr>
    <p:cSldViewPr snapToGrid="0">
      <p:cViewPr>
        <p:scale>
          <a:sx n="66" d="100"/>
          <a:sy n="66" d="100"/>
        </p:scale>
        <p:origin x="135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8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4622925"/>
            <a:ext cx="1562099" cy="1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" y="884969"/>
            <a:ext cx="1438275" cy="1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aseline="50000"/>
              <a:t>Project</a:t>
            </a:r>
            <a:r>
              <a:rPr lang="en-GB" baseline="30000"/>
              <a:t> </a:t>
            </a:r>
            <a:r>
              <a:rPr lang="en-GB">
                <a:solidFill>
                  <a:schemeClr val="accent1"/>
                </a:solidFill>
              </a:rPr>
              <a:t>GG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Vision, High Level Features, data and state models</a:t>
            </a:r>
          </a:p>
        </p:txBody>
      </p:sp>
    </p:spTree>
    <p:extLst>
      <p:ext uri="{BB962C8B-B14F-4D97-AF65-F5344CB8AC3E}">
        <p14:creationId xmlns:p14="http://schemas.microsoft.com/office/powerpoint/2010/main" val="47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We will provide a system that allows people to start and engage in conversations that are tethered to locations/points of interest within cities</a:t>
            </a:r>
          </a:p>
          <a:p>
            <a:r>
              <a:rPr lang="en-GB"/>
              <a:t>The system will provide people with a real-time, physical awareness of the ‘goings-on’ around their city. It will be built in a way that encourages the physical “navigation” of the day-today life and culture of a city.</a:t>
            </a:r>
          </a:p>
          <a:p>
            <a:r>
              <a:rPr lang="en-GB"/>
              <a:t>The system can support a number of use cases including buy not limited to:</a:t>
            </a:r>
          </a:p>
          <a:p>
            <a:pPr lvl="1"/>
            <a:r>
              <a:rPr lang="en-GB"/>
              <a:t>Events and gatherings – whether spontaneous, ‘one-off’ or frequent</a:t>
            </a:r>
          </a:p>
          <a:p>
            <a:pPr lvl="1"/>
            <a:r>
              <a:rPr lang="en-GB"/>
              <a:t>Local and national debate – encouraging dialogue and action in regards to important issues within communities</a:t>
            </a:r>
          </a:p>
          <a:p>
            <a:pPr lvl="1"/>
            <a:r>
              <a:rPr lang="en-GB"/>
              <a:t>Awareness – informing people of dangers, disruptions to public services or neighbourhood vigilance</a:t>
            </a:r>
          </a:p>
          <a:p>
            <a:pPr lvl="1"/>
            <a:r>
              <a:rPr lang="en-GB"/>
              <a:t>Supporting curiosity – allowing people to seek answers, learn and discover regarding  the ‘sights and sounds’ of a city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3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High level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156952"/>
              </p:ext>
            </p:extLst>
          </p:nvPr>
        </p:nvGraphicFramePr>
        <p:xfrm>
          <a:off x="1593998" y="1341755"/>
          <a:ext cx="8674450" cy="749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32">
                  <a:extLst>
                    <a:ext uri="{9D8B030D-6E8A-4147-A177-3AD203B41FA5}">
                      <a16:colId xmlns:a16="http://schemas.microsoft.com/office/drawing/2014/main" val="2671130722"/>
                    </a:ext>
                  </a:extLst>
                </a:gridCol>
                <a:gridCol w="4935723">
                  <a:extLst>
                    <a:ext uri="{9D8B030D-6E8A-4147-A177-3AD203B41FA5}">
                      <a16:colId xmlns:a16="http://schemas.microsoft.com/office/drawing/2014/main" val="388451439"/>
                    </a:ext>
                  </a:extLst>
                </a:gridCol>
                <a:gridCol w="2244195">
                  <a:extLst>
                    <a:ext uri="{9D8B030D-6E8A-4147-A177-3AD203B41FA5}">
                      <a16:colId xmlns:a16="http://schemas.microsoft.com/office/drawing/2014/main" val="179488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7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Threads on a 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7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&amp; messaging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Authentication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6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Message headlines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05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User geolocation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06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Indecent content reporting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11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life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90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17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GG-FEA-06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geo-anchoring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87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Topic filters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950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scoring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76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Merging threads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6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Friends only layer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5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–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074606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Notifications</a:t>
                      </a:r>
                      <a:r>
                        <a:rPr lang="en-GB" sz="2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(including additive and “near me” ones)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–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660901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Guidance /</a:t>
                      </a:r>
                      <a:r>
                        <a:rPr lang="en-GB" sz="24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initial setup help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469994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INTERFACE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4 -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754438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-854538" y="4025767"/>
            <a:ext cx="1981510" cy="758080"/>
          </a:xfrm>
          <a:prstGeom prst="wedgeRectCallout">
            <a:avLst>
              <a:gd name="adj1" fmla="val 161053"/>
              <a:gd name="adj2" fmla="val 3720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Feature for search?</a:t>
            </a:r>
          </a:p>
        </p:txBody>
      </p:sp>
      <p:sp>
        <p:nvSpPr>
          <p:cNvPr id="5" name="Rectangular Callout 6"/>
          <p:cNvSpPr/>
          <p:nvPr/>
        </p:nvSpPr>
        <p:spPr>
          <a:xfrm>
            <a:off x="10268448" y="3414180"/>
            <a:ext cx="1981510" cy="1223173"/>
          </a:xfrm>
          <a:prstGeom prst="wedgeRectCallout">
            <a:avLst>
              <a:gd name="adj1" fmla="val -299042"/>
              <a:gd name="adj2" fmla="val 2250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Need to think about implications on DM and WFs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0735474" y="5596398"/>
            <a:ext cx="1981510" cy="1223173"/>
          </a:xfrm>
          <a:prstGeom prst="wedgeRectCallout">
            <a:avLst>
              <a:gd name="adj1" fmla="val -270475"/>
              <a:gd name="adj2" fmla="val 11235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Need to think about implications on DM and WFs</a:t>
            </a:r>
          </a:p>
        </p:txBody>
      </p:sp>
      <p:sp>
        <p:nvSpPr>
          <p:cNvPr id="8" name="Rectangular Callout 6"/>
          <p:cNvSpPr/>
          <p:nvPr/>
        </p:nvSpPr>
        <p:spPr>
          <a:xfrm>
            <a:off x="-2192351" y="6699483"/>
            <a:ext cx="1981510" cy="1370459"/>
          </a:xfrm>
          <a:prstGeom prst="wedgeRectCallout">
            <a:avLst>
              <a:gd name="adj1" fmla="val 143473"/>
              <a:gd name="adj2" fmla="val 892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Need scenarios &amp; maybe whole own feature set?</a:t>
            </a:r>
          </a:p>
        </p:txBody>
      </p:sp>
    </p:spTree>
    <p:extLst>
      <p:ext uri="{BB962C8B-B14F-4D97-AF65-F5344CB8AC3E}">
        <p14:creationId xmlns:p14="http://schemas.microsoft.com/office/powerpoint/2010/main" val="285502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512984"/>
            <a:ext cx="9383485" cy="1280890"/>
          </a:xfrm>
        </p:spPr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Conceptual data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4959" y="2322449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Thread</a:t>
            </a:r>
          </a:p>
        </p:txBody>
      </p:sp>
      <p:cxnSp>
        <p:nvCxnSpPr>
          <p:cNvPr id="10" name="Straight Connector 9"/>
          <p:cNvCxnSpPr>
            <a:stCxn id="40" idx="2"/>
            <a:endCxn id="65" idx="0"/>
          </p:cNvCxnSpPr>
          <p:nvPr/>
        </p:nvCxnSpPr>
        <p:spPr>
          <a:xfrm>
            <a:off x="4711378" y="3909140"/>
            <a:ext cx="0" cy="839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4" idx="2"/>
            <a:endCxn id="66" idx="0"/>
          </p:cNvCxnSpPr>
          <p:nvPr/>
        </p:nvCxnSpPr>
        <p:spPr>
          <a:xfrm>
            <a:off x="8401084" y="3799028"/>
            <a:ext cx="0" cy="941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859546" y="2983834"/>
            <a:ext cx="1425120" cy="2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3042" y="2649984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6396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3909140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664512" y="3755932"/>
            <a:ext cx="1683653" cy="10623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1..*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84665" y="2212337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94959" y="4748885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Ticket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284665" y="4740373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72287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937" y="4959"/>
            <a:ext cx="9383485" cy="128089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1"/>
                </a:solidFill>
              </a:rPr>
              <a:t>Logical data model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v0.1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84666" y="4705385"/>
            <a:ext cx="2232837" cy="2105245"/>
            <a:chOff x="5135526" y="2254102"/>
            <a:chExt cx="1945758" cy="2105245"/>
          </a:xfrm>
        </p:grpSpPr>
        <p:sp>
          <p:nvSpPr>
            <p:cNvPr id="2" name="Rectangle 1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Message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-body  </a:t>
              </a:r>
            </a:p>
            <a:p>
              <a:r>
                <a:rPr lang="en-GB"/>
                <a:t>-headline</a:t>
              </a:r>
            </a:p>
            <a:p>
              <a:r>
                <a:rPr lang="en-GB"/>
                <a:t>-timestamp</a:t>
              </a:r>
            </a:p>
            <a:p>
              <a:r>
                <a:rPr lang="en-GB"/>
                <a:t>-</a:t>
              </a:r>
              <a:r>
                <a:rPr lang="en-GB" err="1"/>
                <a:t>atLocation</a:t>
              </a:r>
              <a:r>
                <a:rPr lang="en-GB"/>
                <a:t>? (</a:t>
              </a:r>
              <a:r>
                <a:rPr lang="en-GB" err="1"/>
                <a:t>bol</a:t>
              </a:r>
              <a:r>
                <a:rPr lang="en-GB"/>
                <a:t>)</a:t>
              </a:r>
            </a:p>
            <a:p>
              <a:r>
                <a:rPr lang="en-GB"/>
                <a:t>-state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84666" y="1213534"/>
            <a:ext cx="2232837" cy="2576140"/>
            <a:chOff x="5135526" y="2254102"/>
            <a:chExt cx="1945758" cy="2576140"/>
          </a:xfrm>
        </p:grpSpPr>
        <p:sp>
          <p:nvSpPr>
            <p:cNvPr id="37" name="Rectangle 36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User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5526" y="2690036"/>
              <a:ext cx="1945758" cy="21402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-username  </a:t>
              </a:r>
            </a:p>
            <a:p>
              <a:r>
                <a:rPr lang="en-GB"/>
                <a:t>-</a:t>
              </a:r>
              <a:r>
                <a:rPr lang="en-GB" err="1"/>
                <a:t>profilePic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authAccount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firstName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surename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profileText</a:t>
              </a:r>
              <a:endParaRPr lang="en-GB"/>
            </a:p>
            <a:p>
              <a:r>
                <a:rPr lang="en-GB"/>
                <a:t>-score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6709" y="-1494970"/>
            <a:ext cx="2232837" cy="5756354"/>
            <a:chOff x="5135526" y="2254102"/>
            <a:chExt cx="1945758" cy="3172190"/>
          </a:xfrm>
        </p:grpSpPr>
        <p:sp>
          <p:nvSpPr>
            <p:cNvPr id="40" name="Rectangle 39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Thread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35526" y="2628771"/>
              <a:ext cx="1945758" cy="27975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-topic (</a:t>
              </a:r>
              <a:r>
                <a:rPr lang="en-GB" err="1"/>
                <a:t>enum</a:t>
              </a:r>
              <a:r>
                <a:rPr lang="en-GB"/>
                <a:t>)  </a:t>
              </a:r>
            </a:p>
            <a:p>
              <a:r>
                <a:rPr lang="en-GB"/>
                <a:t>-title</a:t>
              </a:r>
            </a:p>
            <a:p>
              <a:r>
                <a:rPr lang="en-GB"/>
                <a:t>-</a:t>
              </a:r>
              <a:r>
                <a:rPr lang="en-GB" err="1"/>
                <a:t>startDate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expiredDate</a:t>
              </a:r>
              <a:endParaRPr lang="en-GB"/>
            </a:p>
            <a:p>
              <a:r>
                <a:rPr lang="en-GB"/>
                <a:t>-latitude</a:t>
              </a:r>
            </a:p>
            <a:p>
              <a:r>
                <a:rPr lang="en-GB"/>
                <a:t>-longitude</a:t>
              </a:r>
            </a:p>
            <a:p>
              <a:r>
                <a:rPr lang="en-GB"/>
                <a:t>-</a:t>
              </a:r>
              <a:r>
                <a:rPr lang="en-GB" err="1"/>
                <a:t>addressShort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addressLong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zoomLevel</a:t>
              </a:r>
              <a:endParaRPr lang="en-GB"/>
            </a:p>
            <a:p>
              <a:r>
                <a:rPr lang="en-GB"/>
                <a:t>-anchored? (</a:t>
              </a:r>
              <a:r>
                <a:rPr lang="en-GB" err="1"/>
                <a:t>bol</a:t>
              </a:r>
              <a:r>
                <a:rPr lang="en-GB"/>
                <a:t>)</a:t>
              </a:r>
            </a:p>
            <a:p>
              <a:r>
                <a:rPr lang="en-GB"/>
                <a:t>-</a:t>
              </a:r>
              <a:r>
                <a:rPr lang="en-GB" err="1"/>
                <a:t>healthPoints</a:t>
              </a:r>
              <a:endParaRPr lang="en-GB"/>
            </a:p>
            <a:p>
              <a:r>
                <a:rPr lang="en-GB"/>
                <a:t>-density</a:t>
              </a:r>
            </a:p>
            <a:p>
              <a:r>
                <a:rPr lang="en-GB"/>
                <a:t>-state???</a:t>
              </a:r>
            </a:p>
            <a:p>
              <a:r>
                <a:rPr lang="en-GB"/>
                <a:t>-</a:t>
              </a:r>
              <a:r>
                <a:rPr lang="en-GB" err="1"/>
                <a:t>isPrivate</a:t>
              </a:r>
              <a:r>
                <a:rPr lang="en-GB"/>
                <a:t>?</a:t>
              </a:r>
            </a:p>
            <a:p>
              <a:r>
                <a:rPr lang="en-GB"/>
                <a:t>-</a:t>
              </a:r>
              <a:r>
                <a:rPr lang="en-GB" err="1"/>
                <a:t>noViews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noDiscards</a:t>
              </a:r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26709" y="4705385"/>
            <a:ext cx="2232837" cy="2105245"/>
            <a:chOff x="5135526" y="2254102"/>
            <a:chExt cx="1945758" cy="2105245"/>
          </a:xfrm>
        </p:grpSpPr>
        <p:sp>
          <p:nvSpPr>
            <p:cNvPr id="43" name="Rectangle 4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Ticket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-type (</a:t>
              </a:r>
              <a:r>
                <a:rPr lang="en-GB" err="1"/>
                <a:t>enum</a:t>
              </a:r>
              <a:r>
                <a:rPr lang="en-GB"/>
                <a:t>)  </a:t>
              </a:r>
            </a:p>
            <a:p>
              <a:r>
                <a:rPr lang="en-GB"/>
                <a:t>-comment</a:t>
              </a:r>
            </a:p>
            <a:p>
              <a:r>
                <a:rPr lang="en-GB"/>
                <a:t>-</a:t>
              </a:r>
              <a:r>
                <a:rPr lang="en-GB" err="1"/>
                <a:t>accusedUser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ReporteeUser</a:t>
              </a:r>
              <a:endParaRPr lang="en-GB"/>
            </a:p>
            <a:p>
              <a:r>
                <a:rPr lang="en-GB"/>
                <a:t>-outcome</a:t>
              </a:r>
            </a:p>
            <a:p>
              <a:r>
                <a:rPr lang="en-GB"/>
                <a:t>-state???</a:t>
              </a:r>
            </a:p>
          </p:txBody>
        </p:sp>
      </p:grpSp>
      <p:cxnSp>
        <p:nvCxnSpPr>
          <p:cNvPr id="10" name="Straight Connector 9"/>
          <p:cNvCxnSpPr>
            <a:stCxn id="41" idx="2"/>
            <a:endCxn id="43" idx="0"/>
          </p:cNvCxnSpPr>
          <p:nvPr/>
        </p:nvCxnSpPr>
        <p:spPr>
          <a:xfrm>
            <a:off x="4743128" y="4261384"/>
            <a:ext cx="0" cy="444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2" idx="0"/>
          </p:cNvCxnSpPr>
          <p:nvPr/>
        </p:nvCxnSpPr>
        <p:spPr>
          <a:xfrm>
            <a:off x="8401085" y="3789674"/>
            <a:ext cx="0" cy="915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3"/>
            <a:endCxn id="38" idx="1"/>
          </p:cNvCxnSpPr>
          <p:nvPr/>
        </p:nvCxnSpPr>
        <p:spPr>
          <a:xfrm>
            <a:off x="5859546" y="1723150"/>
            <a:ext cx="1425120" cy="9964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415273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859546" y="3878055"/>
            <a:ext cx="1431853" cy="80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1..*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994900" y="2057399"/>
            <a:ext cx="1981510" cy="1516161"/>
          </a:xfrm>
          <a:prstGeom prst="wedgeRectCallout">
            <a:avLst>
              <a:gd name="adj1" fmla="val -98835"/>
              <a:gd name="adj2" fmla="val -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Attribute any related object dependant on authentication method?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48584" y="4753174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Username from User class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34021" y="2870589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Mute?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15746" y="1692981"/>
            <a:ext cx="1981510" cy="758080"/>
          </a:xfrm>
          <a:prstGeom prst="wedgeRectCallout">
            <a:avLst>
              <a:gd name="adj1" fmla="val 118961"/>
              <a:gd name="adj2" fmla="val -498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Topic or thread type?</a:t>
            </a:r>
          </a:p>
        </p:txBody>
      </p:sp>
    </p:spTree>
    <p:extLst>
      <p:ext uri="{BB962C8B-B14F-4D97-AF65-F5344CB8AC3E}">
        <p14:creationId xmlns:p14="http://schemas.microsoft.com/office/powerpoint/2010/main" val="45537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Left 66"/>
          <p:cNvSpPr/>
          <p:nvPr/>
        </p:nvSpPr>
        <p:spPr>
          <a:xfrm>
            <a:off x="9408408" y="5457812"/>
            <a:ext cx="921656" cy="668492"/>
          </a:xfrm>
          <a:prstGeom prst="leftArrow">
            <a:avLst>
              <a:gd name="adj1" fmla="val 434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9738" y="-1494970"/>
            <a:ext cx="3609028" cy="128089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1"/>
                </a:solidFill>
              </a:rPr>
              <a:t>Logical data model</a:t>
            </a:r>
            <a:br>
              <a:rPr lang="en-GB" sz="2400">
                <a:solidFill>
                  <a:schemeClr val="accent1"/>
                </a:solidFill>
              </a:rPr>
            </a:br>
            <a:r>
              <a:rPr lang="en-GB" sz="2400">
                <a:solidFill>
                  <a:schemeClr val="accent1"/>
                </a:solidFill>
              </a:rPr>
              <a:t>v0.2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84666" y="4705385"/>
            <a:ext cx="2232837" cy="2105245"/>
            <a:chOff x="5135526" y="2254102"/>
            <a:chExt cx="1945758" cy="2105245"/>
          </a:xfrm>
        </p:grpSpPr>
        <p:sp>
          <p:nvSpPr>
            <p:cNvPr id="2" name="Rectangle 1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trike="sngStrike" err="1">
                  <a:solidFill>
                    <a:srgbClr val="7030A0"/>
                  </a:solidFill>
                </a:rPr>
                <a:t>Message</a:t>
              </a:r>
              <a:r>
                <a:rPr lang="en-GB" err="1"/>
                <a:t>Post</a:t>
              </a:r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-body  </a:t>
              </a:r>
            </a:p>
            <a:p>
              <a:r>
                <a:rPr lang="en-GB"/>
                <a:t>-</a:t>
              </a:r>
              <a:r>
                <a:rPr lang="en-GB" strike="sngStrike">
                  <a:solidFill>
                    <a:srgbClr val="7030A0"/>
                  </a:solidFill>
                </a:rPr>
                <a:t>headline</a:t>
              </a:r>
            </a:p>
            <a:p>
              <a:r>
                <a:rPr lang="en-GB"/>
                <a:t>-timestamp</a:t>
              </a:r>
            </a:p>
            <a:p>
              <a:r>
                <a:rPr lang="en-GB"/>
                <a:t>-</a:t>
              </a:r>
              <a:r>
                <a:rPr lang="en-GB" err="1"/>
                <a:t>atLocation</a:t>
              </a:r>
              <a:r>
                <a:rPr lang="en-GB"/>
                <a:t>? (</a:t>
              </a:r>
              <a:r>
                <a:rPr lang="en-GB" err="1"/>
                <a:t>bol</a:t>
              </a:r>
              <a:r>
                <a:rPr lang="en-GB"/>
                <a:t>)</a:t>
              </a:r>
            </a:p>
            <a:p>
              <a:r>
                <a:rPr lang="en-GB"/>
                <a:t>-state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84666" y="1213534"/>
            <a:ext cx="2232837" cy="2576140"/>
            <a:chOff x="5135526" y="2254102"/>
            <a:chExt cx="1945758" cy="2576140"/>
          </a:xfrm>
        </p:grpSpPr>
        <p:sp>
          <p:nvSpPr>
            <p:cNvPr id="37" name="Rectangle 36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User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5526" y="2690036"/>
              <a:ext cx="1945758" cy="21402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-username  </a:t>
              </a:r>
            </a:p>
            <a:p>
              <a:r>
                <a:rPr lang="en-GB"/>
                <a:t>-</a:t>
              </a:r>
              <a:r>
                <a:rPr lang="en-GB" err="1"/>
                <a:t>profilePic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authAccount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firstName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surename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profileText</a:t>
              </a:r>
              <a:endParaRPr lang="en-GB"/>
            </a:p>
            <a:p>
              <a:r>
                <a:rPr lang="en-GB"/>
                <a:t>-score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6709" y="-1494970"/>
            <a:ext cx="2232837" cy="5756354"/>
            <a:chOff x="5135526" y="2254102"/>
            <a:chExt cx="1945758" cy="3172190"/>
          </a:xfrm>
        </p:grpSpPr>
        <p:sp>
          <p:nvSpPr>
            <p:cNvPr id="40" name="Rectangle 39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Thread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35526" y="2628771"/>
              <a:ext cx="1945758" cy="27975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-topic (</a:t>
              </a:r>
              <a:r>
                <a:rPr lang="en-GB" err="1"/>
                <a:t>enum</a:t>
              </a:r>
              <a:r>
                <a:rPr lang="en-GB"/>
                <a:t>)  </a:t>
              </a:r>
            </a:p>
            <a:p>
              <a:r>
                <a:rPr lang="en-GB"/>
                <a:t>-title</a:t>
              </a:r>
            </a:p>
            <a:p>
              <a:r>
                <a:rPr lang="en-GB"/>
                <a:t>-</a:t>
              </a:r>
              <a:r>
                <a:rPr lang="en-GB" err="1"/>
                <a:t>startDate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expiredDate</a:t>
              </a:r>
              <a:endParaRPr lang="en-GB"/>
            </a:p>
            <a:p>
              <a:r>
                <a:rPr lang="en-GB"/>
                <a:t>-latitude</a:t>
              </a:r>
            </a:p>
            <a:p>
              <a:r>
                <a:rPr lang="en-GB"/>
                <a:t>-longitude</a:t>
              </a:r>
            </a:p>
            <a:p>
              <a:r>
                <a:rPr lang="en-GB"/>
                <a:t>-</a:t>
              </a:r>
              <a:r>
                <a:rPr lang="en-GB" err="1"/>
                <a:t>addressShort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addressLong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zoomLevel</a:t>
              </a:r>
              <a:endParaRPr lang="en-GB"/>
            </a:p>
            <a:p>
              <a:r>
                <a:rPr lang="en-GB"/>
                <a:t>-anchored? (</a:t>
              </a:r>
              <a:r>
                <a:rPr lang="en-GB" err="1"/>
                <a:t>bol</a:t>
              </a:r>
              <a:r>
                <a:rPr lang="en-GB"/>
                <a:t>)</a:t>
              </a:r>
            </a:p>
            <a:p>
              <a:r>
                <a:rPr lang="en-GB"/>
                <a:t>-</a:t>
              </a:r>
              <a:r>
                <a:rPr lang="en-GB" err="1"/>
                <a:t>healthPoints</a:t>
              </a:r>
              <a:endParaRPr lang="en-GB"/>
            </a:p>
            <a:p>
              <a:r>
                <a:rPr lang="en-GB"/>
                <a:t>-density</a:t>
              </a:r>
            </a:p>
            <a:p>
              <a:r>
                <a:rPr lang="en-GB"/>
                <a:t>-state???</a:t>
              </a:r>
            </a:p>
            <a:p>
              <a:r>
                <a:rPr lang="en-GB"/>
                <a:t>-isPublic?</a:t>
              </a:r>
            </a:p>
            <a:p>
              <a:r>
                <a:rPr lang="en-GB"/>
                <a:t>-</a:t>
              </a:r>
              <a:r>
                <a:rPr lang="en-GB" err="1"/>
                <a:t>noViews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noDiscards</a:t>
              </a:r>
              <a:endParaRPr lang="en-GB"/>
            </a:p>
            <a:p>
              <a:r>
                <a:rPr lang="en-GB">
                  <a:solidFill>
                    <a:srgbClr val="7030A0"/>
                  </a:solidFill>
                </a:rPr>
                <a:t>-image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26709" y="4705385"/>
            <a:ext cx="2232837" cy="2105245"/>
            <a:chOff x="5135526" y="2254102"/>
            <a:chExt cx="1945758" cy="2105245"/>
          </a:xfrm>
        </p:grpSpPr>
        <p:sp>
          <p:nvSpPr>
            <p:cNvPr id="43" name="Rectangle 4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Ticket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-type (</a:t>
              </a:r>
              <a:r>
                <a:rPr lang="en-GB" err="1"/>
                <a:t>enum</a:t>
              </a:r>
              <a:r>
                <a:rPr lang="en-GB"/>
                <a:t>)  </a:t>
              </a:r>
            </a:p>
            <a:p>
              <a:r>
                <a:rPr lang="en-GB"/>
                <a:t>-comment</a:t>
              </a:r>
            </a:p>
            <a:p>
              <a:r>
                <a:rPr lang="en-GB"/>
                <a:t>-</a:t>
              </a:r>
              <a:r>
                <a:rPr lang="en-GB" err="1"/>
                <a:t>accusedUser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ReporteeUser</a:t>
              </a:r>
              <a:endParaRPr lang="en-GB"/>
            </a:p>
            <a:p>
              <a:r>
                <a:rPr lang="en-GB"/>
                <a:t>-outcome</a:t>
              </a:r>
            </a:p>
            <a:p>
              <a:r>
                <a:rPr lang="en-GB"/>
                <a:t>-state???</a:t>
              </a:r>
            </a:p>
          </p:txBody>
        </p:sp>
      </p:grpSp>
      <p:cxnSp>
        <p:nvCxnSpPr>
          <p:cNvPr id="10" name="Straight Connector 9"/>
          <p:cNvCxnSpPr>
            <a:stCxn id="41" idx="2"/>
            <a:endCxn id="43" idx="0"/>
          </p:cNvCxnSpPr>
          <p:nvPr/>
        </p:nvCxnSpPr>
        <p:spPr>
          <a:xfrm>
            <a:off x="4743128" y="4261384"/>
            <a:ext cx="0" cy="444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2" idx="0"/>
          </p:cNvCxnSpPr>
          <p:nvPr/>
        </p:nvCxnSpPr>
        <p:spPr>
          <a:xfrm>
            <a:off x="8401085" y="3789674"/>
            <a:ext cx="0" cy="915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3"/>
            <a:endCxn id="38" idx="1"/>
          </p:cNvCxnSpPr>
          <p:nvPr/>
        </p:nvCxnSpPr>
        <p:spPr>
          <a:xfrm>
            <a:off x="5859546" y="1723150"/>
            <a:ext cx="1425120" cy="9964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415273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859546" y="3878055"/>
            <a:ext cx="1431853" cy="80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1..*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832938" y="2837931"/>
            <a:ext cx="1981510" cy="1516161"/>
          </a:xfrm>
          <a:prstGeom prst="wedgeRectCallout">
            <a:avLst>
              <a:gd name="adj1" fmla="val -98835"/>
              <a:gd name="adj2" fmla="val -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Attribute any related object dependant on authentication method?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48584" y="4753174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Username from User class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34021" y="2870589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Mute?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6167831" y="126193"/>
            <a:ext cx="1981510" cy="758080"/>
          </a:xfrm>
          <a:prstGeom prst="wedgeRectCallout">
            <a:avLst>
              <a:gd name="adj1" fmla="val -98587"/>
              <a:gd name="adj2" fmla="val -1110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Topic or thread type?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869236" y="4701213"/>
            <a:ext cx="3498421" cy="2105245"/>
            <a:chOff x="5135526" y="2254102"/>
            <a:chExt cx="1945758" cy="2105245"/>
          </a:xfrm>
          <a:solidFill>
            <a:srgbClr val="7030A0"/>
          </a:solidFill>
        </p:grpSpPr>
        <p:sp>
          <p:nvSpPr>
            <p:cNvPr id="58" name="Rectangle 57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Image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</a:t>
              </a:r>
              <a:r>
                <a:rPr lang="en-GB" err="1"/>
                <a:t>imageType</a:t>
              </a:r>
              <a:r>
                <a:rPr lang="en-GB"/>
                <a:t>  </a:t>
              </a:r>
            </a:p>
            <a:p>
              <a:r>
                <a:rPr lang="en-GB"/>
                <a:t>-image</a:t>
              </a:r>
            </a:p>
            <a:p>
              <a:r>
                <a:rPr lang="en-GB"/>
                <a:t>-size</a:t>
              </a:r>
            </a:p>
            <a:p>
              <a:r>
                <a:rPr lang="en-GB"/>
                <a:t>-</a:t>
              </a:r>
              <a:r>
                <a:rPr lang="en-GB" err="1"/>
                <a:t>displayableForThread</a:t>
              </a:r>
              <a:r>
                <a:rPr lang="en-GB"/>
                <a:t>?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869236" y="7140194"/>
            <a:ext cx="3498421" cy="1447604"/>
            <a:chOff x="5135526" y="2254102"/>
            <a:chExt cx="1945758" cy="2105245"/>
          </a:xfrm>
          <a:solidFill>
            <a:srgbClr val="7030A0"/>
          </a:solidFill>
        </p:grpSpPr>
        <p:sp>
          <p:nvSpPr>
            <p:cNvPr id="63" name="Rectangle 6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Message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-headline</a:t>
              </a:r>
            </a:p>
          </p:txBody>
        </p:sp>
      </p:grpSp>
      <p:sp>
        <p:nvSpPr>
          <p:cNvPr id="66" name="Rectangular Callout 4"/>
          <p:cNvSpPr/>
          <p:nvPr/>
        </p:nvSpPr>
        <p:spPr>
          <a:xfrm>
            <a:off x="12817929" y="2719571"/>
            <a:ext cx="1981510" cy="1516161"/>
          </a:xfrm>
          <a:prstGeom prst="wedgeRectCallout">
            <a:avLst>
              <a:gd name="adj1" fmla="val -156702"/>
              <a:gd name="adj2" fmla="val 875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Check out the DD model</a:t>
            </a:r>
          </a:p>
        </p:txBody>
      </p:sp>
      <p:sp>
        <p:nvSpPr>
          <p:cNvPr id="16" name="Arrow: Left 15"/>
          <p:cNvSpPr/>
          <p:nvPr/>
        </p:nvSpPr>
        <p:spPr>
          <a:xfrm rot="2796375">
            <a:off x="8648866" y="7037034"/>
            <a:ext cx="1496619" cy="668492"/>
          </a:xfrm>
          <a:prstGeom prst="leftArrow">
            <a:avLst>
              <a:gd name="adj1" fmla="val 434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8" name="Group 77"/>
          <p:cNvGrpSpPr/>
          <p:nvPr/>
        </p:nvGrpSpPr>
        <p:grpSpPr>
          <a:xfrm>
            <a:off x="11157759" y="-1445100"/>
            <a:ext cx="2232838" cy="3481885"/>
            <a:chOff x="16589346" y="2346523"/>
            <a:chExt cx="1945759" cy="3467314"/>
          </a:xfrm>
        </p:grpSpPr>
        <p:sp>
          <p:nvSpPr>
            <p:cNvPr id="79" name="Rectangle 78"/>
            <p:cNvSpPr/>
            <p:nvPr/>
          </p:nvSpPr>
          <p:spPr>
            <a:xfrm>
              <a:off x="16589347" y="2346523"/>
              <a:ext cx="1945758" cy="467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Map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589346" y="2721191"/>
              <a:ext cx="1945758" cy="309264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/>
                <a:t>-mapType (</a:t>
              </a:r>
              <a:r>
                <a:rPr lang="en-GB" err="1"/>
                <a:t>enum</a:t>
              </a:r>
              <a:r>
                <a:rPr lang="en-GB"/>
                <a:t>)  </a:t>
              </a:r>
            </a:p>
            <a:p>
              <a:r>
                <a:rPr lang="en-GB"/>
                <a:t>-title</a:t>
              </a:r>
            </a:p>
            <a:p>
              <a:r>
                <a:rPr lang="en-GB"/>
                <a:t>-description</a:t>
              </a:r>
            </a:p>
            <a:p>
              <a:r>
                <a:rPr lang="en-GB"/>
                <a:t>-</a:t>
              </a:r>
              <a:r>
                <a:rPr lang="en-GB" err="1"/>
                <a:t>startDate</a:t>
              </a:r>
              <a:endParaRPr lang="en-GB"/>
            </a:p>
            <a:p>
              <a:r>
                <a:rPr lang="en-GB"/>
                <a:t>-</a:t>
              </a:r>
              <a:r>
                <a:rPr lang="en-GB" err="1"/>
                <a:t>endDate</a:t>
              </a:r>
              <a:endParaRPr lang="en-GB"/>
            </a:p>
            <a:p>
              <a:r>
                <a:rPr lang="en-GB"/>
                <a:t>-area/city</a:t>
              </a:r>
            </a:p>
            <a:p>
              <a:r>
                <a:rPr lang="en-GB"/>
                <a:t>-</a:t>
              </a:r>
              <a:r>
                <a:rPr lang="en-GB" err="1"/>
                <a:t>mapTheme</a:t>
              </a:r>
              <a:endParaRPr lang="en-GB"/>
            </a:p>
            <a:p>
              <a:r>
                <a:rPr lang="en-GB"/>
                <a:t>-isPublic?</a:t>
              </a:r>
            </a:p>
            <a:p>
              <a:r>
                <a:rPr lang="en-GB"/>
                <a:t>-</a:t>
              </a:r>
              <a:r>
                <a:rPr lang="en-GB" err="1"/>
                <a:t>noViews</a:t>
              </a:r>
              <a:endParaRPr lang="en-GB"/>
            </a:p>
            <a:p>
              <a:r>
                <a:rPr lang="en-GB">
                  <a:solidFill>
                    <a:schemeClr val="bg1"/>
                  </a:solidFill>
                </a:rPr>
                <a:t>-thumbnail</a:t>
              </a:r>
            </a:p>
          </p:txBody>
        </p:sp>
      </p:grp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5866279" y="-257706"/>
            <a:ext cx="5291479" cy="22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66278" y="-59222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856206" y="-667538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 flipV="1">
            <a:off x="9527460" y="387335"/>
            <a:ext cx="1640255" cy="1506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V="1">
            <a:off x="9507547" y="1420705"/>
            <a:ext cx="1640255" cy="1506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ular Callout 4"/>
          <p:cNvSpPr/>
          <p:nvPr/>
        </p:nvSpPr>
        <p:spPr>
          <a:xfrm>
            <a:off x="13185417" y="998530"/>
            <a:ext cx="1981510" cy="1516161"/>
          </a:xfrm>
          <a:prstGeom prst="wedgeRectCallout">
            <a:avLst>
              <a:gd name="adj1" fmla="val -199186"/>
              <a:gd name="adj2" fmla="val 26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Check functional analysis training to check this is right</a:t>
            </a:r>
          </a:p>
        </p:txBody>
      </p:sp>
      <p:sp>
        <p:nvSpPr>
          <p:cNvPr id="12" name="TextBox 11"/>
          <p:cNvSpPr txBox="1"/>
          <p:nvPr/>
        </p:nvSpPr>
        <p:spPr>
          <a:xfrm rot="19200146">
            <a:off x="9303018" y="1410488"/>
            <a:ext cx="1702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particpant</a:t>
            </a:r>
          </a:p>
        </p:txBody>
      </p:sp>
      <p:sp>
        <p:nvSpPr>
          <p:cNvPr id="98" name="TextBox 97"/>
          <p:cNvSpPr txBox="1"/>
          <p:nvPr/>
        </p:nvSpPr>
        <p:spPr>
          <a:xfrm rot="19200146">
            <a:off x="9459828" y="2262354"/>
            <a:ext cx="1702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owner</a:t>
            </a:r>
          </a:p>
        </p:txBody>
      </p:sp>
      <p:sp>
        <p:nvSpPr>
          <p:cNvPr id="99" name="Rectangular Callout 4"/>
          <p:cNvSpPr/>
          <p:nvPr/>
        </p:nvSpPr>
        <p:spPr>
          <a:xfrm>
            <a:off x="14203372" y="-815084"/>
            <a:ext cx="1981510" cy="1516161"/>
          </a:xfrm>
          <a:prstGeom prst="wedgeRectCallout">
            <a:avLst>
              <a:gd name="adj1" fmla="val -156702"/>
              <a:gd name="adj2" fmla="val 875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Therefore everyone is participant – is that a good way to model?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714855" y="1145517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60408" y="23515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1..*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707573" y="77737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1..*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53126" y="128380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3001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94" y="132769"/>
            <a:ext cx="8911687" cy="1280890"/>
          </a:xfrm>
        </p:spPr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State models (1 of 2)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4908" y="198707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6327" y="5113267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Killed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4908" y="5956488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Archived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6327" y="2959508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Sick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6327" y="412532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Dying</a:t>
            </a:r>
          </a:p>
        </p:txBody>
      </p:sp>
      <p:cxnSp>
        <p:nvCxnSpPr>
          <p:cNvPr id="4" name="Straight Arrow Connector 3"/>
          <p:cNvCxnSpPr>
            <a:stCxn id="5" idx="2"/>
            <a:endCxn id="8" idx="0"/>
          </p:cNvCxnSpPr>
          <p:nvPr/>
        </p:nvCxnSpPr>
        <p:spPr>
          <a:xfrm>
            <a:off x="6633466" y="2601990"/>
            <a:ext cx="1419" cy="35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1"/>
          </p:cNvCxnSpPr>
          <p:nvPr/>
        </p:nvCxnSpPr>
        <p:spPr>
          <a:xfrm rot="10800000">
            <a:off x="5144909" y="2294532"/>
            <a:ext cx="1419" cy="972434"/>
          </a:xfrm>
          <a:prstGeom prst="bentConnector3">
            <a:avLst>
              <a:gd name="adj1" fmla="val 162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>
          <a:xfrm rot="5400000">
            <a:off x="6359435" y="3849874"/>
            <a:ext cx="5509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6" idx="0"/>
          </p:cNvCxnSpPr>
          <p:nvPr/>
        </p:nvCxnSpPr>
        <p:spPr>
          <a:xfrm rot="5400000">
            <a:off x="6448372" y="4926753"/>
            <a:ext cx="37302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8" idx="1"/>
          </p:cNvCxnSpPr>
          <p:nvPr/>
        </p:nvCxnSpPr>
        <p:spPr>
          <a:xfrm rot="10800000">
            <a:off x="5146327" y="3266966"/>
            <a:ext cx="12700" cy="11658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3"/>
            <a:endCxn id="7" idx="3"/>
          </p:cNvCxnSpPr>
          <p:nvPr/>
        </p:nvCxnSpPr>
        <p:spPr>
          <a:xfrm>
            <a:off x="8122024" y="2294532"/>
            <a:ext cx="12700" cy="39694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9454913" y="2746791"/>
            <a:ext cx="1916146" cy="1655265"/>
          </a:xfrm>
          <a:prstGeom prst="wedgeRectCallout">
            <a:avLst>
              <a:gd name="adj1" fmla="val -83871"/>
              <a:gd name="adj2" fmla="val 358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Could it be achieved for any other reason?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66604" y="751120"/>
            <a:ext cx="3272703" cy="467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i="1">
                <a:solidFill>
                  <a:schemeClr val="accent1"/>
                </a:solidFill>
              </a:rPr>
              <a:t>Thread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432" y="2601988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err="1"/>
              <a:t>healthPoints</a:t>
            </a:r>
            <a:r>
              <a:rPr lang="en-GB" sz="1400" i="1"/>
              <a:t> &lt;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1432" y="3689167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err="1"/>
              <a:t>healthPoints</a:t>
            </a:r>
            <a:r>
              <a:rPr lang="en-GB" sz="1400" i="1"/>
              <a:t> &lt; ??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4052" y="4784579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err="1"/>
              <a:t>healthPoints</a:t>
            </a:r>
            <a:r>
              <a:rPr lang="en-GB" sz="1400" i="1"/>
              <a:t> &lt;= 0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6526204" y="4208787"/>
            <a:ext cx="41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Ticket connected to thread is marked by  Admin as indecent</a:t>
            </a:r>
          </a:p>
        </p:txBody>
      </p:sp>
      <p:cxnSp>
        <p:nvCxnSpPr>
          <p:cNvPr id="31" name="Elbow Connector 30"/>
          <p:cNvCxnSpPr>
            <a:stCxn id="8" idx="3"/>
            <a:endCxn id="7" idx="3"/>
          </p:cNvCxnSpPr>
          <p:nvPr/>
        </p:nvCxnSpPr>
        <p:spPr>
          <a:xfrm flipH="1">
            <a:off x="8122024" y="3266966"/>
            <a:ext cx="1419" cy="2996980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7" idx="3"/>
          </p:cNvCxnSpPr>
          <p:nvPr/>
        </p:nvCxnSpPr>
        <p:spPr>
          <a:xfrm flipH="1">
            <a:off x="8122024" y="4432782"/>
            <a:ext cx="1419" cy="1831164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7" idx="3"/>
          </p:cNvCxnSpPr>
          <p:nvPr/>
        </p:nvCxnSpPr>
        <p:spPr>
          <a:xfrm flipH="1">
            <a:off x="8122024" y="5420725"/>
            <a:ext cx="1419" cy="843221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75526" y="3657628"/>
            <a:ext cx="145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err="1"/>
              <a:t>healthPoints</a:t>
            </a:r>
            <a:r>
              <a:rPr lang="en-GB" sz="1400" i="1"/>
              <a:t> return to &gt; ??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76449" y="2601663"/>
            <a:ext cx="144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err="1"/>
              <a:t>healthPoints</a:t>
            </a:r>
            <a:r>
              <a:rPr lang="en-GB" sz="1400" i="1"/>
              <a:t> return to &gt; ?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3731592" y="5442433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6351365" y="893504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3807791" y="5534067"/>
            <a:ext cx="401939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6" idx="1"/>
            <a:endCxn id="36" idx="6"/>
          </p:cNvCxnSpPr>
          <p:nvPr/>
        </p:nvCxnSpPr>
        <p:spPr>
          <a:xfrm flipH="1">
            <a:off x="4285931" y="5420725"/>
            <a:ext cx="860396" cy="30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1"/>
            <a:endCxn id="36" idx="6"/>
          </p:cNvCxnSpPr>
          <p:nvPr/>
        </p:nvCxnSpPr>
        <p:spPr>
          <a:xfrm flipH="1" flipV="1">
            <a:off x="4285931" y="5728183"/>
            <a:ext cx="858977" cy="53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9214" y="5010851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Retention period ends</a:t>
            </a:r>
          </a:p>
        </p:txBody>
      </p:sp>
      <p:cxnSp>
        <p:nvCxnSpPr>
          <p:cNvPr id="59" name="Straight Arrow Connector 58"/>
          <p:cNvCxnSpPr>
            <a:endCxn id="5" idx="0"/>
          </p:cNvCxnSpPr>
          <p:nvPr/>
        </p:nvCxnSpPr>
        <p:spPr>
          <a:xfrm>
            <a:off x="6627115" y="1447622"/>
            <a:ext cx="6351" cy="53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2485" y="1471715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User creates thread</a:t>
            </a:r>
          </a:p>
        </p:txBody>
      </p:sp>
    </p:spTree>
    <p:extLst>
      <p:ext uri="{BB962C8B-B14F-4D97-AF65-F5344CB8AC3E}">
        <p14:creationId xmlns:p14="http://schemas.microsoft.com/office/powerpoint/2010/main" val="1601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20549" y="2714117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Reported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92073" y="271360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Actioned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0548" y="5206861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Ignored</a:t>
            </a:r>
          </a:p>
        </p:txBody>
      </p:sp>
      <p:cxnSp>
        <p:nvCxnSpPr>
          <p:cNvPr id="29" name="Elbow Connector 28"/>
          <p:cNvCxnSpPr>
            <a:stCxn id="10" idx="2"/>
            <a:endCxn id="14" idx="0"/>
          </p:cNvCxnSpPr>
          <p:nvPr/>
        </p:nvCxnSpPr>
        <p:spPr>
          <a:xfrm rot="5400000">
            <a:off x="3670193" y="4267947"/>
            <a:ext cx="18778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11" idx="1"/>
          </p:cNvCxnSpPr>
          <p:nvPr/>
        </p:nvCxnSpPr>
        <p:spPr>
          <a:xfrm flipV="1">
            <a:off x="6097665" y="3021062"/>
            <a:ext cx="2694408" cy="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4331936" y="1620548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510894" y="1264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>
                <a:solidFill>
                  <a:schemeClr val="accent1"/>
                </a:solidFill>
              </a:rPr>
              <a:t>State models (2 of 2)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66604" y="751120"/>
            <a:ext cx="3272703" cy="467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i="1">
                <a:solidFill>
                  <a:schemeClr val="accent1"/>
                </a:solidFill>
              </a:rPr>
              <a:t>Ticket model</a:t>
            </a:r>
          </a:p>
        </p:txBody>
      </p:sp>
      <p:cxnSp>
        <p:nvCxnSpPr>
          <p:cNvPr id="42" name="Elbow Connector 41"/>
          <p:cNvCxnSpPr>
            <a:stCxn id="46" idx="4"/>
            <a:endCxn id="10" idx="0"/>
          </p:cNvCxnSpPr>
          <p:nvPr/>
        </p:nvCxnSpPr>
        <p:spPr>
          <a:xfrm rot="16200000" flipH="1">
            <a:off x="4348072" y="2453081"/>
            <a:ext cx="5220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80169" y="2111901"/>
            <a:ext cx="286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User reports thread/message as indecent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9688" y="4081161"/>
            <a:ext cx="297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Admin marks thread/message as </a:t>
            </a:r>
            <a:r>
              <a:rPr lang="en-GB" sz="1400" i="1" u="sng"/>
              <a:t>not</a:t>
            </a:r>
            <a:r>
              <a:rPr lang="en-GB" sz="1400" i="1"/>
              <a:t> indecent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7079" y="2295611"/>
            <a:ext cx="224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Admin marks thread/message as indecent</a:t>
            </a:r>
          </a:p>
        </p:txBody>
      </p:sp>
      <p:sp>
        <p:nvSpPr>
          <p:cNvPr id="55" name="Flowchart: Connector 54"/>
          <p:cNvSpPr/>
          <p:nvPr/>
        </p:nvSpPr>
        <p:spPr>
          <a:xfrm>
            <a:off x="9995917" y="5211872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/>
          <p:cNvSpPr/>
          <p:nvPr/>
        </p:nvSpPr>
        <p:spPr>
          <a:xfrm>
            <a:off x="10072116" y="5303506"/>
            <a:ext cx="401939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/>
          <p:cNvCxnSpPr>
            <a:stCxn id="14" idx="3"/>
            <a:endCxn id="55" idx="2"/>
          </p:cNvCxnSpPr>
          <p:nvPr/>
        </p:nvCxnSpPr>
        <p:spPr>
          <a:xfrm flipV="1">
            <a:off x="6097664" y="5497622"/>
            <a:ext cx="3898253" cy="1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2"/>
            <a:endCxn id="55" idx="0"/>
          </p:cNvCxnSpPr>
          <p:nvPr/>
        </p:nvCxnSpPr>
        <p:spPr>
          <a:xfrm flipH="1">
            <a:off x="10273087" y="3328520"/>
            <a:ext cx="7544" cy="188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51339" y="3891593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Retention period ends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94505" y="4968274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Retention period ends</a:t>
            </a:r>
          </a:p>
        </p:txBody>
      </p:sp>
    </p:spTree>
    <p:extLst>
      <p:ext uri="{BB962C8B-B14F-4D97-AF65-F5344CB8AC3E}">
        <p14:creationId xmlns:p14="http://schemas.microsoft.com/office/powerpoint/2010/main" val="14648800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1391</TotalTime>
  <Words>776</Words>
  <Application>Microsoft Office PowerPoint</Application>
  <PresentationFormat>Widescreen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Project GG</vt:lpstr>
      <vt:lpstr>Vision</vt:lpstr>
      <vt:lpstr>High level features</vt:lpstr>
      <vt:lpstr>Conceptual data model</vt:lpstr>
      <vt:lpstr>Logical data model v0.1</vt:lpstr>
      <vt:lpstr>Logical data model v0.2</vt:lpstr>
      <vt:lpstr>State models (1 of 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TRYFAN</dc:title>
  <dc:creator>Andreas Cola</dc:creator>
  <cp:lastModifiedBy>Andreas Cola</cp:lastModifiedBy>
  <cp:revision>77</cp:revision>
  <dcterms:created xsi:type="dcterms:W3CDTF">2016-02-28T15:40:51Z</dcterms:created>
  <dcterms:modified xsi:type="dcterms:W3CDTF">2017-01-04T16:20:15Z</dcterms:modified>
</cp:coreProperties>
</file>