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734" r:id="rId3"/>
  </p:sldMasterIdLst>
  <p:notesMasterIdLst>
    <p:notesMasterId r:id="rId14"/>
  </p:notesMasterIdLst>
  <p:handoutMasterIdLst>
    <p:handoutMasterId r:id="rId15"/>
  </p:handoutMasterIdLst>
  <p:sldIdLst>
    <p:sldId id="316" r:id="rId4"/>
    <p:sldId id="317" r:id="rId5"/>
    <p:sldId id="319" r:id="rId6"/>
    <p:sldId id="321" r:id="rId7"/>
    <p:sldId id="320" r:id="rId8"/>
    <p:sldId id="325" r:id="rId9"/>
    <p:sldId id="326" r:id="rId10"/>
    <p:sldId id="323" r:id="rId11"/>
    <p:sldId id="324" r:id="rId12"/>
    <p:sldId id="328" r:id="rId13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C7E2EF"/>
    <a:srgbClr val="F8F3CF"/>
    <a:srgbClr val="333333"/>
    <a:srgbClr val="F8F8D4"/>
    <a:srgbClr val="3B788D"/>
    <a:srgbClr val="000000"/>
    <a:srgbClr val="DDDDDD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40" autoAdjust="0"/>
  </p:normalViewPr>
  <p:slideViewPr>
    <p:cSldViewPr>
      <p:cViewPr>
        <p:scale>
          <a:sx n="100" d="100"/>
          <a:sy n="100" d="100"/>
        </p:scale>
        <p:origin x="-1944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D440D-FE1D-49E6-8A1D-EFAE908A44E3}" type="datetimeFigureOut">
              <a:rPr lang="en-US" smtClean="0"/>
              <a:pPr/>
              <a:t>5/16/2016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16938-37CF-431A-A7FD-6E99B86ECF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1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3CBA2-742F-A348-A5D7-69A0C5B6897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98C7-9620-5C41-BFA8-CF802F117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6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Video games have become increasingly ambitious in scope</a:t>
            </a:r>
          </a:p>
          <a:p>
            <a:endParaRPr lang="en-GB" baseline="0" dirty="0" smtClean="0"/>
          </a:p>
          <a:p>
            <a:r>
              <a:rPr lang="en-GB" baseline="0" dirty="0" smtClean="0"/>
              <a:t>	To match the standards of the users</a:t>
            </a:r>
          </a:p>
          <a:p>
            <a:r>
              <a:rPr lang="en-GB" baseline="0" dirty="0" smtClean="0"/>
              <a:t>	Higher expectation as video games become more complex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Xkobo</a:t>
            </a:r>
            <a:r>
              <a:rPr lang="en-GB" dirty="0" smtClean="0"/>
              <a:t> was</a:t>
            </a:r>
            <a:r>
              <a:rPr lang="en-GB" baseline="0" dirty="0" smtClean="0"/>
              <a:t> a simple space shooter game developed for the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 operating system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Players, as spaceships battle tree-like space stations made of nodes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Project was designed</a:t>
            </a:r>
            <a:r>
              <a:rPr lang="en-GB" baseline="0" dirty="0" smtClean="0"/>
              <a:t> to be characteristically similar, with freedom to implement art style and gameplay as I saw fit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At many points intuitively changed and improved various gameplay aspects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Client-server</a:t>
            </a:r>
            <a:r>
              <a:rPr lang="en-GB" baseline="0" dirty="0" smtClean="0"/>
              <a:t> as opposed to peer-to peer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Network and software architecture</a:t>
            </a:r>
          </a:p>
          <a:p>
            <a:endParaRPr lang="en-GB" dirty="0" smtClean="0"/>
          </a:p>
          <a:p>
            <a:r>
              <a:rPr lang="en-GB" dirty="0" smtClean="0"/>
              <a:t>	Authentication servers (log in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	Statistic tracking</a:t>
            </a:r>
            <a:r>
              <a:rPr lang="en-GB" baseline="0" dirty="0" smtClean="0"/>
              <a:t> servers</a:t>
            </a:r>
          </a:p>
          <a:p>
            <a:r>
              <a:rPr lang="en-GB" baseline="0" dirty="0" smtClean="0"/>
              <a:t>	Servers than manage local and global game state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GUI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Button/field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Contextual</a:t>
            </a:r>
            <a:r>
              <a:rPr lang="en-GB" baseline="0" dirty="0" smtClean="0"/>
              <a:t> cursors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Sounds and visual effects when hovering over buttons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Encapsulated game states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InGame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User</a:t>
            </a:r>
            <a:r>
              <a:rPr lang="en-GB" baseline="0" dirty="0" smtClean="0"/>
              <a:t> 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GUI HUD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Player movement and collision detection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Shooting at correct angles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Animation class for sprite animations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Stations, destruction,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Developed using the </a:t>
            </a:r>
            <a:r>
              <a:rPr lang="en-GB" dirty="0" err="1" smtClean="0"/>
              <a:t>Monogame</a:t>
            </a:r>
            <a:r>
              <a:rPr lang="en-GB" dirty="0" smtClean="0"/>
              <a:t>/XNA framework</a:t>
            </a:r>
          </a:p>
          <a:p>
            <a:r>
              <a:rPr lang="en-GB" baseline="0" dirty="0" smtClean="0"/>
              <a:t>	</a:t>
            </a:r>
          </a:p>
          <a:p>
            <a:r>
              <a:rPr lang="en-GB" baseline="0" dirty="0" smtClean="0"/>
              <a:t>	Important to note differences between XNA framework and a game engine like Unreal or Unity</a:t>
            </a:r>
          </a:p>
          <a:p>
            <a:endParaRPr lang="en-GB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Contains the majority of the game logic (“thick client”)</a:t>
            </a:r>
          </a:p>
          <a:p>
            <a:endParaRPr lang="en-GB" baseline="0" dirty="0" smtClean="0"/>
          </a:p>
          <a:p>
            <a:r>
              <a:rPr lang="en-GB" dirty="0" smtClean="0"/>
              <a:t>	Intentional,</a:t>
            </a:r>
            <a:r>
              <a:rPr lang="en-GB" baseline="0" dirty="0" smtClean="0"/>
              <a:t> enables people to play the game offline should they want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Network and software architecture</a:t>
            </a:r>
          </a:p>
          <a:p>
            <a:endParaRPr lang="en-GB" dirty="0" smtClean="0"/>
          </a:p>
          <a:p>
            <a:r>
              <a:rPr lang="en-GB" dirty="0" smtClean="0"/>
              <a:t>	Authentication servers (log in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	Statistic tracking</a:t>
            </a:r>
            <a:r>
              <a:rPr lang="en-GB" baseline="0" dirty="0" smtClean="0"/>
              <a:t> servers</a:t>
            </a:r>
          </a:p>
          <a:p>
            <a:r>
              <a:rPr lang="en-GB" baseline="0" dirty="0" smtClean="0"/>
              <a:t>	Servers than manage local and global game state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Network and software architecture</a:t>
            </a:r>
          </a:p>
          <a:p>
            <a:endParaRPr lang="en-GB" dirty="0" smtClean="0"/>
          </a:p>
          <a:p>
            <a:r>
              <a:rPr lang="en-GB" dirty="0" smtClean="0"/>
              <a:t>	Authentication servers (log in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	Statistic tracking</a:t>
            </a:r>
            <a:r>
              <a:rPr lang="en-GB" baseline="0" dirty="0" smtClean="0"/>
              <a:t> servers</a:t>
            </a:r>
          </a:p>
          <a:p>
            <a:r>
              <a:rPr lang="en-GB" baseline="0" dirty="0" smtClean="0"/>
              <a:t>	Servers than manage local and global game state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98C7-9620-5C41-BFA8-CF802F117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scan026 bitmap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28" t="2053" r="-5448" b="4705"/>
          <a:stretch/>
        </p:blipFill>
        <p:spPr bwMode="auto">
          <a:xfrm>
            <a:off x="0" y="1869672"/>
            <a:ext cx="9144000" cy="327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269575"/>
            <a:ext cx="2151913" cy="575524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7544" y="1005576"/>
            <a:ext cx="8229600" cy="48605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9" name="Subtitle 6"/>
          <p:cNvSpPr>
            <a:spLocks noGrp="1"/>
          </p:cNvSpPr>
          <p:nvPr>
            <p:ph type="subTitle" idx="10"/>
          </p:nvPr>
        </p:nvSpPr>
        <p:spPr>
          <a:xfrm>
            <a:off x="467544" y="1563638"/>
            <a:ext cx="8240122" cy="32403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GB" dirty="0" smtClean="0"/>
              <a:t>Speaker’s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544" y="1059582"/>
            <a:ext cx="2962672" cy="78990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544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righ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582"/>
            <a:ext cx="2962672" cy="78990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4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338184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9.4 cm</a:t>
            </a:r>
            <a:endParaRPr lang="en-GB"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1" y="3975906"/>
            <a:ext cx="8247705" cy="911104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0698"/>
            <a:ext cx="8244336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D7D7D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rgbClr val="7D7D7D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43863"/>
            <a:ext cx="8229600" cy="57388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383618"/>
            <a:ext cx="7740000" cy="1080000"/>
          </a:xfrm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2679762"/>
            <a:ext cx="7740000" cy="162018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5" y="4387582"/>
            <a:ext cx="7747155" cy="32398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6" y="483905"/>
            <a:ext cx="2151909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8229600" cy="359258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5409"/>
            <a:ext cx="8229600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-11410"/>
            <a:ext cx="9144000" cy="400409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11.2 cm</a:t>
            </a:r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4618856" cy="3484568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085402"/>
            <a:ext cx="3923928" cy="3484568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10.9 x 9.7 cm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1400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7544" y="861560"/>
            <a:ext cx="8229600" cy="5580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 smtClean="0">
                <a:solidFill>
                  <a:schemeClr val="tx2"/>
                </a:solidFill>
              </a:rPr>
              <a:t>Presentation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ubtitle 6"/>
          <p:cNvSpPr>
            <a:spLocks noGrp="1"/>
          </p:cNvSpPr>
          <p:nvPr>
            <p:ph type="subTitle" idx="10"/>
          </p:nvPr>
        </p:nvSpPr>
        <p:spPr>
          <a:xfrm>
            <a:off x="467544" y="1383618"/>
            <a:ext cx="8240122" cy="324036"/>
          </a:xfrm>
        </p:spPr>
        <p:txBody>
          <a:bodyPr anchor="t">
            <a:noAutofit/>
          </a:bodyPr>
          <a:lstStyle>
            <a:lvl1pPr marL="0" indent="0">
              <a:buNone/>
              <a:defRPr sz="2000"/>
            </a:lvl1pPr>
          </a:lstStyle>
          <a:p>
            <a:pPr>
              <a:lnSpc>
                <a:spcPct val="110000"/>
              </a:lnSpc>
            </a:pPr>
            <a:r>
              <a:rPr lang="en-GB" dirty="0"/>
              <a:t>Speaker’s name</a:t>
            </a:r>
          </a:p>
        </p:txBody>
      </p:sp>
      <p:pic>
        <p:nvPicPr>
          <p:cNvPr id="10" name="Content Placeholder 3" descr="4263-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7" b="27641"/>
          <a:stretch/>
        </p:blipFill>
        <p:spPr bwMode="auto">
          <a:xfrm>
            <a:off x="0" y="1870075"/>
            <a:ext cx="914400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269575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92200"/>
            <a:ext cx="4040188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092200"/>
            <a:ext cx="4041775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327"/>
            <a:ext cx="4040188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7148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6" y="1097327"/>
            <a:ext cx="4041775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577148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544" y="1059582"/>
            <a:ext cx="2962672" cy="789907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544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582"/>
            <a:ext cx="2962672" cy="789907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338184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9.4 cm</a:t>
            </a:r>
            <a:endParaRPr lang="en-GB" noProof="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1" y="3975906"/>
            <a:ext cx="8247705" cy="911104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410698"/>
            <a:ext cx="8244336" cy="57388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43863"/>
            <a:ext cx="8229600" cy="573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4" y="4785060"/>
            <a:ext cx="1040732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869672"/>
            <a:ext cx="9144000" cy="3273828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9.1 cm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861560"/>
            <a:ext cx="8229600" cy="558062"/>
          </a:xfrm>
        </p:spPr>
        <p:txBody>
          <a:bodyPr anchor="t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 dirty="0" smtClean="0"/>
              <a:t>Click to edit Master title style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467544" y="1383618"/>
            <a:ext cx="8240122" cy="324036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269575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383618"/>
            <a:ext cx="7740000" cy="1080000"/>
          </a:xfrm>
        </p:spPr>
        <p:txBody>
          <a:bodyPr/>
          <a:lstStyle>
            <a:lvl1pPr algn="l">
              <a:lnSpc>
                <a:spcPct val="100000"/>
              </a:lnSpc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2679762"/>
            <a:ext cx="7740000" cy="162018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5" y="4387582"/>
            <a:ext cx="7747155" cy="3239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483905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861560"/>
            <a:ext cx="8229600" cy="558062"/>
          </a:xfrm>
        </p:spPr>
        <p:txBody>
          <a:bodyPr anchor="t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>
              <a:lnSpc>
                <a:spcPct val="130000"/>
              </a:lnSpc>
            </a:pPr>
            <a:r>
              <a:rPr lang="en-GB" noProof="0" dirty="0" smtClean="0"/>
              <a:t>Click to edit Master title style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869672"/>
            <a:ext cx="9144000" cy="3273828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9.1 cm  </a:t>
            </a:r>
            <a:endParaRPr lang="en-GB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67544" y="1383618"/>
            <a:ext cx="8240122" cy="324036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269575"/>
            <a:ext cx="2151913" cy="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8229600" cy="359258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5409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-11410"/>
            <a:ext cx="9144000" cy="400409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11.2 cm</a:t>
            </a:r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4618856" cy="3484568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085402"/>
            <a:ext cx="3923928" cy="3484568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10.9 x 9.7 cm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1400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4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92200"/>
            <a:ext cx="4040188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092200"/>
            <a:ext cx="4041775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sz="3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327"/>
            <a:ext cx="4040188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7148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6" y="1097327"/>
            <a:ext cx="4041775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577148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image left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544" y="1059582"/>
            <a:ext cx="2962672" cy="78990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544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582"/>
            <a:ext cx="2962672" cy="789907"/>
          </a:xfrm>
        </p:spPr>
        <p:txBody>
          <a:bodyPr/>
          <a:lstStyle>
            <a:lvl1pPr>
              <a:defRPr sz="3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690"/>
            <a:ext cx="2962672" cy="243027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63888" y="0"/>
            <a:ext cx="5580112" cy="514350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15.5 x 14.3 cm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4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338184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9.4 cm</a:t>
            </a:r>
            <a:endParaRPr lang="en-GB"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21" y="3975906"/>
            <a:ext cx="8247705" cy="91110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0698"/>
            <a:ext cx="8244336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54" y="1383618"/>
            <a:ext cx="7740000" cy="1080000"/>
          </a:xfrm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554" y="2679762"/>
            <a:ext cx="7740000" cy="1620180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5" y="4387582"/>
            <a:ext cx="7747155" cy="32398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4" y="483905"/>
            <a:ext cx="2151913" cy="575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7D7D7D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rgbClr val="7D7D7D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43863"/>
            <a:ext cx="8229600" cy="57388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8229600" cy="3592580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5409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-11410"/>
            <a:ext cx="9144000" cy="4004090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tx1"/>
              </a:buClr>
              <a:buNone/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Picture size 25.4 x 11.2 cm</a:t>
            </a:r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402"/>
            <a:ext cx="4618856" cy="3484568"/>
          </a:xfrm>
        </p:spPr>
        <p:txBody>
          <a:bodyPr/>
          <a:lstStyle>
            <a:lvl1pPr>
              <a:spcBef>
                <a:spcPts val="14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20072" y="1085402"/>
            <a:ext cx="3923928" cy="3484568"/>
          </a:xfrm>
        </p:spPr>
        <p:txBody>
          <a:bodyPr/>
          <a:lstStyle>
            <a:lvl1pPr marL="0" indent="0">
              <a:spcBef>
                <a:spcPts val="1400"/>
              </a:spcBef>
              <a:buClr>
                <a:schemeClr val="accent1"/>
              </a:buClr>
              <a:buNone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Picture size 10.9 x 9.7 cm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1400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4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92200"/>
            <a:ext cx="4040188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092200"/>
            <a:ext cx="4041775" cy="3448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573881"/>
          </a:xfrm>
        </p:spPr>
        <p:txBody>
          <a:bodyPr/>
          <a:lstStyle>
            <a:lvl1pPr>
              <a:defRPr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327"/>
            <a:ext cx="4040188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7148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5026" y="1097327"/>
            <a:ext cx="4041775" cy="47982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4645026" y="1577148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2" y="4785060"/>
            <a:ext cx="1040736" cy="2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09627"/>
            <a:ext cx="8229600" cy="57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3519"/>
            <a:ext cx="822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07" r:id="rId3"/>
    <p:sldLayoutId id="2147483649" r:id="rId4"/>
    <p:sldLayoutId id="2147483663" r:id="rId5"/>
    <p:sldLayoutId id="2147483747" r:id="rId6"/>
    <p:sldLayoutId id="2147483667" r:id="rId7"/>
    <p:sldLayoutId id="2147483753" r:id="rId8"/>
    <p:sldLayoutId id="2147483672" r:id="rId9"/>
    <p:sldLayoutId id="2147483750" r:id="rId10"/>
    <p:sldLayoutId id="2147483669" r:id="rId11"/>
    <p:sldLayoutId id="2147483671" r:id="rId12"/>
    <p:sldLayoutId id="2147483664" r:id="rId13"/>
    <p:sldLayoutId id="2147483665" r:id="rId14"/>
    <p:sldLayoutId id="214748370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09627"/>
            <a:ext cx="8229600" cy="57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3519"/>
            <a:ext cx="822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8" r:id="rId3"/>
    <p:sldLayoutId id="2147483726" r:id="rId4"/>
    <p:sldLayoutId id="2147483754" r:id="rId5"/>
    <p:sldLayoutId id="2147483727" r:id="rId6"/>
    <p:sldLayoutId id="2147483751" r:id="rId7"/>
    <p:sldLayoutId id="2147483728" r:id="rId8"/>
    <p:sldLayoutId id="2147483730" r:id="rId9"/>
    <p:sldLayoutId id="2147483731" r:id="rId10"/>
    <p:sldLayoutId id="2147483732" r:id="rId11"/>
    <p:sldLayoutId id="214748373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bg1"/>
        </a:buClr>
        <a:buFont typeface="Trebuchet MS" pitchFamily="34" charset="0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09627"/>
            <a:ext cx="8229600" cy="57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3519"/>
            <a:ext cx="822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4785996"/>
            <a:ext cx="3600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4785996"/>
            <a:ext cx="3183632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GB" smtClean="0"/>
              <a:t>Christopher John Cola, May 2016, CO3015 Computer Science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49" r:id="rId4"/>
    <p:sldLayoutId id="2147483739" r:id="rId5"/>
    <p:sldLayoutId id="2147483755" r:id="rId6"/>
    <p:sldLayoutId id="2147483740" r:id="rId7"/>
    <p:sldLayoutId id="2147483752" r:id="rId8"/>
    <p:sldLayoutId id="2147483741" r:id="rId9"/>
    <p:sldLayoutId id="2147483743" r:id="rId10"/>
    <p:sldLayoutId id="2147483744" r:id="rId11"/>
    <p:sldLayoutId id="2147483745" r:id="rId12"/>
    <p:sldLayoutId id="214748374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</a:defRPr>
      </a:lvl9pPr>
    </p:titleStyle>
    <p:bodyStyle>
      <a:lvl1pPr marL="269875" indent="-2698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Trebuchet MS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005576"/>
            <a:ext cx="8229600" cy="486054"/>
          </a:xfrm>
        </p:spPr>
        <p:txBody>
          <a:bodyPr/>
          <a:lstStyle/>
          <a:p>
            <a:r>
              <a:rPr lang="en-GB" dirty="0" smtClean="0"/>
              <a:t>Project Mobo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0"/>
          </p:nvPr>
        </p:nvSpPr>
        <p:spPr>
          <a:xfrm>
            <a:off x="467544" y="1491630"/>
            <a:ext cx="8240122" cy="324036"/>
          </a:xfrm>
        </p:spPr>
        <p:txBody>
          <a:bodyPr/>
          <a:lstStyle/>
          <a:p>
            <a:r>
              <a:rPr lang="en-GB" dirty="0" smtClean="0"/>
              <a:t>Christopher John Cola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Viva</a:t>
            </a:r>
            <a:endParaRPr lang="en-GB" dirty="0"/>
          </a:p>
          <a:p>
            <a:r>
              <a:rPr lang="en-GB" sz="1200" dirty="0" smtClean="0"/>
              <a:t>CO3015 Computer Science Project</a:t>
            </a:r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91630"/>
            <a:ext cx="4603473" cy="2685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53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Final Deliverable and Conclusion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0841" y="987574"/>
            <a:ext cx="777686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Polished product that resembles quality of a contemporary title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Room for improvement in the future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Valuable insight into challenges of producing networked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Highly rewarding and enjoyable logic programming and GUI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Retrospection on planning and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Large and complex overall software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31590"/>
            <a:ext cx="777686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Project Proposal and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Software and Network </a:t>
            </a:r>
            <a:r>
              <a:rPr lang="en-GB" dirty="0" smtClean="0"/>
              <a:t>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Client “Mobo”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Server “MoboServerWPF” implementation and synchronisation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Messaging protocol example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Final deliverable and 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1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3159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Video games have become increasingly ambitious in scope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More complex in design but also their </a:t>
            </a:r>
            <a:r>
              <a:rPr lang="en-GB" dirty="0" smtClean="0"/>
              <a:t>network features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Greater importance</a:t>
            </a:r>
            <a:r>
              <a:rPr lang="en-GB" dirty="0" smtClean="0"/>
              <a:t>: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Network and software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Way synchronisation is achieved </a:t>
            </a:r>
            <a:r>
              <a:rPr lang="en-GB" dirty="0" smtClean="0"/>
              <a:t>(messaging, protocols)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Examples: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Eve </a:t>
            </a:r>
            <a:r>
              <a:rPr lang="en-GB" dirty="0" smtClean="0"/>
              <a:t>Online, </a:t>
            </a:r>
            <a:r>
              <a:rPr lang="en-GB" dirty="0" smtClean="0"/>
              <a:t>The </a:t>
            </a:r>
            <a:r>
              <a:rPr lang="en-GB" dirty="0" err="1" smtClean="0"/>
              <a:t>Divison</a:t>
            </a:r>
            <a:r>
              <a:rPr lang="en-GB" dirty="0" smtClean="0"/>
              <a:t>, </a:t>
            </a:r>
            <a:r>
              <a:rPr lang="en-GB" dirty="0" err="1" smtClean="0"/>
              <a:t>Battleborn</a:t>
            </a:r>
            <a:r>
              <a:rPr lang="en-GB" dirty="0" smtClean="0"/>
              <a:t>, </a:t>
            </a:r>
            <a:r>
              <a:rPr lang="en-GB" dirty="0" err="1" smtClean="0"/>
              <a:t>Overwatch</a:t>
            </a:r>
            <a:endParaRPr lang="en-GB" baseline="30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61933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Eve Online ©2016 CCP </a:t>
            </a:r>
            <a:r>
              <a:rPr lang="en-GB" sz="1000" dirty="0" err="1" smtClean="0"/>
              <a:t>hf</a:t>
            </a:r>
            <a:r>
              <a:rPr lang="en-GB" sz="1000" dirty="0" smtClean="0"/>
              <a:t>, Tom Clancy’s The Division ©2016 </a:t>
            </a:r>
            <a:r>
              <a:rPr lang="en-GB" sz="1000" dirty="0" err="1" smtClean="0"/>
              <a:t>Ubisoft</a:t>
            </a:r>
            <a:r>
              <a:rPr lang="en-GB" sz="1000" dirty="0" smtClean="0"/>
              <a:t> Entertainment SA, </a:t>
            </a:r>
          </a:p>
          <a:p>
            <a:r>
              <a:rPr lang="en-GB" sz="1000" dirty="0" err="1" smtClean="0"/>
              <a:t>BattleBorn</a:t>
            </a:r>
            <a:r>
              <a:rPr lang="en-GB" sz="1000" dirty="0" smtClean="0"/>
              <a:t> ©2016 2K Games, </a:t>
            </a:r>
            <a:r>
              <a:rPr lang="en-GB" sz="1000" dirty="0" err="1" smtClean="0"/>
              <a:t>Overwatch</a:t>
            </a:r>
            <a:r>
              <a:rPr lang="en-GB" sz="1000" dirty="0" smtClean="0"/>
              <a:t> ©2016 Blizzard Entertainment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273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Project </a:t>
            </a:r>
            <a:r>
              <a:rPr lang="en-GB" dirty="0" smtClean="0"/>
              <a:t>Proposal and Scope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5111" y="987574"/>
            <a:ext cx="7776864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“Multiplayer XKobo clone</a:t>
            </a:r>
            <a:r>
              <a:rPr lang="en-GB" dirty="0" smtClean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Client-server </a:t>
            </a:r>
            <a:r>
              <a:rPr lang="en-GB" dirty="0" smtClean="0"/>
              <a:t>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Multiplayer enabled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Synchronisation across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Game logic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GUI design and 2D sprite handling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Procedural Station generation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Emphasis on polished 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991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Software and Network Architecture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47117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Client-server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Dedicated server</a:t>
            </a:r>
            <a:r>
              <a:rPr lang="en-GB" dirty="0"/>
              <a:t> </a:t>
            </a:r>
            <a:r>
              <a:rPr lang="en-GB" dirty="0" smtClean="0"/>
              <a:t>– supports “Drop-in, Drop-out”.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Non-authoritative – supports offline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Distributed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11" y="2139702"/>
            <a:ext cx="2810959" cy="28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The Client - “Mobo”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Developed using the </a:t>
            </a:r>
            <a:r>
              <a:rPr lang="en-GB" dirty="0" err="1" smtClean="0"/>
              <a:t>Monogame</a:t>
            </a:r>
            <a:r>
              <a:rPr lang="en-GB" dirty="0" smtClean="0"/>
              <a:t>/XNA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GUI using sprites and 2D effects with emphasis on look and feel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Contains </a:t>
            </a:r>
            <a:r>
              <a:rPr lang="en-GB" dirty="0" smtClean="0"/>
              <a:t>the vast </a:t>
            </a:r>
            <a:r>
              <a:rPr lang="en-GB" dirty="0"/>
              <a:t>majority of the game logic (“thick client”)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44" y="2067694"/>
            <a:ext cx="4161271" cy="2630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" y="2067694"/>
            <a:ext cx="4162807" cy="26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Station Structure and Generation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Modelled as trees built in 2D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Always unique, procedurally generated using an algorithm,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Collision enabled, destroyable, fire back at players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2192" y="2499742"/>
            <a:ext cx="187423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split_depth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latin typeface="Consolas" panose="020B0609020204030204" pitchFamily="49" charset="0"/>
              </a:rPr>
              <a:t>= 6;</a:t>
            </a:r>
          </a:p>
          <a:p>
            <a:endParaRPr lang="en-GB" sz="1400" dirty="0" smtClean="0"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max_depth</a:t>
            </a:r>
            <a:r>
              <a:rPr lang="en-GB" sz="1400" dirty="0" smtClean="0">
                <a:latin typeface="Consolas" panose="020B0609020204030204" pitchFamily="49" charset="0"/>
              </a:rPr>
              <a:t> = 15;</a:t>
            </a:r>
          </a:p>
          <a:p>
            <a:endParaRPr lang="en-GB" sz="1400" dirty="0" smtClean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difficulty</a:t>
            </a:r>
            <a:r>
              <a:rPr lang="en-GB" sz="1400" dirty="0" smtClean="0">
                <a:latin typeface="Consolas" panose="020B0609020204030204" pitchFamily="49" charset="0"/>
              </a:rPr>
              <a:t> = 5;</a:t>
            </a:r>
          </a:p>
          <a:p>
            <a:endParaRPr lang="en-GB" sz="1400" dirty="0" smtClean="0">
              <a:latin typeface="Consolas" panose="020B0609020204030204" pitchFamily="49" charset="0"/>
            </a:endParaRPr>
          </a:p>
          <a:p>
            <a:r>
              <a:rPr lang="en-GB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max_branches</a:t>
            </a:r>
            <a:r>
              <a:rPr lang="en-GB" sz="1400" dirty="0" smtClean="0">
                <a:latin typeface="Consolas" panose="020B0609020204030204" pitchFamily="49" charset="0"/>
              </a:rPr>
              <a:t> = 2;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73376" y="3119941"/>
            <a:ext cx="576063" cy="3600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44" y="2139702"/>
            <a:ext cx="1051800" cy="276075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63449" y="3118534"/>
            <a:ext cx="576063" cy="3600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65" y="2427734"/>
            <a:ext cx="2950638" cy="1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Server and Synchronisation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13383"/>
            <a:ext cx="777686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Developed using Windows Presentation Foundation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Messages and protocols using low-level Lidgren.Network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Non-authoritative </a:t>
            </a:r>
            <a:r>
              <a:rPr lang="en-GB" dirty="0" smtClean="0"/>
              <a:t>distributor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Synchronisation fundamental to multiplayer gameplay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Connections / disconnections / hosting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Player 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Projectiles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Health and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07721"/>
            <a:ext cx="3161341" cy="19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73881"/>
          </a:xfrm>
        </p:spPr>
        <p:txBody>
          <a:bodyPr/>
          <a:lstStyle/>
          <a:p>
            <a:r>
              <a:rPr lang="en-GB" dirty="0" smtClean="0"/>
              <a:t>Messaging example: New connection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30" y="1059582"/>
            <a:ext cx="4570627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White Background">
  <a:themeElements>
    <a:clrScheme name="Custom 44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Background">
  <a:themeElements>
    <a:clrScheme name="Custom 60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FFFFFF"/>
      </a:hlink>
      <a:folHlink>
        <a:srgbClr val="E6E6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ream Background">
  <a:themeElements>
    <a:clrScheme name="Custom 46">
      <a:dk1>
        <a:srgbClr val="595959"/>
      </a:dk1>
      <a:lt1>
        <a:srgbClr val="FFFFFF"/>
      </a:lt1>
      <a:dk2>
        <a:srgbClr val="008CA8"/>
      </a:dk2>
      <a:lt2>
        <a:srgbClr val="FDE6AB"/>
      </a:lt2>
      <a:accent1>
        <a:srgbClr val="008CA8"/>
      </a:accent1>
      <a:accent2>
        <a:srgbClr val="26A699"/>
      </a:accent2>
      <a:accent3>
        <a:srgbClr val="60295E"/>
      </a:accent3>
      <a:accent4>
        <a:srgbClr val="D94242"/>
      </a:accent4>
      <a:accent5>
        <a:srgbClr val="8EB831"/>
      </a:accent5>
      <a:accent6>
        <a:srgbClr val="000000"/>
      </a:accent6>
      <a:hlink>
        <a:srgbClr val="004E77"/>
      </a:hlink>
      <a:folHlink>
        <a:srgbClr val="238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468</Words>
  <Application>Microsoft Office PowerPoint</Application>
  <PresentationFormat>On-screen Show (16:9)</PresentationFormat>
  <Paragraphs>150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White Background</vt:lpstr>
      <vt:lpstr>Blue Background</vt:lpstr>
      <vt:lpstr>Cream Background</vt:lpstr>
      <vt:lpstr>Project Mobo</vt:lpstr>
      <vt:lpstr>Overview</vt:lpstr>
      <vt:lpstr>Background</vt:lpstr>
      <vt:lpstr>Project Proposal and Scope</vt:lpstr>
      <vt:lpstr>Software and Network Architecture</vt:lpstr>
      <vt:lpstr>The Client - “Mobo”</vt:lpstr>
      <vt:lpstr>Station Structure and Generation</vt:lpstr>
      <vt:lpstr>Server and Synchronisation</vt:lpstr>
      <vt:lpstr>Messaging example: New connection</vt:lpstr>
      <vt:lpstr>Final Deliverable and Conclusion</vt:lpstr>
    </vt:vector>
  </TitlesOfParts>
  <Company>University of Leicester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syst33</dc:creator>
  <cp:lastModifiedBy>cjc44</cp:lastModifiedBy>
  <cp:revision>549</cp:revision>
  <cp:lastPrinted>2015-01-15T11:51:50Z</cp:lastPrinted>
  <dcterms:created xsi:type="dcterms:W3CDTF">2008-02-22T15:40:42Z</dcterms:created>
  <dcterms:modified xsi:type="dcterms:W3CDTF">2016-05-16T11:07:35Z</dcterms:modified>
</cp:coreProperties>
</file>