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embeddedFontLst>
    <p:embeddedFont>
      <p:font typeface="Quattrocento Sans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0D93B3-22C3-48FE-A24B-3DA8806C8ABA}">
  <a:tblStyle styleId="{170D93B3-22C3-48FE-A24B-3DA8806C8AB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739A287-FB91-4352-B4E1-3EFC2AC1981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3F3"/>
          </a:solidFill>
        </a:fill>
      </a:tcStyle>
    </a:wholeTbl>
    <a:band1H>
      <a:tcTxStyle b="off" i="off"/>
      <a:tcStyle>
        <a:fill>
          <a:solidFill>
            <a:srgbClr val="D9D9D9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>
              <a:alpha val="89803"/>
            </a:schemeClr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dk1">
              <a:alpha val="89803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>
              <a:alpha val="49803"/>
            </a:scheme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QuattrocentoSans-bold.fntdata"/><Relationship Id="rId45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QuattrocentoSans-boldItalic.fntdata"/><Relationship Id="rId47" Type="http://schemas.openxmlformats.org/officeDocument/2006/relationships/font" Target="fonts/QuattrocentoSans-italic.fntdata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72bfcfe8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g372bfcfe8a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2bfcfe8ab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72bfcfe8ab_1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2bfcfe8ab_26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2bfcfe8ab_2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2bfcfe8ab_26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2bfcfe8ab_26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2bfcfe8ab_3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72bfcfe8ab_31_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2bfcfe8ab_3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72bfcfe8ab_31_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2bfcfe8ab_3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72bfcfe8ab_31_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2bfcfe8ab_3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72bfcfe8ab_31_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2bfcfe8ab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372bfcfe8ab_1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2bfcfe8ab_1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372bfcfe8ab_18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2bfcfe8a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372bfcfe8ab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72bfcfe8a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g372bfcfe8ab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2bfcfe8a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372bfcfe8ab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2bfcfe8ab_26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72bfcfe8ab_2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2bfcfe8ab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372bfcfe8ab_1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2bfcfe8ab_1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72bfcfe8ab_15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2bfcfe8ab_1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372bfcfe8ab_18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72bfcfe8ab_18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g372bfcfe8ab_18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2bfcfe8ab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g372bfcfe8ab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2bfcfe8ab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372bfcfe8ab_2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2bfcfe8ab_2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372bfcfe8ab_22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72bfcfe8ab_2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g372bfcfe8ab_22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2bfcfe8ab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g372bfcfe8ab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2bfcfe8ab_2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349" name="Google Shape;349;g372bfcfe8ab_22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2bfcfe8ab_2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361" name="Google Shape;361;g372bfcfe8ab_22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72bfcfe8ab_2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g372bfcfe8ab_22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2bfcfe8ab_2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386" name="Google Shape;386;g372bfcfe8ab_22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72bfcfe8ab_2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406" name="Google Shape;406;g372bfcfe8ab_2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72bfcfe8ab_1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g372bfcfe8ab_18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72bfcfe8ab_18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g372bfcfe8ab_18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72bfcfe8ab_18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g372bfcfe8ab_18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72bfcfe8ab_18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g372bfcfe8ab_18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72bfcfe8a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372bfcfe8ab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2bfcfe8ab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g372bfcfe8ab_3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2bfcfe8ab_2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g372bfcfe8ab_2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bfcfe8ab_2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g372bfcfe8ab_2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2bfcfe8ab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372bfcfe8ab_2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2bfcfe8ab_3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372bfcfe8ab_3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2bfcfe8ab_1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2bfcfe8ab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Shell </a:t>
            </a:r>
            <a:r>
              <a:rPr lang="ko-KR"/>
              <a:t>은 ScriptRunner의 인스턴스를 멤버로 가지고 있음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Script는 interface클래스이고 run 함수를 순수가상함수로 가지고있음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ScriptFactory는 single instance이고 createTestScript로 Script를 하나 생성해서 리턴함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FullWriteAndReadCompare, PartialLBAWrite, EraseAndWriteAging, WriteReadAging 은 Script를 Realization한 자식 클래스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수행해야할 시나리오는 SSDAccessor를 통해 SSD에 전달됨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이때 parameter가 복잡하므로 Command Builer (Builder Pattern)를 사용해서 최종적으로 전달할 string을 생성함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/>
              <a:t>생성된 string(command)를 IProcessorExecuter를 이용해서 SSD.exe를 실행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b="0" sz="15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3" type="body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4" type="body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107688" y="1500183"/>
            <a:ext cx="10145030" cy="3253087"/>
            <a:chOff x="899998" y="1500182"/>
            <a:chExt cx="5513502" cy="3253087"/>
          </a:xfrm>
        </p:grpSpPr>
        <p:sp>
          <p:nvSpPr>
            <p:cNvPr id="30" name="Google Shape;30;p3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3"/>
            <p:cNvGrpSpPr/>
            <p:nvPr/>
          </p:nvGrpSpPr>
          <p:grpSpPr>
            <a:xfrm>
              <a:off x="899998" y="1500182"/>
              <a:ext cx="5513502" cy="3253087"/>
              <a:chOff x="899998" y="1500182"/>
              <a:chExt cx="5513502" cy="3253087"/>
            </a:xfrm>
          </p:grpSpPr>
          <p:grpSp>
            <p:nvGrpSpPr>
              <p:cNvPr id="32" name="Google Shape;32;p3"/>
              <p:cNvGrpSpPr/>
              <p:nvPr/>
            </p:nvGrpSpPr>
            <p:grpSpPr>
              <a:xfrm>
                <a:off x="899998" y="1500182"/>
                <a:ext cx="5513502" cy="3253087"/>
                <a:chOff x="899999" y="1500182"/>
                <a:chExt cx="3240002" cy="3253087"/>
              </a:xfrm>
            </p:grpSpPr>
            <p:sp>
              <p:nvSpPr>
                <p:cNvPr id="33" name="Google Shape;33;p3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3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0" name="Google Shape;40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6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hewin9/CRASSDDriver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52.png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Relationship Id="rId4" Type="http://schemas.openxmlformats.org/officeDocument/2006/relationships/image" Target="../media/image4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Relationship Id="rId5" Type="http://schemas.openxmlformats.org/officeDocument/2006/relationships/image" Target="../media/image54.png"/><Relationship Id="rId6" Type="http://schemas.openxmlformats.org/officeDocument/2006/relationships/image" Target="../media/image48.png"/><Relationship Id="rId7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1.png"/><Relationship Id="rId4" Type="http://schemas.openxmlformats.org/officeDocument/2006/relationships/image" Target="../media/image59.png"/><Relationship Id="rId5" Type="http://schemas.openxmlformats.org/officeDocument/2006/relationships/image" Target="../media/image5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8.png"/><Relationship Id="rId4" Type="http://schemas.openxmlformats.org/officeDocument/2006/relationships/image" Target="../media/image6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2.png"/><Relationship Id="rId4" Type="http://schemas.openxmlformats.org/officeDocument/2006/relationships/image" Target="../media/image6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5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5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5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idx="1" type="body"/>
          </p:nvPr>
        </p:nvSpPr>
        <p:spPr>
          <a:xfrm>
            <a:off x="1632000" y="1860184"/>
            <a:ext cx="8928000" cy="25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All-Pass (A</a:t>
            </a:r>
            <a:r>
              <a:rPr lang="ko-KR"/>
              <a:t>조)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671999" y="5301208"/>
            <a:ext cx="3987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329231" y="1952626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TDD </a:t>
            </a:r>
            <a:r>
              <a:rPr lang="ko-KR"/>
              <a:t>활용 예제</a:t>
            </a:r>
            <a:endParaRPr/>
          </a:p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1329231" y="3356992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 txBox="1"/>
          <p:nvPr>
            <p:ph idx="4" type="body"/>
          </p:nvPr>
        </p:nvSpPr>
        <p:spPr>
          <a:xfrm>
            <a:off x="7671999" y="492808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 - SSD driver (</a:t>
            </a:r>
            <a:r>
              <a:rPr lang="ko-KR">
                <a:solidFill>
                  <a:srgbClr val="FF0000"/>
                </a:solidFill>
              </a:rPr>
              <a:t>Red </a:t>
            </a:r>
            <a:r>
              <a:rPr lang="ko-KR"/>
              <a:t>-&gt;</a:t>
            </a:r>
            <a:r>
              <a:rPr lang="ko-KR">
                <a:solidFill>
                  <a:srgbClr val="FF0000"/>
                </a:solidFill>
              </a:rPr>
              <a:t> </a:t>
            </a:r>
            <a:r>
              <a:rPr lang="ko-KR">
                <a:solidFill>
                  <a:srgbClr val="3A7D22"/>
                </a:solidFill>
              </a:rPr>
              <a:t>Green</a:t>
            </a:r>
            <a:r>
              <a:rPr lang="ko-KR"/>
              <a:t>) </a:t>
            </a:r>
            <a:endParaRPr/>
          </a:p>
        </p:txBody>
      </p:sp>
      <p:pic>
        <p:nvPicPr>
          <p:cNvPr id="134" name="Google Shape;13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788" y="2846475"/>
            <a:ext cx="3587800" cy="28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252" y="2794250"/>
            <a:ext cx="6067980" cy="287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426869" y="1188543"/>
            <a:ext cx="111399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000">
                <a:solidFill>
                  <a:srgbClr val="FF0000"/>
                </a:solidFill>
              </a:rPr>
              <a:t>Red</a:t>
            </a:r>
            <a:r>
              <a:rPr lang="ko-KR" sz="2000">
                <a:solidFill>
                  <a:srgbClr val="FF0000"/>
                </a:solidFill>
              </a:rPr>
              <a:t>     </a:t>
            </a:r>
            <a:r>
              <a:rPr lang="ko-KR" sz="2000">
                <a:solidFill>
                  <a:schemeClr val="dk1"/>
                </a:solidFill>
              </a:rPr>
              <a:t>: </a:t>
            </a:r>
            <a:r>
              <a:rPr lang="ko-KR" sz="2000"/>
              <a:t>SSDDriver에서 기본 write 기능</a:t>
            </a:r>
            <a:r>
              <a:rPr lang="ko-KR" sz="2000">
                <a:solidFill>
                  <a:schemeClr val="dk1"/>
                </a:solidFill>
              </a:rPr>
              <a:t> 수행</a:t>
            </a:r>
            <a:r>
              <a:rPr lang="ko-KR" sz="2000"/>
              <a:t> 후 파일 생성여부</a:t>
            </a:r>
            <a:r>
              <a:rPr lang="ko-KR" sz="2000">
                <a:solidFill>
                  <a:schemeClr val="dk1"/>
                </a:solidFill>
              </a:rPr>
              <a:t> 검증 TC 작성.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ko-KR" sz="2000">
                <a:solidFill>
                  <a:srgbClr val="3A7D22"/>
                </a:solidFill>
              </a:rPr>
              <a:t>Green </a:t>
            </a:r>
            <a:r>
              <a:rPr lang="ko-KR" sz="2000">
                <a:solidFill>
                  <a:srgbClr val="FF0000"/>
                </a:solidFill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: TC에서 요구한 결과값 수준의 Code 구현. </a:t>
            </a:r>
            <a:endParaRPr sz="20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224850" y="2029275"/>
            <a:ext cx="4121700" cy="4249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951044" y="2164011"/>
            <a:ext cx="6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5365300" y="2029275"/>
            <a:ext cx="6601200" cy="42498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8222427" y="2164000"/>
            <a:ext cx="85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accent6"/>
                </a:solidFill>
              </a:rPr>
              <a:t>Green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4620274" y="3775788"/>
            <a:ext cx="471300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TDD 활용 예시 - SSD driver (</a:t>
            </a:r>
            <a:r>
              <a:rPr lang="ko-KR">
                <a:solidFill>
                  <a:srgbClr val="005AB4"/>
                </a:solidFill>
              </a:rPr>
              <a:t>Refactoring</a:t>
            </a:r>
            <a:r>
              <a:rPr lang="ko-KR"/>
              <a:t>) </a:t>
            </a:r>
            <a:endParaRPr/>
          </a:p>
        </p:txBody>
      </p:sp>
      <p:grpSp>
        <p:nvGrpSpPr>
          <p:cNvPr id="147" name="Google Shape;147;p17"/>
          <p:cNvGrpSpPr/>
          <p:nvPr/>
        </p:nvGrpSpPr>
        <p:grpSpPr>
          <a:xfrm>
            <a:off x="731231" y="1755138"/>
            <a:ext cx="3262931" cy="4972338"/>
            <a:chOff x="731225" y="1475600"/>
            <a:chExt cx="3634768" cy="5538975"/>
          </a:xfrm>
        </p:grpSpPr>
        <p:pic>
          <p:nvPicPr>
            <p:cNvPr id="148" name="Google Shape;14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1225" y="1475600"/>
              <a:ext cx="3632675" cy="34343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33322" y="4857675"/>
              <a:ext cx="3632670" cy="2156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426869" y="1188543"/>
            <a:ext cx="111399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000">
                <a:solidFill>
                  <a:srgbClr val="005AB4"/>
                </a:solidFill>
              </a:rPr>
              <a:t>Refactoring</a:t>
            </a:r>
            <a:r>
              <a:rPr lang="ko-KR" sz="2000">
                <a:solidFill>
                  <a:srgbClr val="FF0000"/>
                </a:solidFill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: </a:t>
            </a:r>
            <a:r>
              <a:rPr lang="ko-KR" sz="2000"/>
              <a:t>ICommand를 통한 추상화, 예외처리 및 TC Fixture 도입</a:t>
            </a:r>
            <a:endParaRPr sz="20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6825" y="1755149"/>
            <a:ext cx="4614650" cy="13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8200" y="3299275"/>
            <a:ext cx="5843700" cy="34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9540" l="0" r="0" t="0"/>
          <a:stretch/>
        </p:blipFill>
        <p:spPr>
          <a:xfrm>
            <a:off x="700273" y="2184970"/>
            <a:ext cx="4892464" cy="428456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8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/>
              <a:t>TDD활용 예시 – FullWrite(</a:t>
            </a:r>
            <a:r>
              <a:rPr lang="ko-KR">
                <a:solidFill>
                  <a:srgbClr val="FF0000"/>
                </a:solidFill>
              </a:rPr>
              <a:t>RED </a:t>
            </a:r>
            <a:r>
              <a:rPr lang="ko-KR">
                <a:solidFill>
                  <a:schemeClr val="dk1"/>
                </a:solidFill>
              </a:rPr>
              <a:t>-&gt;</a:t>
            </a:r>
            <a:r>
              <a:rPr lang="ko-KR">
                <a:solidFill>
                  <a:srgbClr val="FF0000"/>
                </a:solidFill>
              </a:rPr>
              <a:t> </a:t>
            </a:r>
            <a:r>
              <a:rPr lang="ko-KR">
                <a:solidFill>
                  <a:srgbClr val="3A7D22"/>
                </a:solidFill>
              </a:rPr>
              <a:t>GREEN</a:t>
            </a:r>
            <a:r>
              <a:rPr lang="ko-K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426869" y="959943"/>
            <a:ext cx="11139820" cy="79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000">
                <a:solidFill>
                  <a:srgbClr val="FF0000"/>
                </a:solidFill>
              </a:rPr>
              <a:t>Red</a:t>
            </a:r>
            <a:r>
              <a:rPr lang="ko-KR" sz="2000">
                <a:solidFill>
                  <a:srgbClr val="FF0000"/>
                </a:solidFill>
              </a:rPr>
              <a:t>     </a:t>
            </a:r>
            <a:r>
              <a:rPr lang="ko-KR" sz="2000">
                <a:solidFill>
                  <a:schemeClr val="dk1"/>
                </a:solidFill>
              </a:rPr>
              <a:t>: Console창에 들어올 기대되는 명령어와 그에 따른 output을 TC로 구현</a:t>
            </a:r>
            <a:endParaRPr sz="2000">
              <a:solidFill>
                <a:schemeClr val="dk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ko-KR" sz="2000">
                <a:solidFill>
                  <a:srgbClr val="3A7D22"/>
                </a:solidFill>
              </a:rPr>
              <a:t>GREEN</a:t>
            </a:r>
            <a:r>
              <a:rPr lang="ko-KR" sz="2000">
                <a:solidFill>
                  <a:srgbClr val="FF0000"/>
                </a:solidFill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: SSD를 부르는 부분을 mocking해 SSDDriver 구현 전 기대하는 output 점검 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9930" y="2666556"/>
            <a:ext cx="5306897" cy="248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/>
          <p:nvPr/>
        </p:nvSpPr>
        <p:spPr>
          <a:xfrm>
            <a:off x="6818788" y="3941095"/>
            <a:ext cx="5017560" cy="791361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433636" y="1677971"/>
            <a:ext cx="5394770" cy="508037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2796369" y="1736811"/>
            <a:ext cx="669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829400" y="2195612"/>
            <a:ext cx="4634209" cy="241448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8915587" y="1697125"/>
            <a:ext cx="960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b="1" i="0" sz="1800" u="none" cap="none" strike="noStrike">
              <a:solidFill>
                <a:srgbClr val="3A7D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6388731" y="1677971"/>
            <a:ext cx="5649297" cy="508037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5872899" y="3723588"/>
            <a:ext cx="471340" cy="4430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/>
              <a:t>TDD활용 예시 – FullWrite(</a:t>
            </a:r>
            <a:r>
              <a:rPr lang="ko-KR">
                <a:solidFill>
                  <a:srgbClr val="3A7D22"/>
                </a:solidFill>
              </a:rPr>
              <a:t>Refactoring</a:t>
            </a:r>
            <a:r>
              <a:rPr lang="ko-K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3" name="Google Shape;1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8425" y="1740272"/>
            <a:ext cx="5106081" cy="427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7462733" y="6123009"/>
            <a:ext cx="3077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상수화, 메소드 추출, 캡슐화 진행.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494" y="2062964"/>
            <a:ext cx="4953429" cy="347502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1651804" y="5861573"/>
            <a:ext cx="3077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Fixture 활용 및 공통 코드 class화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/>
              <a:t>TDD활용 예시 - Logger(</a:t>
            </a:r>
            <a:r>
              <a:rPr lang="ko-KR">
                <a:solidFill>
                  <a:srgbClr val="FF0000"/>
                </a:solidFill>
              </a:rPr>
              <a:t>RED </a:t>
            </a:r>
            <a:r>
              <a:rPr lang="ko-KR">
                <a:solidFill>
                  <a:schemeClr val="dk1"/>
                </a:solidFill>
              </a:rPr>
              <a:t>-&gt;</a:t>
            </a:r>
            <a:r>
              <a:rPr lang="ko-KR">
                <a:solidFill>
                  <a:srgbClr val="FF0000"/>
                </a:solidFill>
              </a:rPr>
              <a:t> </a:t>
            </a:r>
            <a:r>
              <a:rPr lang="ko-KR">
                <a:solidFill>
                  <a:srgbClr val="3A7D22"/>
                </a:solidFill>
              </a:rPr>
              <a:t>GREEN</a:t>
            </a:r>
            <a:r>
              <a:rPr lang="ko-K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426869" y="959943"/>
            <a:ext cx="11139820" cy="792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r>
              <a:rPr b="0" i="0" lang="ko-KR" sz="2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Logging과 관련된 파일 저장 관련 로직을 mock </a:t>
            </a: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이용해 TC 생성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rgbClr val="3A7D22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r>
              <a:rPr b="0" i="0" lang="ko-KR" sz="2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10K 이상이 되는 파일 logger에 대해 폴더 이동 및 파일 이름, 확장자 변경 진행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562" y="2657326"/>
            <a:ext cx="4359018" cy="3429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511" y="2181225"/>
            <a:ext cx="4650999" cy="441439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/>
          <p:nvPr/>
        </p:nvSpPr>
        <p:spPr>
          <a:xfrm>
            <a:off x="912645" y="2702436"/>
            <a:ext cx="3602206" cy="164096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4624426" y="2511936"/>
            <a:ext cx="72808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912644" y="5494741"/>
            <a:ext cx="3907005" cy="89653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7140968" y="4942631"/>
            <a:ext cx="1698232" cy="292769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7141782" y="5285531"/>
            <a:ext cx="1983168" cy="292769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433636" y="1677971"/>
            <a:ext cx="5394770" cy="508037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2796369" y="1736811"/>
            <a:ext cx="669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8915587" y="1697125"/>
            <a:ext cx="960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b="1" i="0" sz="1800" u="none" cap="none" strike="noStrike">
              <a:solidFill>
                <a:srgbClr val="3A7D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6388731" y="1677971"/>
            <a:ext cx="5649297" cy="508037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872899" y="3723588"/>
            <a:ext cx="471340" cy="4430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20"/>
          <p:cNvCxnSpPr>
            <a:stCxn id="185" idx="3"/>
            <a:endCxn id="188" idx="1"/>
          </p:cNvCxnSpPr>
          <p:nvPr/>
        </p:nvCxnSpPr>
        <p:spPr>
          <a:xfrm>
            <a:off x="4514851" y="3522918"/>
            <a:ext cx="2626200" cy="1566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20"/>
          <p:cNvCxnSpPr>
            <a:stCxn id="187" idx="3"/>
            <a:endCxn id="189" idx="1"/>
          </p:cNvCxnSpPr>
          <p:nvPr/>
        </p:nvCxnSpPr>
        <p:spPr>
          <a:xfrm flipH="1" rot="10800000">
            <a:off x="4819649" y="5431808"/>
            <a:ext cx="2322000" cy="511200"/>
          </a:xfrm>
          <a:prstGeom prst="bentConnector3">
            <a:avLst>
              <a:gd fmla="val 43439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/>
              <a:t>TDD활용 예시 - Logger(</a:t>
            </a:r>
            <a:r>
              <a:rPr lang="ko-KR">
                <a:solidFill>
                  <a:srgbClr val="3A7D22"/>
                </a:solidFill>
              </a:rPr>
              <a:t>Refactoring</a:t>
            </a:r>
            <a:r>
              <a:rPr lang="ko-KR">
                <a:solidFill>
                  <a:schemeClr val="dk1"/>
                </a:solidFill>
              </a:rPr>
              <a:t>)</a:t>
            </a:r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80" y="2202057"/>
            <a:ext cx="5425910" cy="283488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1"/>
          <p:cNvSpPr txBox="1"/>
          <p:nvPr/>
        </p:nvSpPr>
        <p:spPr>
          <a:xfrm>
            <a:off x="1349402" y="5357003"/>
            <a:ext cx="42893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 확인 위한 부분 test fixture class로 캡슐화 </a:t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704" y="2202057"/>
            <a:ext cx="5375330" cy="248045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/>
        </p:nvSpPr>
        <p:spPr>
          <a:xfrm>
            <a:off x="7207277" y="5357003"/>
            <a:ext cx="42893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system library를 사용하기 위해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C++ 17로 파일 입출력 내용 재구성 및 리팩토링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 – ScriptPart(</a:t>
            </a:r>
            <a:r>
              <a:rPr lang="ko-KR">
                <a:solidFill>
                  <a:srgbClr val="FF0000"/>
                </a:solidFill>
              </a:rPr>
              <a:t>RED </a:t>
            </a:r>
            <a:r>
              <a:rPr lang="ko-KR">
                <a:solidFill>
                  <a:schemeClr val="dk1"/>
                </a:solidFill>
              </a:rPr>
              <a:t>-&gt;</a:t>
            </a:r>
            <a:r>
              <a:rPr lang="ko-KR">
                <a:solidFill>
                  <a:srgbClr val="FF0000"/>
                </a:solidFill>
              </a:rPr>
              <a:t> </a:t>
            </a:r>
            <a:r>
              <a:rPr lang="ko-KR">
                <a:solidFill>
                  <a:srgbClr val="3A7D22"/>
                </a:solidFill>
              </a:rPr>
              <a:t>GREEN</a:t>
            </a:r>
            <a:r>
              <a:rPr lang="ko-KR"/>
              <a:t>)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426869" y="959943"/>
            <a:ext cx="11139820" cy="840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000">
                <a:solidFill>
                  <a:srgbClr val="FF0000"/>
                </a:solidFill>
              </a:rPr>
              <a:t>Red</a:t>
            </a:r>
            <a:r>
              <a:rPr lang="ko-KR" sz="2000">
                <a:solidFill>
                  <a:srgbClr val="FF0000"/>
                </a:solidFill>
              </a:rPr>
              <a:t>     </a:t>
            </a:r>
            <a:r>
              <a:rPr lang="ko-KR" sz="2000">
                <a:solidFill>
                  <a:schemeClr val="dk1"/>
                </a:solidFill>
              </a:rPr>
              <a:t>: TestSc</a:t>
            </a:r>
            <a:r>
              <a:rPr lang="ko-KR" sz="2000"/>
              <a:t>r</a:t>
            </a:r>
            <a:r>
              <a:rPr lang="ko-KR" sz="2000">
                <a:solidFill>
                  <a:schemeClr val="dk1"/>
                </a:solidFill>
              </a:rPr>
              <a:t>ipt 수행시 호출되어야 하는 호출 횟수 검증 TC 작성.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ko-KR" sz="2000">
                <a:solidFill>
                  <a:srgbClr val="3A7D22"/>
                </a:solidFill>
              </a:rPr>
              <a:t>GREEN</a:t>
            </a:r>
            <a:r>
              <a:rPr lang="ko-KR" sz="2000">
                <a:solidFill>
                  <a:srgbClr val="FF0000"/>
                </a:solidFill>
              </a:rPr>
              <a:t> </a:t>
            </a:r>
            <a:r>
              <a:rPr lang="ko-KR" sz="2000">
                <a:solidFill>
                  <a:schemeClr val="dk1"/>
                </a:solidFill>
              </a:rPr>
              <a:t>: TC에서 딱 요구한 결과값 수준의 Code 구현</a:t>
            </a:r>
            <a:endParaRPr sz="2000">
              <a:solidFill>
                <a:srgbClr val="FF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068" y="2109721"/>
            <a:ext cx="5077905" cy="443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6494" y="2166515"/>
            <a:ext cx="5394770" cy="438134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/>
          <p:nvPr/>
        </p:nvSpPr>
        <p:spPr>
          <a:xfrm>
            <a:off x="5872899" y="3723588"/>
            <a:ext cx="471340" cy="4430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8915587" y="1697125"/>
            <a:ext cx="9600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3A7D22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b="1" i="0" sz="1800" u="none" cap="none" strike="noStrike">
              <a:solidFill>
                <a:srgbClr val="3A7D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433636" y="1677971"/>
            <a:ext cx="5394770" cy="508037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2"/>
          <p:cNvSpPr/>
          <p:nvPr/>
        </p:nvSpPr>
        <p:spPr>
          <a:xfrm>
            <a:off x="6388731" y="1677971"/>
            <a:ext cx="5649300" cy="50805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2796369" y="1736811"/>
            <a:ext cx="6693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TDD 활용 예시 – ScriptPart(</a:t>
            </a:r>
            <a:r>
              <a:rPr lang="ko-KR">
                <a:solidFill>
                  <a:srgbClr val="3A7D22"/>
                </a:solidFill>
              </a:rPr>
              <a:t>Refactoring</a:t>
            </a:r>
            <a:r>
              <a:rPr lang="ko-KR"/>
              <a:t>)</a:t>
            </a:r>
            <a:endParaRPr/>
          </a:p>
        </p:txBody>
      </p: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625" y="1479812"/>
            <a:ext cx="53911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199" y="2685481"/>
            <a:ext cx="5376863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7054" y="3999433"/>
            <a:ext cx="5366007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769" y="5037159"/>
            <a:ext cx="5376862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2103" y="1479812"/>
            <a:ext cx="4882309" cy="251962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 txBox="1"/>
          <p:nvPr/>
        </p:nvSpPr>
        <p:spPr>
          <a:xfrm>
            <a:off x="1997102" y="6280928"/>
            <a:ext cx="20841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Fixture 활용, TC 추가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7634525" y="6218259"/>
            <a:ext cx="307746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상수화, 메소드 추출, 캡슐화 진행.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98602" y="4204355"/>
            <a:ext cx="4915810" cy="201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7671999" y="5301208"/>
            <a:ext cx="3987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 txBox="1"/>
          <p:nvPr>
            <p:ph idx="2" type="body"/>
          </p:nvPr>
        </p:nvSpPr>
        <p:spPr>
          <a:xfrm>
            <a:off x="1329231" y="1952626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Mocking </a:t>
            </a:r>
            <a:r>
              <a:rPr lang="ko-KR"/>
              <a:t>활용 예제</a:t>
            </a:r>
            <a:endParaRPr/>
          </a:p>
        </p:txBody>
      </p:sp>
      <p:sp>
        <p:nvSpPr>
          <p:cNvPr id="238" name="Google Shape;238;p24"/>
          <p:cNvSpPr txBox="1"/>
          <p:nvPr>
            <p:ph idx="3" type="body"/>
          </p:nvPr>
        </p:nvSpPr>
        <p:spPr>
          <a:xfrm>
            <a:off x="1329231" y="3356992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>
            <p:ph idx="4" type="body"/>
          </p:nvPr>
        </p:nvSpPr>
        <p:spPr>
          <a:xfrm>
            <a:off x="7671999" y="492808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팀원 : 이승철(팀장), 진연기, 박정근, 이준석, 김예솔, 강인혜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/>
              <a:t>SSD 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이준석 : commandbuffer, optimizer, ssdHandler, 기타 cmd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김예솔 : file io, write, erase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Shell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이승철 : Shell command - read/fullread, erase, help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강인혜 : Shell command - write/fullwrite, logger, shell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/>
              <a:t>TestScript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진연기 : Script runner, ScriptFactory, Command builder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/>
              <a:t>박정근 : Shell Command Refactoring, TestScript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Github: </a:t>
            </a:r>
            <a:r>
              <a:rPr lang="ko-K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chewin9/CRASSDDriver</a:t>
            </a:r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팀원 소개 및 역할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4000">
                <a:latin typeface="Arial"/>
                <a:ea typeface="Arial"/>
                <a:cs typeface="Arial"/>
                <a:sym typeface="Arial"/>
              </a:rPr>
              <a:t>Mocking 활용 예시 – SSD driver의 FileIO(1)</a:t>
            </a:r>
            <a:endParaRPr/>
          </a:p>
        </p:txBody>
      </p:sp>
      <p:sp>
        <p:nvSpPr>
          <p:cNvPr id="245" name="Google Shape;245;p25"/>
          <p:cNvSpPr txBox="1"/>
          <p:nvPr/>
        </p:nvSpPr>
        <p:spPr>
          <a:xfrm>
            <a:off x="605975" y="1083425"/>
            <a:ext cx="11247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배경</a:t>
            </a:r>
            <a:endParaRPr b="1" sz="24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파일 시스템을 직접 조작하는 클래스는 파일 권한·경로</a:t>
            </a:r>
            <a:r>
              <a:rPr lang="ko-KR" sz="2000">
                <a:solidFill>
                  <a:schemeClr val="dk1"/>
                </a:solidFill>
              </a:rPr>
              <a:t>등</a:t>
            </a:r>
            <a:r>
              <a:rPr lang="ko-KR" sz="2000">
                <a:solidFill>
                  <a:schemeClr val="dk1"/>
                </a:solidFill>
              </a:rPr>
              <a:t>에 민감하다.</a:t>
            </a:r>
            <a:endParaRPr sz="20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해결 방안</a:t>
            </a:r>
            <a:endParaRPr b="1" sz="2400">
              <a:solidFill>
                <a:schemeClr val="dk1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인터페이스를 통해 의존성을 분리하고 GMock</a:t>
            </a:r>
            <a:r>
              <a:rPr lang="ko-KR" sz="2000">
                <a:solidFill>
                  <a:schemeClr val="dk1"/>
                </a:solidFill>
              </a:rPr>
              <a:t>을 통해</a:t>
            </a:r>
            <a:r>
              <a:rPr lang="ko-KR" sz="2000">
                <a:solidFill>
                  <a:schemeClr val="dk1"/>
                </a:solidFill>
              </a:rPr>
              <a:t> 외부 I/O 없이 메서드 호출 횟수·인자 검증.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2067350" y="6272125"/>
            <a:ext cx="18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FileIOInterface 추가</a:t>
            </a:r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6637500" y="6272125"/>
            <a:ext cx="478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FileIOIntrface를 상속받는 MockProcess 추가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75" y="3148713"/>
            <a:ext cx="5912425" cy="30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1300" y="4879425"/>
            <a:ext cx="5098750" cy="132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8350" y="3006725"/>
            <a:ext cx="4331156" cy="184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latin typeface="Arial"/>
                <a:ea typeface="Arial"/>
                <a:cs typeface="Arial"/>
                <a:sym typeface="Arial"/>
              </a:rPr>
              <a:t>Mocking 활용 예시 – SSD driver의 FileIO(2)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 b="0" l="5544" r="0" t="0"/>
          <a:stretch/>
        </p:blipFill>
        <p:spPr>
          <a:xfrm>
            <a:off x="6899775" y="2203800"/>
            <a:ext cx="4377850" cy="163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4">
            <a:alphaModFix/>
          </a:blip>
          <a:srcRect b="0" l="3920" r="0" t="0"/>
          <a:stretch/>
        </p:blipFill>
        <p:spPr>
          <a:xfrm>
            <a:off x="6290175" y="3913526"/>
            <a:ext cx="5653701" cy="19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6"/>
          <p:cNvSpPr txBox="1"/>
          <p:nvPr/>
        </p:nvSpPr>
        <p:spPr>
          <a:xfrm>
            <a:off x="7617025" y="6000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FileIOMockTest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1827725" y="6000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>
                <a:solidFill>
                  <a:schemeClr val="dk1"/>
                </a:solidFill>
              </a:rPr>
              <a:t>FileIOFixture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5000" y="2164943"/>
            <a:ext cx="508635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/>
        </p:nvSpPr>
        <p:spPr>
          <a:xfrm>
            <a:off x="468625" y="1270474"/>
            <a:ext cx="1019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</a:rPr>
              <a:t>FileIO로 버퍼 초기화/정리, 파일 쓰기·읽기 통합 테스트 및 FileIOMock으로 동작 검증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Mocking 활용 예시 – SSD.exe 및 Shell(1)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605980" y="1410346"/>
            <a:ext cx="11389800" cy="4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400"/>
              <a:t>배경</a:t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000"/>
              <a:t>SSD와 Shell을 개발 중이기 때문에, 실제 Shell을 통해 SSD에게 Command를 보낼 수 없었다.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ko-KR" sz="2400"/>
              <a:t>해결 방안</a:t>
            </a:r>
            <a:endParaRPr b="1" sz="2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000"/>
              <a:t>SSDDriver.exe를 호출해서 Command를 보내는 부분을 mocking하여, Command를 보낸 것처럼 보이도록 만듦.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000"/>
          </a:p>
        </p:txBody>
      </p:sp>
      <p:graphicFrame>
        <p:nvGraphicFramePr>
          <p:cNvPr id="268" name="Google Shape;268;p27"/>
          <p:cNvGraphicFramePr/>
          <p:nvPr/>
        </p:nvGraphicFramePr>
        <p:xfrm>
          <a:off x="605980" y="3586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{170D93B3-22C3-48FE-A24B-3DA8806C8ABA}</a:tableStyleId>
              </a:tblPr>
              <a:tblGrid>
                <a:gridCol w="5400000"/>
                <a:gridCol w="218000"/>
                <a:gridCol w="5400000"/>
              </a:tblGrid>
              <a:tr h="12600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6000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Process Intrface 추가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Iprocess를 상속받는 MockProcess 추가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3586850"/>
            <a:ext cx="540000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6975" y="3591625"/>
            <a:ext cx="54676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ko-KR"/>
              <a:t>Mocking 활용 예시 – SSD.exe 및 Shell(2)</a:t>
            </a:r>
            <a:endParaRPr/>
          </a:p>
        </p:txBody>
      </p:sp>
      <p:sp>
        <p:nvSpPr>
          <p:cNvPr id="276" name="Google Shape;276;p28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ko-KR" sz="2400"/>
              <a:t>Mock class에 stream buffer를 추가하여 출력 내용을 검증함</a:t>
            </a:r>
            <a:endParaRPr sz="24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77" name="Google Shape;277;p28"/>
          <p:cNvGraphicFramePr/>
          <p:nvPr/>
        </p:nvGraphicFramePr>
        <p:xfrm>
          <a:off x="605981" y="20990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{170D93B3-22C3-48FE-A24B-3DA8806C8ABA}</a:tableStyleId>
              </a:tblPr>
              <a:tblGrid>
                <a:gridCol w="5400000"/>
                <a:gridCol w="208275"/>
                <a:gridCol w="5400000"/>
              </a:tblGrid>
              <a:tr h="404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ko-KR" sz="1400" u="none" cap="none" strike="noStrike"/>
                        <a:t>Class ShellWriteTestFixture</a:t>
                      </a:r>
                      <a:endParaRPr b="1"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Shell write 수행 후 원하는 값이 return 되었는지 검증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2099025"/>
            <a:ext cx="5400000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250" y="2085273"/>
            <a:ext cx="5400000" cy="404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Mocking 활용 예시 – File 입출력(1)</a:t>
            </a:r>
            <a:endParaRPr/>
          </a:p>
        </p:txBody>
      </p:sp>
      <p:sp>
        <p:nvSpPr>
          <p:cNvPr id="285" name="Google Shape;285;p29"/>
          <p:cNvSpPr txBox="1"/>
          <p:nvPr/>
        </p:nvSpPr>
        <p:spPr>
          <a:xfrm>
            <a:off x="502763" y="1178350"/>
            <a:ext cx="11689237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배경</a:t>
            </a: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TestSciprt 개발을 진행하는 과정에서, SSD가 동시에 개발중이기 때문에 Command의 결과를 출력한 “ssd_output.txt”이 없음. -&gt; File Open시 open fail!!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9"/>
          <p:cNvSpPr txBox="1"/>
          <p:nvPr/>
        </p:nvSpPr>
        <p:spPr>
          <a:xfrm>
            <a:off x="502762" y="2535530"/>
            <a:ext cx="1168923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해결 방안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“ssd_output.txt” 파일을 읽어 그 값을 return하는 함수를 mocking하여 원하는 값을 return하도록 만듦.</a:t>
            </a:r>
            <a:endParaRPr/>
          </a:p>
        </p:txBody>
      </p:sp>
      <p:pic>
        <p:nvPicPr>
          <p:cNvPr id="287" name="Google Shape;2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980" y="3584934"/>
            <a:ext cx="5229212" cy="233784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9"/>
          <p:cNvSpPr txBox="1"/>
          <p:nvPr/>
        </p:nvSpPr>
        <p:spPr>
          <a:xfrm>
            <a:off x="2362747" y="5987299"/>
            <a:ext cx="171567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Interface 추가</a:t>
            </a:r>
            <a:endParaRPr/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0821" y="3987538"/>
            <a:ext cx="5615234" cy="14423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 txBox="1"/>
          <p:nvPr/>
        </p:nvSpPr>
        <p:spPr>
          <a:xfrm>
            <a:off x="7756931" y="5987298"/>
            <a:ext cx="28149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IFile을 상속 받는 MockFile 추가</a:t>
            </a:r>
            <a:endParaRPr/>
          </a:p>
        </p:txBody>
      </p:sp>
      <p:sp>
        <p:nvSpPr>
          <p:cNvPr id="291" name="Google Shape;291;p29"/>
          <p:cNvSpPr/>
          <p:nvPr/>
        </p:nvSpPr>
        <p:spPr>
          <a:xfrm>
            <a:off x="502762" y="3497344"/>
            <a:ext cx="5520966" cy="28622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6225310" y="3497344"/>
            <a:ext cx="5746734" cy="286225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Mocking 활용 예시 – File 입출력(2)</a:t>
            </a:r>
            <a:endParaRPr/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399" y="3641773"/>
            <a:ext cx="4657725" cy="78168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0"/>
          <p:cNvSpPr txBox="1"/>
          <p:nvPr/>
        </p:nvSpPr>
        <p:spPr>
          <a:xfrm>
            <a:off x="792099" y="5005071"/>
            <a:ext cx="38623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Script를 수행하는 객체에 mock 객체를 전달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795" y="3680854"/>
            <a:ext cx="5785077" cy="68164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0"/>
          <p:cNvSpPr txBox="1"/>
          <p:nvPr/>
        </p:nvSpPr>
        <p:spPr>
          <a:xfrm>
            <a:off x="6111298" y="4814495"/>
            <a:ext cx="566806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ReadOutputFile에 대한 결과값이 원하는 값을 Return  하도록 설정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179109" y="3125622"/>
            <a:ext cx="5220033" cy="240716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0"/>
          <p:cNvSpPr/>
          <p:nvPr/>
        </p:nvSpPr>
        <p:spPr>
          <a:xfrm>
            <a:off x="5924913" y="3125621"/>
            <a:ext cx="6040843" cy="2407167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406937" y="1325211"/>
            <a:ext cx="10714643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해결 방법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추가로 생성한 mockfile class 객체를 Testsciprt를 수행하는 Runner를 통해 전달하고. 각 TC마다 파일 Read를 통해 얻고싶은 결과값을 설정함.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7671999" y="5301208"/>
            <a:ext cx="3987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310" name="Google Shape;310;p31"/>
          <p:cNvSpPr txBox="1"/>
          <p:nvPr>
            <p:ph idx="2" type="body"/>
          </p:nvPr>
        </p:nvSpPr>
        <p:spPr>
          <a:xfrm>
            <a:off x="1329231" y="1952626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리팩토링을 통한 클린 코드 전후 결과 비교</a:t>
            </a:r>
            <a:endParaRPr/>
          </a:p>
        </p:txBody>
      </p:sp>
      <p:sp>
        <p:nvSpPr>
          <p:cNvPr id="311" name="Google Shape;311;p31"/>
          <p:cNvSpPr txBox="1"/>
          <p:nvPr>
            <p:ph idx="3" type="body"/>
          </p:nvPr>
        </p:nvSpPr>
        <p:spPr>
          <a:xfrm>
            <a:off x="1329231" y="3356992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 txBox="1"/>
          <p:nvPr>
            <p:ph idx="4" type="body"/>
          </p:nvPr>
        </p:nvSpPr>
        <p:spPr>
          <a:xfrm>
            <a:off x="7671999" y="492808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9144000" y="1958636"/>
            <a:ext cx="2893565" cy="2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843" y="1581334"/>
            <a:ext cx="4132554" cy="497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7720" y="1562841"/>
            <a:ext cx="3999467" cy="491601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2"/>
          <p:cNvSpPr txBox="1"/>
          <p:nvPr/>
        </p:nvSpPr>
        <p:spPr>
          <a:xfrm>
            <a:off x="1079177" y="1107858"/>
            <a:ext cx="5594779" cy="29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CommandBuffer::OptimizeBuffer 함수 (초기 버전)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graphicFrame>
        <p:nvGraphicFramePr>
          <p:cNvPr id="327" name="Google Shape;327;p33"/>
          <p:cNvGraphicFramePr/>
          <p:nvPr/>
        </p:nvGraphicFramePr>
        <p:xfrm>
          <a:off x="1376039" y="19518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{D739A287-FB91-4352-B4E1-3EFC2AC1981A}</a:tableStyleId>
              </a:tblPr>
              <a:tblGrid>
                <a:gridCol w="1897375"/>
                <a:gridCol w="4621525"/>
                <a:gridCol w="3113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문제점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해결책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응집도가 높음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함수가 너무 길고 역할이 많다.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Optimize 기능 외 Buffer 분리, 리스트 병합 등 다양한 역할 수행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가독성이 떨어지고, 유지보수가 어렵다.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메서드 추출을 통한 가독성 개선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의미 없는 변수명과 literal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if (cmdInfo.opCode == "W" &amp;&amp; cmdInfo.value == "0x00000000") 와 같이 가독성이 떨어지는 변수명과 리터럴 사용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Magic Number 를 통한 가독성 개선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중복 코드 존재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writeCommandList.push_back(i) 와 eraseCommandList.push_back(i) 는 두 번 반복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메서드 추출을 통한 중복 코드 개선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28" name="Google Shape;328;p33"/>
          <p:cNvSpPr txBox="1"/>
          <p:nvPr/>
        </p:nvSpPr>
        <p:spPr>
          <a:xfrm>
            <a:off x="829507" y="1274315"/>
            <a:ext cx="2376626" cy="29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 코드 문제점 분석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334" name="Google Shape;334;p34"/>
          <p:cNvSpPr txBox="1"/>
          <p:nvPr/>
        </p:nvSpPr>
        <p:spPr>
          <a:xfrm>
            <a:off x="9144000" y="1958636"/>
            <a:ext cx="2893565" cy="2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1079177" y="1107858"/>
            <a:ext cx="5594779" cy="29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CommandBuffer::OptimizeBuffer 함수 (1차 리팩토링)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6" name="Google Shape;3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962" y="2028638"/>
            <a:ext cx="5201376" cy="334374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4"/>
          <p:cNvSpPr txBox="1"/>
          <p:nvPr/>
        </p:nvSpPr>
        <p:spPr>
          <a:xfrm>
            <a:off x="7016134" y="1108690"/>
            <a:ext cx="3726771" cy="29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 코드 대비 개선점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p34"/>
          <p:cNvGraphicFramePr/>
          <p:nvPr/>
        </p:nvGraphicFramePr>
        <p:xfrm>
          <a:off x="6864880" y="18038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{D739A287-FB91-4352-B4E1-3EFC2AC1981A}</a:tableStyleId>
              </a:tblPr>
              <a:tblGrid>
                <a:gridCol w="1325875"/>
                <a:gridCol w="3232350"/>
              </a:tblGrid>
              <a:tr h="456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개선점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38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메서드 추출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메서드 추출을 통한 복잡한 함수 추상화 및 가독성 향상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36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Magic Number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사용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Literal 값들에 Magic Number를 사용하여 가독성 향상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364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중복 코드 제거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중복되는 코드를 제거하여 가독성 향상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9" name="Google Shape;339;p34"/>
          <p:cNvSpPr/>
          <p:nvPr/>
        </p:nvSpPr>
        <p:spPr>
          <a:xfrm>
            <a:off x="1173144" y="2468917"/>
            <a:ext cx="3061296" cy="264385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34"/>
          <p:cNvCxnSpPr/>
          <p:nvPr/>
        </p:nvCxnSpPr>
        <p:spPr>
          <a:xfrm flipH="1" rot="10800000">
            <a:off x="4234441" y="2430262"/>
            <a:ext cx="2633731" cy="54679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34"/>
          <p:cNvSpPr/>
          <p:nvPr/>
        </p:nvSpPr>
        <p:spPr>
          <a:xfrm>
            <a:off x="3276783" y="3721500"/>
            <a:ext cx="1026830" cy="28572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2883576" y="2976886"/>
            <a:ext cx="1026830" cy="28572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34"/>
          <p:cNvCxnSpPr/>
          <p:nvPr/>
        </p:nvCxnSpPr>
        <p:spPr>
          <a:xfrm>
            <a:off x="3887472" y="3101715"/>
            <a:ext cx="2980700" cy="32728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34"/>
          <p:cNvCxnSpPr/>
          <p:nvPr/>
        </p:nvCxnSpPr>
        <p:spPr>
          <a:xfrm flipH="1" rot="10800000">
            <a:off x="4308052" y="3429000"/>
            <a:ext cx="2532377" cy="44470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p34"/>
          <p:cNvSpPr/>
          <p:nvPr/>
        </p:nvSpPr>
        <p:spPr>
          <a:xfrm>
            <a:off x="1200518" y="4696934"/>
            <a:ext cx="2663650" cy="25798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34"/>
          <p:cNvCxnSpPr/>
          <p:nvPr/>
        </p:nvCxnSpPr>
        <p:spPr>
          <a:xfrm flipH="1" rot="10800000">
            <a:off x="3859360" y="4843879"/>
            <a:ext cx="3018059" cy="525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" type="body"/>
          </p:nvPr>
        </p:nvSpPr>
        <p:spPr>
          <a:xfrm>
            <a:off x="7671999" y="5301208"/>
            <a:ext cx="3987600" cy="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329231" y="1952626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기능 구현</a:t>
            </a:r>
            <a:endParaRPr/>
          </a:p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1329231" y="3356992"/>
            <a:ext cx="631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7671999" y="4928089"/>
            <a:ext cx="39876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graphicFrame>
        <p:nvGraphicFramePr>
          <p:cNvPr id="352" name="Google Shape;352;p35"/>
          <p:cNvGraphicFramePr/>
          <p:nvPr/>
        </p:nvGraphicFramePr>
        <p:xfrm>
          <a:off x="5352496" y="1341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{D739A287-FB91-4352-B4E1-3EFC2AC1981A}</a:tableStyleId>
              </a:tblPr>
              <a:tblGrid>
                <a:gridCol w="1729825"/>
                <a:gridCol w="4208900"/>
              </a:tblGrid>
              <a:tr h="39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문제점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91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OCP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위반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TRIM_OPCODE 등 다른 명령어에 대한 최적화 옵션 추가되면 이 함수를 계속 수정해야 함.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8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SRP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위반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Optimize Buffer 함수 및 CommandBuffer라는 클래스가 다양한 역할을 함.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OptimizeBuffer: Optimize + Buffer 분리 + Optimize 전 initialize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CommandBuffer: Optimize + Buffer Register 및 Read 기능, Flush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기능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3" name="Google Shape;353;p35"/>
          <p:cNvSpPr txBox="1"/>
          <p:nvPr/>
        </p:nvSpPr>
        <p:spPr>
          <a:xfrm>
            <a:off x="487345" y="1202369"/>
            <a:ext cx="3107186" cy="338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1차 리팩토링 코드 문제점 분석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636" y="2678091"/>
            <a:ext cx="4295112" cy="276114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5"/>
          <p:cNvSpPr/>
          <p:nvPr/>
        </p:nvSpPr>
        <p:spPr>
          <a:xfrm>
            <a:off x="572052" y="3486150"/>
            <a:ext cx="2201272" cy="16550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530254" y="4119990"/>
            <a:ext cx="2663650" cy="20249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35"/>
          <p:cNvCxnSpPr>
            <a:stCxn id="355" idx="3"/>
          </p:cNvCxnSpPr>
          <p:nvPr/>
        </p:nvCxnSpPr>
        <p:spPr>
          <a:xfrm flipH="1" rot="10800000">
            <a:off x="2773324" y="2171204"/>
            <a:ext cx="2652300" cy="1397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35"/>
          <p:cNvCxnSpPr>
            <a:stCxn id="356" idx="3"/>
          </p:cNvCxnSpPr>
          <p:nvPr/>
        </p:nvCxnSpPr>
        <p:spPr>
          <a:xfrm flipH="1" rot="10800000">
            <a:off x="3193904" y="2198939"/>
            <a:ext cx="2176200" cy="2022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364" name="Google Shape;364;p36"/>
          <p:cNvSpPr txBox="1"/>
          <p:nvPr/>
        </p:nvSpPr>
        <p:spPr>
          <a:xfrm>
            <a:off x="829505" y="1026665"/>
            <a:ext cx="3107186" cy="29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1차 리팩토링 코드 문제점 분석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747" y="1703836"/>
            <a:ext cx="3930994" cy="4208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36"/>
          <p:cNvCxnSpPr>
            <a:stCxn id="367" idx="3"/>
          </p:cNvCxnSpPr>
          <p:nvPr/>
        </p:nvCxnSpPr>
        <p:spPr>
          <a:xfrm>
            <a:off x="3503882" y="3549218"/>
            <a:ext cx="1848600" cy="140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36"/>
          <p:cNvSpPr/>
          <p:nvPr/>
        </p:nvSpPr>
        <p:spPr>
          <a:xfrm>
            <a:off x="266882" y="2860749"/>
            <a:ext cx="3237000" cy="1376938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225082" y="5103100"/>
            <a:ext cx="3264743" cy="74810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6"/>
          <p:cNvCxnSpPr/>
          <p:nvPr/>
        </p:nvCxnSpPr>
        <p:spPr>
          <a:xfrm flipH="1" rot="10800000">
            <a:off x="3517564" y="3689606"/>
            <a:ext cx="1834800" cy="1759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p36"/>
          <p:cNvSpPr txBox="1"/>
          <p:nvPr/>
        </p:nvSpPr>
        <p:spPr>
          <a:xfrm>
            <a:off x="1458342" y="5962835"/>
            <a:ext cx="1396384" cy="293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3587134" y="5232276"/>
            <a:ext cx="1969732" cy="51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Buffer 관련 기능 : Register, Read 등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3482359" y="2823098"/>
            <a:ext cx="1969732" cy="727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Optimizer 관련 기능 : erase opimizer, write opitmizer  등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36"/>
          <p:cNvGraphicFramePr/>
          <p:nvPr/>
        </p:nvGraphicFramePr>
        <p:xfrm>
          <a:off x="5352496" y="13415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{D739A287-FB91-4352-B4E1-3EFC2AC1981A}</a:tableStyleId>
              </a:tblPr>
              <a:tblGrid>
                <a:gridCol w="1729825"/>
                <a:gridCol w="4208900"/>
              </a:tblGrid>
              <a:tr h="398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문제점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91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OCP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위반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TRIM_OPCODE 등 다른 명령어에 대한 최적화 옵션 추가되면 이 함수를 계속 수정해야 함.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8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SRP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위반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Optimize Buffer 함수 및 CommandBuffer라는 클래스가 다양한 역할을 함.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OptimizeBuffer: Optimize + Buffer 분리 + Optimize 전 initialize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-&gt; CommandBuffer: Optimize + Buffer Register 및 Read 기능, Flush </a:t>
                      </a: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기능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379" name="Google Shape;379;p37"/>
          <p:cNvSpPr txBox="1"/>
          <p:nvPr/>
        </p:nvSpPr>
        <p:spPr>
          <a:xfrm>
            <a:off x="9144000" y="1958636"/>
            <a:ext cx="2893565" cy="2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1079177" y="1107858"/>
            <a:ext cx="5594779" cy="29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CommandBuffer::OptimizeBuffer 함수 (2차 리팩토링)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902" y="2825420"/>
            <a:ext cx="4741868" cy="3778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4552" y="1488932"/>
            <a:ext cx="5919183" cy="508679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7"/>
          <p:cNvSpPr txBox="1"/>
          <p:nvPr/>
        </p:nvSpPr>
        <p:spPr>
          <a:xfrm>
            <a:off x="1023704" y="1801427"/>
            <a:ext cx="4762500" cy="72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개선점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Pattern 도입을 통한 OCP 및 SRP 기능 강화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389" name="Google Shape;389;p38"/>
          <p:cNvSpPr txBox="1"/>
          <p:nvPr/>
        </p:nvSpPr>
        <p:spPr>
          <a:xfrm>
            <a:off x="829505" y="1026665"/>
            <a:ext cx="3107186" cy="29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2차 리팩토링 코드 개선점 분석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701518" y="2255508"/>
            <a:ext cx="3237000" cy="18400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8"/>
          <p:cNvSpPr txBox="1"/>
          <p:nvPr/>
        </p:nvSpPr>
        <p:spPr>
          <a:xfrm>
            <a:off x="1458342" y="5962835"/>
            <a:ext cx="1396384" cy="293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2" name="Google Shape;392;p38"/>
          <p:cNvGraphicFramePr/>
          <p:nvPr/>
        </p:nvGraphicFramePr>
        <p:xfrm>
          <a:off x="5824122" y="15634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{D739A287-FB91-4352-B4E1-3EFC2AC1981A}</a:tableStyleId>
              </a:tblPr>
              <a:tblGrid>
                <a:gridCol w="1729825"/>
                <a:gridCol w="4202425"/>
              </a:tblGrid>
              <a:tr h="48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개선점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91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OCP </a:t>
                      </a:r>
                      <a:r>
                        <a:rPr b="1"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개선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-&gt; 확장에는 열려있고, 변경에는 닫혀있도록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Strategy Pattern 을 사용하여 현재 들어온 커맨드에 맞게 Optimizer를 동적으로 선택하도록 함.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또한, Interface 주입을 통해 Concrete Class가 아닌 Interface 에 의존하도록 변경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Optimize 정책 추가 시, IOptimizer의 상속을 받는 클래스를 추가하도록 하여 의존성 최소화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93" name="Google Shape;3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16" y="1548776"/>
            <a:ext cx="4290884" cy="114119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8"/>
          <p:cNvSpPr/>
          <p:nvPr/>
        </p:nvSpPr>
        <p:spPr>
          <a:xfrm>
            <a:off x="460711" y="2184473"/>
            <a:ext cx="3264743" cy="35970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156" y="2728838"/>
            <a:ext cx="3715268" cy="105742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511388" y="4329355"/>
            <a:ext cx="6279452" cy="25798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162" y="3793098"/>
            <a:ext cx="6654296" cy="919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803" y="4778179"/>
            <a:ext cx="6376084" cy="140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7984" y="4796951"/>
            <a:ext cx="5332780" cy="134397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8"/>
          <p:cNvSpPr/>
          <p:nvPr/>
        </p:nvSpPr>
        <p:spPr>
          <a:xfrm>
            <a:off x="441846" y="3429000"/>
            <a:ext cx="3606903" cy="257981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8"/>
          <p:cNvSpPr/>
          <p:nvPr/>
        </p:nvSpPr>
        <p:spPr>
          <a:xfrm>
            <a:off x="557256" y="4339701"/>
            <a:ext cx="6279452" cy="20249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8"/>
          <p:cNvSpPr/>
          <p:nvPr/>
        </p:nvSpPr>
        <p:spPr>
          <a:xfrm>
            <a:off x="459971" y="5980960"/>
            <a:ext cx="6279452" cy="20249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8"/>
          <p:cNvSpPr/>
          <p:nvPr/>
        </p:nvSpPr>
        <p:spPr>
          <a:xfrm>
            <a:off x="6771256" y="5929913"/>
            <a:ext cx="5234476" cy="23023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sp>
        <p:nvSpPr>
          <p:cNvPr id="409" name="Google Shape;409;p39"/>
          <p:cNvSpPr txBox="1"/>
          <p:nvPr/>
        </p:nvSpPr>
        <p:spPr>
          <a:xfrm>
            <a:off x="829505" y="1026665"/>
            <a:ext cx="3107186" cy="29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2차 리팩토링 코드 개선점 분석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0" name="Google Shape;410;p39"/>
          <p:cNvGraphicFramePr/>
          <p:nvPr/>
        </p:nvGraphicFramePr>
        <p:xfrm>
          <a:off x="5574438" y="20271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{D739A287-FB91-4352-B4E1-3EFC2AC1981A}</a:tableStyleId>
              </a:tblPr>
              <a:tblGrid>
                <a:gridCol w="1729825"/>
                <a:gridCol w="4202425"/>
              </a:tblGrid>
              <a:tr h="40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항목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개선점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40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SRP </a:t>
                      </a:r>
                      <a:r>
                        <a:rPr b="1" lang="ko-KR" sz="14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개선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기존 CommandBuffer 클래스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-&gt; Buffer Register, Read 등 Buffer 관련 기능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-&gt; Buffer Opimizer 기능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-&gt; 하나의 클래스가 너무 많은 책임을 지고 있음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변경된 CommandBuffer 클래스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-&gt; Buffer Register, Read 등 Buffer 와 관련된 기능만 하도록 축소</a:t>
                      </a:r>
                      <a:endParaRPr sz="15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/>
                        <a:t>-&gt; Optimizer 와 관련된 부분은 Strategy Pattern 을 사용하여 Optimizer 클래스로 분리</a:t>
                      </a:r>
                      <a:endParaRPr sz="15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411" name="Google Shape;41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7" y="1900478"/>
            <a:ext cx="4741868" cy="3778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pic>
        <p:nvPicPr>
          <p:cNvPr id="417" name="Google Shape;41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71" y="1411664"/>
            <a:ext cx="5560230" cy="491372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0"/>
          <p:cNvSpPr txBox="1"/>
          <p:nvPr/>
        </p:nvSpPr>
        <p:spPr>
          <a:xfrm>
            <a:off x="6260982" y="1411664"/>
            <a:ext cx="556023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모든 Command Case를 조건문으로 구분함.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새로운 Command를 추가할때마다 shell에서 파일을 추가로 include 해야함.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새로운 Command를 추가할때마다 shell에서 조건문이 추가되어야함.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 Command에 변경점이 발생할 때 shell에도 변경점이 반영되어야함.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리팩토링을 통한 클린코드 전 후 비교 (To-Be)</a:t>
            </a:r>
            <a:endParaRPr/>
          </a:p>
        </p:txBody>
      </p:sp>
      <p:pic>
        <p:nvPicPr>
          <p:cNvPr id="424" name="Google Shape;42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937" y="2004913"/>
            <a:ext cx="5031249" cy="3792571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41"/>
          <p:cNvSpPr/>
          <p:nvPr/>
        </p:nvSpPr>
        <p:spPr>
          <a:xfrm>
            <a:off x="869930" y="2337847"/>
            <a:ext cx="3544480" cy="70701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4826524" y="1995437"/>
            <a:ext cx="1866508" cy="649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Command Invoker, 등록 한번에 진행</a:t>
            </a:r>
            <a:endParaRPr/>
          </a:p>
        </p:txBody>
      </p:sp>
      <p:sp>
        <p:nvSpPr>
          <p:cNvPr id="427" name="Google Shape;427;p41"/>
          <p:cNvSpPr/>
          <p:nvPr/>
        </p:nvSpPr>
        <p:spPr>
          <a:xfrm>
            <a:off x="4826524" y="4551780"/>
            <a:ext cx="1866508" cy="649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Invoker에서 Command 수행</a:t>
            </a:r>
            <a:endParaRPr/>
          </a:p>
        </p:txBody>
      </p:sp>
      <p:sp>
        <p:nvSpPr>
          <p:cNvPr id="428" name="Google Shape;428;p41"/>
          <p:cNvSpPr/>
          <p:nvPr/>
        </p:nvSpPr>
        <p:spPr>
          <a:xfrm>
            <a:off x="1253835" y="3984070"/>
            <a:ext cx="3462232" cy="168143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1"/>
          <p:cNvSpPr txBox="1"/>
          <p:nvPr/>
        </p:nvSpPr>
        <p:spPr>
          <a:xfrm>
            <a:off x="406937" y="1079508"/>
            <a:ext cx="56890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 Pattern 활용하여 Shell 의존성 제거.</a:t>
            </a:r>
            <a:endParaRPr/>
          </a:p>
        </p:txBody>
      </p:sp>
      <p:pic>
        <p:nvPicPr>
          <p:cNvPr id="430" name="Google Shape;43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3092" y="2078413"/>
            <a:ext cx="4827971" cy="2267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41"/>
          <p:cNvCxnSpPr>
            <a:stCxn id="425" idx="3"/>
            <a:endCxn id="430" idx="1"/>
          </p:cNvCxnSpPr>
          <p:nvPr/>
        </p:nvCxnSpPr>
        <p:spPr>
          <a:xfrm>
            <a:off x="4414410" y="2691352"/>
            <a:ext cx="2378700" cy="5208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32" name="Google Shape;43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1036" y="4958695"/>
            <a:ext cx="4923185" cy="1171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41"/>
          <p:cNvCxnSpPr>
            <a:endCxn id="432" idx="1"/>
          </p:cNvCxnSpPr>
          <p:nvPr/>
        </p:nvCxnSpPr>
        <p:spPr>
          <a:xfrm>
            <a:off x="4713536" y="5464229"/>
            <a:ext cx="1957500" cy="801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리팩토링을 통한 클린코드 전 후 비교 (As-Is)</a:t>
            </a:r>
            <a:endParaRPr/>
          </a:p>
        </p:txBody>
      </p:sp>
      <p:pic>
        <p:nvPicPr>
          <p:cNvPr id="439" name="Google Shape;4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71" y="1775872"/>
            <a:ext cx="6982955" cy="121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171" y="3867298"/>
            <a:ext cx="66960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2"/>
          <p:cNvSpPr/>
          <p:nvPr/>
        </p:nvSpPr>
        <p:spPr>
          <a:xfrm>
            <a:off x="8069345" y="1845581"/>
            <a:ext cx="2234152" cy="10754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TestScript를 수행하는 객체를 배열에 담아 사용하고 있었음.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069345" y="4325535"/>
            <a:ext cx="2234152" cy="91576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Table을 굳이 유지할 필요 없다는 의견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리팩토링을 통한 클린코드 전 후 비교 (To-Be)</a:t>
            </a:r>
            <a:endParaRPr/>
          </a:p>
        </p:txBody>
      </p:sp>
      <p:pic>
        <p:nvPicPr>
          <p:cNvPr id="448" name="Google Shape;44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10" y="1872105"/>
            <a:ext cx="7602890" cy="155689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3"/>
          <p:cNvSpPr/>
          <p:nvPr/>
        </p:nvSpPr>
        <p:spPr>
          <a:xfrm>
            <a:off x="8634954" y="2112846"/>
            <a:ext cx="2234152" cy="10754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객체를 생성하여 Return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980" y="4110417"/>
            <a:ext cx="7623620" cy="1790762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3"/>
          <p:cNvSpPr/>
          <p:nvPr/>
        </p:nvSpPr>
        <p:spPr>
          <a:xfrm>
            <a:off x="8634954" y="4398060"/>
            <a:ext cx="2234152" cy="107541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F46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생성한 객체의 instance를 가져와서 사용하는 방식으로 변경함.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6. 소감</a:t>
            </a:r>
            <a:endParaRPr/>
          </a:p>
        </p:txBody>
      </p:sp>
      <p:sp>
        <p:nvSpPr>
          <p:cNvPr id="457" name="Google Shape;457;p44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이승철</a:t>
            </a:r>
            <a:endParaRPr sz="2180"/>
          </a:p>
          <a:p>
            <a:pPr indent="-313055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1840"/>
              <a:t>클린코드, 디자인패던을 접해본적이 없었는데, 이번 교육을 통해 경험해볼 수 있어서 좋았습니다. </a:t>
            </a:r>
            <a:endParaRPr sz="1840"/>
          </a:p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진연기</a:t>
            </a:r>
            <a:endParaRPr sz="2180"/>
          </a:p>
          <a:p>
            <a:pPr indent="-313055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1840"/>
              <a:t>현업에서 형식적으로만 하던 Review를 성의있게 하게 되니 실제로 코드가 Simple해지고 버그를 미리 찾아내게 되어 개발시간이 줄어드는것을 경험했습니다.</a:t>
            </a:r>
            <a:endParaRPr sz="18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0"/>
          </a:p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박정근</a:t>
            </a:r>
            <a:endParaRPr sz="2180"/>
          </a:p>
          <a:p>
            <a:pPr indent="-313055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1840"/>
              <a:t>좋은 코드에 대해 알게 되었고, 다같이 하나의 목표를 향해 나아가는 과정이 즐거웠습니다.</a:t>
            </a:r>
            <a:endParaRPr sz="18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0"/>
          </a:p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이준석</a:t>
            </a:r>
            <a:endParaRPr sz="218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0"/>
          </a:p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김예솔</a:t>
            </a:r>
            <a:endParaRPr sz="2180"/>
          </a:p>
          <a:p>
            <a:pPr indent="-313055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1840"/>
              <a:t>현업에서 테스트보다 개발에 집중했는데, TDD를 통한 유지보수와 협업의 중요성을 체험할 수 있었습니다. 배운 기법들을 업무에도 잘 적용하겠습니다.</a:t>
            </a:r>
            <a:endParaRPr sz="1840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180"/>
          </a:p>
          <a:p>
            <a:pPr indent="-31305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330"/>
              <a:buChar char="-"/>
            </a:pPr>
            <a:r>
              <a:rPr lang="ko-KR" sz="2180"/>
              <a:t>강인혜</a:t>
            </a:r>
            <a:endParaRPr sz="2180"/>
          </a:p>
          <a:p>
            <a:pPr indent="-34290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-KR" sz="1800"/>
              <a:t>현업에서는 TDD를 잘 사용하지 않았고, unit test의 중요성도 많이 느끼지 못했습니다. 이번 교육을 통해 좀 더 체계적인 수준의 코드 개발 방법론을 습득했으므로, 현업에서 적용하는 것이 기대됩니다.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구현: SSD Driver</a:t>
            </a:r>
            <a:endParaRPr/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Command Pattern </a:t>
            </a:r>
            <a:r>
              <a:rPr lang="ko-KR"/>
              <a:t>적용 </a:t>
            </a:r>
            <a:endParaRPr sz="2000"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75" y="1838075"/>
            <a:ext cx="9816198" cy="49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700" y="3096875"/>
            <a:ext cx="2106600" cy="17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5750" y="5080450"/>
            <a:ext cx="1570925" cy="10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0550" y="2803325"/>
            <a:ext cx="1570925" cy="10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/>
        </p:nvSpPr>
        <p:spPr>
          <a:xfrm>
            <a:off x="6061588" y="4988200"/>
            <a:ext cx="10455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Receiver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3093800" y="2803325"/>
            <a:ext cx="104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Invoker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341375" y="4173225"/>
            <a:ext cx="25986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Invoker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유저의 입력을 받아 Command를 생성하고 실행.</a:t>
            </a:r>
            <a:br>
              <a:rPr lang="ko-KR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</a:rPr>
              <a:t>Command 객체에 대한 실행만 책임지고, 내용은 몰라도 됨.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Google Shape;74;p9"/>
          <p:cNvCxnSpPr>
            <a:endCxn id="70" idx="1"/>
          </p:cNvCxnSpPr>
          <p:nvPr/>
        </p:nvCxnSpPr>
        <p:spPr>
          <a:xfrm flipH="1" rot="10800000">
            <a:off x="956250" y="3340825"/>
            <a:ext cx="1764300" cy="8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9"/>
          <p:cNvSpPr txBox="1"/>
          <p:nvPr/>
        </p:nvSpPr>
        <p:spPr>
          <a:xfrm>
            <a:off x="8950950" y="2095925"/>
            <a:ext cx="25986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Interface - Concrete Class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Execute()</a:t>
            </a:r>
            <a:r>
              <a:rPr lang="ko-KR">
                <a:solidFill>
                  <a:schemeClr val="dk1"/>
                </a:solidFill>
              </a:rPr>
              <a:t> 메서드를 통해 모든 명령이 동일한 인터페이스로 실행 가능하도록 함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" name="Google Shape;76;p9"/>
          <p:cNvCxnSpPr>
            <a:stCxn id="75" idx="1"/>
            <a:endCxn id="68" idx="3"/>
          </p:cNvCxnSpPr>
          <p:nvPr/>
        </p:nvCxnSpPr>
        <p:spPr>
          <a:xfrm flipH="1">
            <a:off x="7768350" y="2803325"/>
            <a:ext cx="1182600" cy="114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9"/>
          <p:cNvSpPr txBox="1"/>
          <p:nvPr/>
        </p:nvSpPr>
        <p:spPr>
          <a:xfrm>
            <a:off x="9303250" y="3594513"/>
            <a:ext cx="25986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Receiver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커맨드 객체들은 이 객체에 명령을 위임.</a:t>
            </a:r>
            <a:br>
              <a:rPr lang="ko-K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명령의 </a:t>
            </a:r>
            <a:r>
              <a:rPr b="1" lang="ko-KR">
                <a:solidFill>
                  <a:schemeClr val="dk1"/>
                </a:solidFill>
              </a:rPr>
              <a:t>실제 실행을 담당</a:t>
            </a:r>
            <a:r>
              <a:rPr lang="ko-K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Google Shape;78;p9"/>
          <p:cNvCxnSpPr>
            <a:stCxn id="77" idx="1"/>
          </p:cNvCxnSpPr>
          <p:nvPr/>
        </p:nvCxnSpPr>
        <p:spPr>
          <a:xfrm flipH="1">
            <a:off x="7306750" y="4301913"/>
            <a:ext cx="1996500" cy="10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구현: SSD Driver</a:t>
            </a:r>
            <a:endParaRPr/>
          </a:p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Strategy Pattern 적용 </a:t>
            </a:r>
            <a:endParaRPr sz="2000"/>
          </a:p>
        </p:txBody>
      </p:sp>
      <p:pic>
        <p:nvPicPr>
          <p:cNvPr id="85" name="Google Shape;8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75" y="1838075"/>
            <a:ext cx="9816198" cy="49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425" y="5126575"/>
            <a:ext cx="1983601" cy="1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 txBox="1"/>
          <p:nvPr/>
        </p:nvSpPr>
        <p:spPr>
          <a:xfrm>
            <a:off x="8690925" y="2635425"/>
            <a:ext cx="29217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</a:rPr>
              <a:t>Interface / Concrete Class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commandBuffer</a:t>
            </a:r>
            <a:r>
              <a:rPr lang="ko-KR" sz="1500">
                <a:solidFill>
                  <a:schemeClr val="dk1"/>
                </a:solidFill>
              </a:rPr>
              <a:t>는 인터페이스에만 의존함 → 전략 교체 가능.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Concrete Class에는 커맨드 별 구체적인 Optimize 전략 구현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p10"/>
          <p:cNvCxnSpPr>
            <a:endCxn id="86" idx="0"/>
          </p:cNvCxnSpPr>
          <p:nvPr/>
        </p:nvCxnSpPr>
        <p:spPr>
          <a:xfrm>
            <a:off x="9967125" y="4204075"/>
            <a:ext cx="23100" cy="9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구현: SSD Driver</a:t>
            </a:r>
            <a:endParaRPr/>
          </a:p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Factory Pattern 적용 </a:t>
            </a:r>
            <a:endParaRPr sz="2000"/>
          </a:p>
        </p:txBody>
      </p:sp>
      <p:pic>
        <p:nvPicPr>
          <p:cNvPr id="95" name="Google Shape;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5375" y="1838075"/>
            <a:ext cx="9816198" cy="492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2450" y="2051250"/>
            <a:ext cx="3229100" cy="8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 txBox="1"/>
          <p:nvPr/>
        </p:nvSpPr>
        <p:spPr>
          <a:xfrm>
            <a:off x="8921550" y="3594500"/>
            <a:ext cx="29217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</a:rPr>
              <a:t>커맨드 별 객체 생성의 역할을 Factory Class에 위임.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-KR" sz="1500">
                <a:solidFill>
                  <a:schemeClr val="dk1"/>
                </a:solidFill>
              </a:rPr>
              <a:t>Factory Registry 방식</a:t>
            </a:r>
            <a:r>
              <a:rPr lang="ko-KR" sz="1500">
                <a:solidFill>
                  <a:schemeClr val="dk1"/>
                </a:solidFill>
              </a:rPr>
              <a:t>으로 유연하게 커맨드 등록/생성 가능.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Google Shape;98;p11"/>
          <p:cNvCxnSpPr>
            <a:stCxn id="97" idx="0"/>
            <a:endCxn id="96" idx="2"/>
          </p:cNvCxnSpPr>
          <p:nvPr/>
        </p:nvCxnSpPr>
        <p:spPr>
          <a:xfrm rot="10800000">
            <a:off x="7307100" y="2866100"/>
            <a:ext cx="3075300" cy="7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구현: Shell</a:t>
            </a:r>
            <a:endParaRPr/>
          </a:p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IShellCommand 인터페이스를 각 command로 구현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2000"/>
              <a:t>Command pattern이용, 각 명령에 맞는 동작을 클래스로 캡슐화</a:t>
            </a:r>
            <a:endParaRPr sz="2000"/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654" y="2914649"/>
            <a:ext cx="6086720" cy="323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6747" y="3526486"/>
            <a:ext cx="5452799" cy="200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Malgun Gothic"/>
              <a:buNone/>
            </a:pPr>
            <a:r>
              <a:rPr lang="ko-KR"/>
              <a:t>기능 구현: Logger</a:t>
            </a:r>
            <a:endParaRPr/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모든 class에서 단일 형식으로 log, 디버깅 기능 향상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 sz="2000"/>
              <a:t>Singleton pattern이용, 하나의 instance로 logging 파일 및 기능 관리 가능</a:t>
            </a:r>
            <a:endParaRPr sz="2000"/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338" y="2800350"/>
            <a:ext cx="5353828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097649"/>
            <a:ext cx="5717506" cy="288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latin typeface="Arial"/>
                <a:ea typeface="Arial"/>
                <a:cs typeface="Arial"/>
                <a:sym typeface="Arial"/>
              </a:rPr>
              <a:t>기능 구현: Test</a:t>
            </a:r>
            <a:r>
              <a:rPr lang="ko-KR" sz="4000">
                <a:latin typeface="Arial"/>
                <a:ea typeface="Arial"/>
                <a:cs typeface="Arial"/>
                <a:sym typeface="Arial"/>
              </a:rPr>
              <a:t>Script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838" y="1154318"/>
            <a:ext cx="10982325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