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9" r:id="rId6"/>
    <p:sldId id="260" r:id="rId7"/>
    <p:sldId id="261" r:id="rId8"/>
    <p:sldId id="262" r:id="rId9"/>
    <p:sldId id="263" r:id="rId10"/>
    <p:sldId id="270" r:id="rId11"/>
    <p:sldId id="271" r:id="rId12"/>
    <p:sldId id="272" r:id="rId13"/>
    <p:sldId id="264" r:id="rId14"/>
    <p:sldId id="265" r:id="rId15"/>
    <p:sldId id="266" r:id="rId16"/>
    <p:sldId id="267" r:id="rId17"/>
    <p:sldId id="274" r:id="rId18"/>
    <p:sldId id="273" r:id="rId19"/>
    <p:sldId id="275" r:id="rId20"/>
    <p:sldId id="268" r:id="rId21"/>
    <p:sldId id="277" r:id="rId22"/>
    <p:sldId id="279" r:id="rId23"/>
    <p:sldId id="280" r:id="rId24"/>
    <p:sldId id="281"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68"/>
    <p:restoredTop sz="95431"/>
  </p:normalViewPr>
  <p:slideViewPr>
    <p:cSldViewPr snapToGrid="0" snapToObjects="1">
      <p:cViewPr varScale="1">
        <p:scale>
          <a:sx n="128" d="100"/>
          <a:sy n="128" d="100"/>
        </p:scale>
        <p:origin x="1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7/26/22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7/26/22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3B3F-8D99-6641-8DD6-6D1A080A43F6}"/>
              </a:ext>
            </a:extLst>
          </p:cNvPr>
          <p:cNvSpPr>
            <a:spLocks noGrp="1"/>
          </p:cNvSpPr>
          <p:nvPr>
            <p:ph type="ctrTitle"/>
          </p:nvPr>
        </p:nvSpPr>
        <p:spPr/>
        <p:txBody>
          <a:bodyPr/>
          <a:lstStyle/>
          <a:p>
            <a:r>
              <a:rPr lang="en-US" dirty="0"/>
              <a:t>Can we predict your education?</a:t>
            </a:r>
          </a:p>
        </p:txBody>
      </p:sp>
      <p:sp>
        <p:nvSpPr>
          <p:cNvPr id="3" name="Subtitle 2">
            <a:extLst>
              <a:ext uri="{FF2B5EF4-FFF2-40B4-BE49-F238E27FC236}">
                <a16:creationId xmlns:a16="http://schemas.microsoft.com/office/drawing/2014/main" id="{B0D1A89C-C347-0045-8ED0-825B893A9EE9}"/>
              </a:ext>
            </a:extLst>
          </p:cNvPr>
          <p:cNvSpPr>
            <a:spLocks noGrp="1"/>
          </p:cNvSpPr>
          <p:nvPr>
            <p:ph type="subTitle" idx="1"/>
          </p:nvPr>
        </p:nvSpPr>
        <p:spPr/>
        <p:txBody>
          <a:bodyPr/>
          <a:lstStyle/>
          <a:p>
            <a:r>
              <a:rPr lang="en-US" dirty="0"/>
              <a:t>Attempting to determine education level using data from </a:t>
            </a:r>
            <a:r>
              <a:rPr lang="en-US" dirty="0" err="1"/>
              <a:t>OkCupid</a:t>
            </a:r>
            <a:endParaRPr lang="en-US" dirty="0"/>
          </a:p>
        </p:txBody>
      </p:sp>
    </p:spTree>
    <p:extLst>
      <p:ext uri="{BB962C8B-B14F-4D97-AF65-F5344CB8AC3E}">
        <p14:creationId xmlns:p14="http://schemas.microsoft.com/office/powerpoint/2010/main" val="95533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5B7FC-CEA1-AF41-B4B6-EAEB0B3462BB}"/>
              </a:ext>
            </a:extLst>
          </p:cNvPr>
          <p:cNvSpPr>
            <a:spLocks noGrp="1"/>
          </p:cNvSpPr>
          <p:nvPr>
            <p:ph type="title"/>
          </p:nvPr>
        </p:nvSpPr>
        <p:spPr/>
        <p:txBody>
          <a:bodyPr/>
          <a:lstStyle/>
          <a:p>
            <a:r>
              <a:rPr lang="en-US" dirty="0"/>
              <a:t>K means</a:t>
            </a:r>
          </a:p>
        </p:txBody>
      </p:sp>
      <p:sp>
        <p:nvSpPr>
          <p:cNvPr id="3" name="Content Placeholder 2">
            <a:extLst>
              <a:ext uri="{FF2B5EF4-FFF2-40B4-BE49-F238E27FC236}">
                <a16:creationId xmlns:a16="http://schemas.microsoft.com/office/drawing/2014/main" id="{33EDC3A0-8B86-EB42-825E-EBEF637667E1}"/>
              </a:ext>
            </a:extLst>
          </p:cNvPr>
          <p:cNvSpPr>
            <a:spLocks noGrp="1"/>
          </p:cNvSpPr>
          <p:nvPr>
            <p:ph sz="half" idx="1"/>
          </p:nvPr>
        </p:nvSpPr>
        <p:spPr/>
        <p:txBody>
          <a:bodyPr/>
          <a:lstStyle/>
          <a:p>
            <a:r>
              <a:rPr lang="en-US" dirty="0"/>
              <a:t>The K Means algorithm split the data into clusters based off of education, smoking, drinking and drugs. We ran the algorithm more than once. In general two clusters with strong patterns would emerge but the data wasn’t telling. One of the times we ran it produced the following two (out of four) clusters of note.</a:t>
            </a:r>
          </a:p>
          <a:p>
            <a:r>
              <a:rPr lang="en-US" dirty="0"/>
              <a:t> </a:t>
            </a:r>
          </a:p>
        </p:txBody>
      </p:sp>
      <p:sp>
        <p:nvSpPr>
          <p:cNvPr id="4" name="Content Placeholder 3">
            <a:extLst>
              <a:ext uri="{FF2B5EF4-FFF2-40B4-BE49-F238E27FC236}">
                <a16:creationId xmlns:a16="http://schemas.microsoft.com/office/drawing/2014/main" id="{A85F9D22-4B92-9045-99A0-4535AD22B031}"/>
              </a:ext>
            </a:extLst>
          </p:cNvPr>
          <p:cNvSpPr>
            <a:spLocks noGrp="1"/>
          </p:cNvSpPr>
          <p:nvPr>
            <p:ph sz="half" idx="2"/>
          </p:nvPr>
        </p:nvSpPr>
        <p:spPr/>
        <p:txBody>
          <a:bodyPr/>
          <a:lstStyle/>
          <a:p>
            <a:r>
              <a:rPr lang="en-US" dirty="0"/>
              <a:t>Cluster 0:</a:t>
            </a:r>
          </a:p>
          <a:p>
            <a:r>
              <a:rPr lang="en-US" dirty="0"/>
              <a:t>-100% have some kind of post 4-year university experience</a:t>
            </a:r>
            <a:br>
              <a:rPr lang="en-US" dirty="0"/>
            </a:br>
            <a:r>
              <a:rPr lang="en-US" dirty="0"/>
              <a:t>-92% don't do drugs</a:t>
            </a:r>
            <a:br>
              <a:rPr lang="en-US" dirty="0"/>
            </a:br>
            <a:r>
              <a:rPr lang="en-US" dirty="0"/>
              <a:t>-80% drink socially</a:t>
            </a:r>
            <a:br>
              <a:rPr lang="en-US" dirty="0"/>
            </a:br>
            <a:r>
              <a:rPr lang="en-US" dirty="0"/>
              <a:t>-96% don't smoke</a:t>
            </a:r>
          </a:p>
          <a:p>
            <a:r>
              <a:rPr lang="en-US" dirty="0"/>
              <a:t>Cluster 1:</a:t>
            </a:r>
          </a:p>
          <a:p>
            <a:r>
              <a:rPr lang="en-US" dirty="0"/>
              <a:t>-68% 4-year university experience</a:t>
            </a:r>
            <a:br>
              <a:rPr lang="en-US" dirty="0"/>
            </a:br>
            <a:r>
              <a:rPr lang="en-US" dirty="0"/>
              <a:t>-86% don’t do drugs</a:t>
            </a:r>
            <a:br>
              <a:rPr lang="en-US" dirty="0"/>
            </a:br>
            <a:r>
              <a:rPr lang="en-US" dirty="0"/>
              <a:t>-78% drink socially</a:t>
            </a:r>
            <a:br>
              <a:rPr lang="en-US" dirty="0"/>
            </a:br>
            <a:r>
              <a:rPr lang="en-US" dirty="0"/>
              <a:t>-94% don’t smoke </a:t>
            </a:r>
          </a:p>
          <a:p>
            <a:endParaRPr lang="en-US" dirty="0"/>
          </a:p>
        </p:txBody>
      </p:sp>
    </p:spTree>
    <p:extLst>
      <p:ext uri="{BB962C8B-B14F-4D97-AF65-F5344CB8AC3E}">
        <p14:creationId xmlns:p14="http://schemas.microsoft.com/office/powerpoint/2010/main" val="930840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398B-5E9A-3F4B-8BAC-645B3F0B98E3}"/>
              </a:ext>
            </a:extLst>
          </p:cNvPr>
          <p:cNvSpPr>
            <a:spLocks noGrp="1"/>
          </p:cNvSpPr>
          <p:nvPr>
            <p:ph type="title"/>
          </p:nvPr>
        </p:nvSpPr>
        <p:spPr/>
        <p:txBody>
          <a:bodyPr/>
          <a:lstStyle/>
          <a:p>
            <a:r>
              <a:rPr lang="en-US" dirty="0"/>
              <a:t>K means</a:t>
            </a:r>
          </a:p>
        </p:txBody>
      </p:sp>
      <p:sp>
        <p:nvSpPr>
          <p:cNvPr id="3" name="Content Placeholder 2">
            <a:extLst>
              <a:ext uri="{FF2B5EF4-FFF2-40B4-BE49-F238E27FC236}">
                <a16:creationId xmlns:a16="http://schemas.microsoft.com/office/drawing/2014/main" id="{6352763B-927B-EE44-A0E4-5DCBC7FAD2AB}"/>
              </a:ext>
            </a:extLst>
          </p:cNvPr>
          <p:cNvSpPr>
            <a:spLocks noGrp="1"/>
          </p:cNvSpPr>
          <p:nvPr>
            <p:ph idx="1"/>
          </p:nvPr>
        </p:nvSpPr>
        <p:spPr/>
        <p:txBody>
          <a:bodyPr/>
          <a:lstStyle/>
          <a:p>
            <a:r>
              <a:rPr lang="en-US" dirty="0"/>
              <a:t>After seeing the similarity in numbers regardless of education level, I checked the data and realized that the most popular responses to smoking, drinking and drugs were “no”, “socially” and “never”, respectively. That seemed to be the main factor in limiting the effectiveness of K Means grouping.</a:t>
            </a:r>
          </a:p>
          <a:p>
            <a:r>
              <a:rPr lang="en-US" dirty="0"/>
              <a:t>From there I decided to use the education level as the labels for the data and see if I could predict education levels with K Neighbors algorithm. At this point I was starting to doubt that substances could predict education levels. I wanted the K Neighbors algorithm to confirm that suspicion.</a:t>
            </a:r>
          </a:p>
          <a:p>
            <a:r>
              <a:rPr lang="en-US" dirty="0"/>
              <a:t>I also felt it would be easier to test other features in the K Neighbors algorithm. The fact that an accuracy score is built in makes it easier to evaluate the model. </a:t>
            </a:r>
          </a:p>
        </p:txBody>
      </p:sp>
    </p:spTree>
    <p:extLst>
      <p:ext uri="{BB962C8B-B14F-4D97-AF65-F5344CB8AC3E}">
        <p14:creationId xmlns:p14="http://schemas.microsoft.com/office/powerpoint/2010/main" val="2276299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F924B-DA8E-724C-878F-8C1775489F4B}"/>
              </a:ext>
            </a:extLst>
          </p:cNvPr>
          <p:cNvSpPr>
            <a:spLocks noGrp="1"/>
          </p:cNvSpPr>
          <p:nvPr>
            <p:ph type="title"/>
          </p:nvPr>
        </p:nvSpPr>
        <p:spPr>
          <a:xfrm>
            <a:off x="7658100" y="4960137"/>
            <a:ext cx="3557588" cy="1463040"/>
          </a:xfrm>
        </p:spPr>
        <p:txBody>
          <a:bodyPr/>
          <a:lstStyle/>
          <a:p>
            <a:r>
              <a:rPr lang="en-US" dirty="0"/>
              <a:t>Question 2</a:t>
            </a:r>
          </a:p>
        </p:txBody>
      </p:sp>
      <p:sp>
        <p:nvSpPr>
          <p:cNvPr id="3" name="Text Placeholder 2">
            <a:extLst>
              <a:ext uri="{FF2B5EF4-FFF2-40B4-BE49-F238E27FC236}">
                <a16:creationId xmlns:a16="http://schemas.microsoft.com/office/drawing/2014/main" id="{5A6E0CD4-70F7-7F4C-8760-9D55891E683C}"/>
              </a:ext>
            </a:extLst>
          </p:cNvPr>
          <p:cNvSpPr>
            <a:spLocks noGrp="1"/>
          </p:cNvSpPr>
          <p:nvPr>
            <p:ph type="body" idx="1"/>
          </p:nvPr>
        </p:nvSpPr>
        <p:spPr>
          <a:xfrm>
            <a:off x="228600" y="4960137"/>
            <a:ext cx="7943850" cy="1463040"/>
          </a:xfrm>
        </p:spPr>
        <p:txBody>
          <a:bodyPr>
            <a:normAutofit/>
          </a:bodyPr>
          <a:lstStyle/>
          <a:p>
            <a:r>
              <a:rPr lang="en-US" sz="2800" dirty="0"/>
              <a:t>Will a K Neighbors algorithm be more effective in predicting education levels?</a:t>
            </a:r>
          </a:p>
        </p:txBody>
      </p:sp>
    </p:spTree>
    <p:extLst>
      <p:ext uri="{BB962C8B-B14F-4D97-AF65-F5344CB8AC3E}">
        <p14:creationId xmlns:p14="http://schemas.microsoft.com/office/powerpoint/2010/main" val="870471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AED28-2BD1-FC4D-BC55-1995786E5B71}"/>
              </a:ext>
            </a:extLst>
          </p:cNvPr>
          <p:cNvSpPr>
            <a:spLocks noGrp="1"/>
          </p:cNvSpPr>
          <p:nvPr>
            <p:ph type="title"/>
          </p:nvPr>
        </p:nvSpPr>
        <p:spPr/>
        <p:txBody>
          <a:bodyPr/>
          <a:lstStyle/>
          <a:p>
            <a:r>
              <a:rPr lang="en-US" dirty="0"/>
              <a:t>Using substances to predict education</a:t>
            </a:r>
          </a:p>
        </p:txBody>
      </p:sp>
      <p:sp>
        <p:nvSpPr>
          <p:cNvPr id="8" name="Content Placeholder 7">
            <a:extLst>
              <a:ext uri="{FF2B5EF4-FFF2-40B4-BE49-F238E27FC236}">
                <a16:creationId xmlns:a16="http://schemas.microsoft.com/office/drawing/2014/main" id="{CA778124-0D8A-D444-84E4-8941D648CDE1}"/>
              </a:ext>
            </a:extLst>
          </p:cNvPr>
          <p:cNvSpPr>
            <a:spLocks noGrp="1"/>
          </p:cNvSpPr>
          <p:nvPr>
            <p:ph sz="half" idx="2"/>
          </p:nvPr>
        </p:nvSpPr>
        <p:spPr/>
        <p:txBody>
          <a:bodyPr/>
          <a:lstStyle/>
          <a:p>
            <a:pPr>
              <a:buFont typeface="Arial" panose="020B0604020202020204" pitchFamily="34" charset="0"/>
              <a:buChar char="•"/>
            </a:pPr>
            <a:r>
              <a:rPr lang="en-US" dirty="0"/>
              <a:t>Adding more clusters didn’t improve the accuracy of our model which topped out at 45%</a:t>
            </a:r>
          </a:p>
          <a:p>
            <a:pPr>
              <a:buFont typeface="Arial" panose="020B0604020202020204" pitchFamily="34" charset="0"/>
              <a:buChar char="•"/>
            </a:pPr>
            <a:r>
              <a:rPr lang="en-US" dirty="0"/>
              <a:t>We isolated variables but never got the accuracy above 50%</a:t>
            </a:r>
          </a:p>
          <a:p>
            <a:pPr>
              <a:buFont typeface="Arial" panose="020B0604020202020204" pitchFamily="34" charset="0"/>
              <a:buChar char="•"/>
            </a:pPr>
            <a:r>
              <a:rPr lang="en-US" dirty="0"/>
              <a:t>A human would, presumably, have a 25% chance of guessing one of four education levels so our model is more accurate than an uneducated guess.</a:t>
            </a:r>
          </a:p>
          <a:p>
            <a:pPr marL="0" indent="0">
              <a:buNone/>
            </a:pPr>
            <a:endParaRPr lang="en-US" dirty="0"/>
          </a:p>
        </p:txBody>
      </p:sp>
      <p:pic>
        <p:nvPicPr>
          <p:cNvPr id="12" name="Content Placeholder 11">
            <a:extLst>
              <a:ext uri="{FF2B5EF4-FFF2-40B4-BE49-F238E27FC236}">
                <a16:creationId xmlns:a16="http://schemas.microsoft.com/office/drawing/2014/main" id="{F42BE582-FE0E-1943-ACDC-981D5618AFCE}"/>
              </a:ext>
            </a:extLst>
          </p:cNvPr>
          <p:cNvPicPr>
            <a:picLocks noGrp="1" noChangeAspect="1"/>
          </p:cNvPicPr>
          <p:nvPr>
            <p:ph sz="half" idx="1"/>
          </p:nvPr>
        </p:nvPicPr>
        <p:blipFill>
          <a:blip r:embed="rId2"/>
          <a:stretch>
            <a:fillRect/>
          </a:stretch>
        </p:blipFill>
        <p:spPr>
          <a:xfrm>
            <a:off x="1023938" y="2938916"/>
            <a:ext cx="4754562" cy="2716892"/>
          </a:xfrm>
        </p:spPr>
      </p:pic>
    </p:spTree>
    <p:extLst>
      <p:ext uri="{BB962C8B-B14F-4D97-AF65-F5344CB8AC3E}">
        <p14:creationId xmlns:p14="http://schemas.microsoft.com/office/powerpoint/2010/main" val="3031495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AED28-2BD1-FC4D-BC55-1995786E5B71}"/>
              </a:ext>
            </a:extLst>
          </p:cNvPr>
          <p:cNvSpPr>
            <a:spLocks noGrp="1"/>
          </p:cNvSpPr>
          <p:nvPr>
            <p:ph type="title"/>
          </p:nvPr>
        </p:nvSpPr>
        <p:spPr/>
        <p:txBody>
          <a:bodyPr/>
          <a:lstStyle/>
          <a:p>
            <a:r>
              <a:rPr lang="en-US" dirty="0"/>
              <a:t>Using Diet and Body Type to predict education</a:t>
            </a:r>
          </a:p>
        </p:txBody>
      </p:sp>
      <p:sp>
        <p:nvSpPr>
          <p:cNvPr id="8" name="Content Placeholder 7">
            <a:extLst>
              <a:ext uri="{FF2B5EF4-FFF2-40B4-BE49-F238E27FC236}">
                <a16:creationId xmlns:a16="http://schemas.microsoft.com/office/drawing/2014/main" id="{CA778124-0D8A-D444-84E4-8941D648CDE1}"/>
              </a:ext>
            </a:extLst>
          </p:cNvPr>
          <p:cNvSpPr>
            <a:spLocks noGrp="1"/>
          </p:cNvSpPr>
          <p:nvPr>
            <p:ph sz="half" idx="2"/>
          </p:nvPr>
        </p:nvSpPr>
        <p:spPr/>
        <p:txBody>
          <a:bodyPr/>
          <a:lstStyle/>
          <a:p>
            <a:pPr>
              <a:buFont typeface="Arial" panose="020B0604020202020204" pitchFamily="34" charset="0"/>
              <a:buChar char="•"/>
            </a:pPr>
            <a:r>
              <a:rPr lang="en-US" dirty="0"/>
              <a:t>Diet and Body Type proved to be about as effective as substances when predicting education level. </a:t>
            </a:r>
          </a:p>
          <a:p>
            <a:pPr>
              <a:buFont typeface="Arial" panose="020B0604020202020204" pitchFamily="34" charset="0"/>
              <a:buChar char="•"/>
            </a:pPr>
            <a:r>
              <a:rPr lang="en-US" dirty="0"/>
              <a:t>Body Type was ranked from ”smaller” to “bigger”</a:t>
            </a:r>
          </a:p>
          <a:p>
            <a:pPr>
              <a:buFont typeface="Arial" panose="020B0604020202020204" pitchFamily="34" charset="0"/>
              <a:buChar char="•"/>
            </a:pPr>
            <a:r>
              <a:rPr lang="en-US" dirty="0"/>
              <a:t>Diet was ranked from “strict” to ”less strict”</a:t>
            </a:r>
          </a:p>
          <a:p>
            <a:pPr marL="0" indent="0">
              <a:buNone/>
            </a:pPr>
            <a:endParaRPr lang="en-US" dirty="0"/>
          </a:p>
          <a:p>
            <a:pPr marL="0" indent="0">
              <a:buNone/>
            </a:pPr>
            <a:endParaRPr lang="en-US" dirty="0"/>
          </a:p>
        </p:txBody>
      </p:sp>
      <p:pic>
        <p:nvPicPr>
          <p:cNvPr id="6" name="Content Placeholder 5">
            <a:extLst>
              <a:ext uri="{FF2B5EF4-FFF2-40B4-BE49-F238E27FC236}">
                <a16:creationId xmlns:a16="http://schemas.microsoft.com/office/drawing/2014/main" id="{104120B9-EF35-3F4D-AC91-C934CADE2D05}"/>
              </a:ext>
            </a:extLst>
          </p:cNvPr>
          <p:cNvPicPr>
            <a:picLocks noGrp="1" noChangeAspect="1"/>
          </p:cNvPicPr>
          <p:nvPr>
            <p:ph sz="half" idx="1"/>
          </p:nvPr>
        </p:nvPicPr>
        <p:blipFill>
          <a:blip r:embed="rId2"/>
          <a:stretch>
            <a:fillRect/>
          </a:stretch>
        </p:blipFill>
        <p:spPr>
          <a:xfrm>
            <a:off x="1023938" y="2938916"/>
            <a:ext cx="4754562" cy="2716892"/>
          </a:xfrm>
        </p:spPr>
      </p:pic>
    </p:spTree>
    <p:extLst>
      <p:ext uri="{BB962C8B-B14F-4D97-AF65-F5344CB8AC3E}">
        <p14:creationId xmlns:p14="http://schemas.microsoft.com/office/powerpoint/2010/main" val="3983607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AED28-2BD1-FC4D-BC55-1995786E5B71}"/>
              </a:ext>
            </a:extLst>
          </p:cNvPr>
          <p:cNvSpPr>
            <a:spLocks noGrp="1"/>
          </p:cNvSpPr>
          <p:nvPr>
            <p:ph type="title"/>
          </p:nvPr>
        </p:nvSpPr>
        <p:spPr/>
        <p:txBody>
          <a:bodyPr/>
          <a:lstStyle/>
          <a:p>
            <a:r>
              <a:rPr lang="en-US" dirty="0"/>
              <a:t>Using Offspring to predict education</a:t>
            </a:r>
          </a:p>
        </p:txBody>
      </p:sp>
      <p:sp>
        <p:nvSpPr>
          <p:cNvPr id="8" name="Content Placeholder 7">
            <a:extLst>
              <a:ext uri="{FF2B5EF4-FFF2-40B4-BE49-F238E27FC236}">
                <a16:creationId xmlns:a16="http://schemas.microsoft.com/office/drawing/2014/main" id="{CA778124-0D8A-D444-84E4-8941D648CDE1}"/>
              </a:ext>
            </a:extLst>
          </p:cNvPr>
          <p:cNvSpPr>
            <a:spLocks noGrp="1"/>
          </p:cNvSpPr>
          <p:nvPr>
            <p:ph sz="half" idx="2"/>
          </p:nvPr>
        </p:nvSpPr>
        <p:spPr/>
        <p:txBody>
          <a:bodyPr/>
          <a:lstStyle/>
          <a:p>
            <a:pPr>
              <a:buFont typeface="Arial" panose="020B0604020202020204" pitchFamily="34" charset="0"/>
              <a:buChar char="•"/>
            </a:pPr>
            <a:r>
              <a:rPr lang="en-US" dirty="0"/>
              <a:t>Again the model tops out at around 45%</a:t>
            </a:r>
          </a:p>
          <a:p>
            <a:pPr>
              <a:buFont typeface="Arial" panose="020B0604020202020204" pitchFamily="34" charset="0"/>
              <a:buChar char="•"/>
            </a:pPr>
            <a:r>
              <a:rPr lang="en-US" dirty="0"/>
              <a:t>Offspring was organized with 3 levels: 0 kids, 1 kid, more than 1 kid.</a:t>
            </a:r>
          </a:p>
          <a:p>
            <a:pPr marL="0" indent="0">
              <a:buNone/>
            </a:pPr>
            <a:endParaRPr lang="en-US" dirty="0"/>
          </a:p>
          <a:p>
            <a:pPr marL="0" indent="0">
              <a:buNone/>
            </a:pPr>
            <a:endParaRPr lang="en-US" dirty="0"/>
          </a:p>
        </p:txBody>
      </p:sp>
      <p:pic>
        <p:nvPicPr>
          <p:cNvPr id="7" name="Content Placeholder 6">
            <a:extLst>
              <a:ext uri="{FF2B5EF4-FFF2-40B4-BE49-F238E27FC236}">
                <a16:creationId xmlns:a16="http://schemas.microsoft.com/office/drawing/2014/main" id="{E419C507-8C97-E44F-B0FE-544841D12CA2}"/>
              </a:ext>
            </a:extLst>
          </p:cNvPr>
          <p:cNvPicPr>
            <a:picLocks noGrp="1" noChangeAspect="1"/>
          </p:cNvPicPr>
          <p:nvPr>
            <p:ph sz="half" idx="1"/>
          </p:nvPr>
        </p:nvPicPr>
        <p:blipFill>
          <a:blip r:embed="rId2"/>
          <a:stretch>
            <a:fillRect/>
          </a:stretch>
        </p:blipFill>
        <p:spPr>
          <a:xfrm>
            <a:off x="1023938" y="2938916"/>
            <a:ext cx="4754562" cy="2716892"/>
          </a:xfrm>
        </p:spPr>
      </p:pic>
    </p:spTree>
    <p:extLst>
      <p:ext uri="{BB962C8B-B14F-4D97-AF65-F5344CB8AC3E}">
        <p14:creationId xmlns:p14="http://schemas.microsoft.com/office/powerpoint/2010/main" val="2451055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AED28-2BD1-FC4D-BC55-1995786E5B71}"/>
              </a:ext>
            </a:extLst>
          </p:cNvPr>
          <p:cNvSpPr>
            <a:spLocks noGrp="1"/>
          </p:cNvSpPr>
          <p:nvPr>
            <p:ph type="title"/>
          </p:nvPr>
        </p:nvSpPr>
        <p:spPr/>
        <p:txBody>
          <a:bodyPr/>
          <a:lstStyle/>
          <a:p>
            <a:r>
              <a:rPr lang="en-US" dirty="0"/>
              <a:t>Using Offspring and Substances to predict education</a:t>
            </a:r>
          </a:p>
        </p:txBody>
      </p:sp>
      <p:sp>
        <p:nvSpPr>
          <p:cNvPr id="8" name="Content Placeholder 7">
            <a:extLst>
              <a:ext uri="{FF2B5EF4-FFF2-40B4-BE49-F238E27FC236}">
                <a16:creationId xmlns:a16="http://schemas.microsoft.com/office/drawing/2014/main" id="{CA778124-0D8A-D444-84E4-8941D648CDE1}"/>
              </a:ext>
            </a:extLst>
          </p:cNvPr>
          <p:cNvSpPr>
            <a:spLocks noGrp="1"/>
          </p:cNvSpPr>
          <p:nvPr>
            <p:ph sz="half" idx="2"/>
          </p:nvPr>
        </p:nvSpPr>
        <p:spPr/>
        <p:txBody>
          <a:bodyPr/>
          <a:lstStyle/>
          <a:p>
            <a:pPr>
              <a:buFont typeface="Arial" panose="020B0604020202020204" pitchFamily="34" charset="0"/>
              <a:buChar char="•"/>
            </a:pPr>
            <a:r>
              <a:rPr lang="en-US" dirty="0"/>
              <a:t>Again the model tops out at around 45%</a:t>
            </a:r>
          </a:p>
          <a:p>
            <a:pPr marL="0" indent="0">
              <a:buNone/>
            </a:pPr>
            <a:endParaRPr lang="en-US" dirty="0"/>
          </a:p>
          <a:p>
            <a:pPr marL="0" indent="0">
              <a:buNone/>
            </a:pPr>
            <a:endParaRPr lang="en-US" dirty="0"/>
          </a:p>
        </p:txBody>
      </p:sp>
      <p:pic>
        <p:nvPicPr>
          <p:cNvPr id="6" name="Content Placeholder 5">
            <a:extLst>
              <a:ext uri="{FF2B5EF4-FFF2-40B4-BE49-F238E27FC236}">
                <a16:creationId xmlns:a16="http://schemas.microsoft.com/office/drawing/2014/main" id="{2783024B-5A15-1B49-AB0F-A0D02E4E947D}"/>
              </a:ext>
            </a:extLst>
          </p:cNvPr>
          <p:cNvPicPr>
            <a:picLocks noGrp="1" noChangeAspect="1"/>
          </p:cNvPicPr>
          <p:nvPr>
            <p:ph sz="half" idx="1"/>
          </p:nvPr>
        </p:nvPicPr>
        <p:blipFill>
          <a:blip r:embed="rId2"/>
          <a:stretch>
            <a:fillRect/>
          </a:stretch>
        </p:blipFill>
        <p:spPr>
          <a:xfrm>
            <a:off x="1023938" y="2938916"/>
            <a:ext cx="4754562" cy="2716892"/>
          </a:xfrm>
        </p:spPr>
      </p:pic>
    </p:spTree>
    <p:extLst>
      <p:ext uri="{BB962C8B-B14F-4D97-AF65-F5344CB8AC3E}">
        <p14:creationId xmlns:p14="http://schemas.microsoft.com/office/powerpoint/2010/main" val="1010711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88275-0668-B74D-AA65-0ECDE9DC0BAC}"/>
              </a:ext>
            </a:extLst>
          </p:cNvPr>
          <p:cNvSpPr>
            <a:spLocks noGrp="1"/>
          </p:cNvSpPr>
          <p:nvPr>
            <p:ph type="title"/>
          </p:nvPr>
        </p:nvSpPr>
        <p:spPr/>
        <p:txBody>
          <a:bodyPr/>
          <a:lstStyle/>
          <a:p>
            <a:r>
              <a:rPr lang="en-US" dirty="0"/>
              <a:t>Switching it up</a:t>
            </a:r>
          </a:p>
        </p:txBody>
      </p:sp>
      <p:sp>
        <p:nvSpPr>
          <p:cNvPr id="3" name="Content Placeholder 2">
            <a:extLst>
              <a:ext uri="{FF2B5EF4-FFF2-40B4-BE49-F238E27FC236}">
                <a16:creationId xmlns:a16="http://schemas.microsoft.com/office/drawing/2014/main" id="{4FD78C15-6009-594F-931F-BE61CD4BB84F}"/>
              </a:ext>
            </a:extLst>
          </p:cNvPr>
          <p:cNvSpPr>
            <a:spLocks noGrp="1"/>
          </p:cNvSpPr>
          <p:nvPr>
            <p:ph idx="1"/>
          </p:nvPr>
        </p:nvSpPr>
        <p:spPr/>
        <p:txBody>
          <a:bodyPr>
            <a:normAutofit/>
          </a:bodyPr>
          <a:lstStyle/>
          <a:p>
            <a:r>
              <a:rPr lang="en-US" sz="4000" dirty="0"/>
              <a:t>At this point I felt like the models were not strong for a number of reasons that I’ll recount at the end. I wondered if I could do better using language to predict education levels.</a:t>
            </a:r>
          </a:p>
        </p:txBody>
      </p:sp>
    </p:spTree>
    <p:extLst>
      <p:ext uri="{BB962C8B-B14F-4D97-AF65-F5344CB8AC3E}">
        <p14:creationId xmlns:p14="http://schemas.microsoft.com/office/powerpoint/2010/main" val="687111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F924B-DA8E-724C-878F-8C1775489F4B}"/>
              </a:ext>
            </a:extLst>
          </p:cNvPr>
          <p:cNvSpPr>
            <a:spLocks noGrp="1"/>
          </p:cNvSpPr>
          <p:nvPr>
            <p:ph type="title"/>
          </p:nvPr>
        </p:nvSpPr>
        <p:spPr>
          <a:xfrm>
            <a:off x="7658100" y="4960137"/>
            <a:ext cx="3557588" cy="1463040"/>
          </a:xfrm>
        </p:spPr>
        <p:txBody>
          <a:bodyPr/>
          <a:lstStyle/>
          <a:p>
            <a:r>
              <a:rPr lang="en-US" dirty="0"/>
              <a:t>Question 3</a:t>
            </a:r>
          </a:p>
        </p:txBody>
      </p:sp>
      <p:sp>
        <p:nvSpPr>
          <p:cNvPr id="3" name="Text Placeholder 2">
            <a:extLst>
              <a:ext uri="{FF2B5EF4-FFF2-40B4-BE49-F238E27FC236}">
                <a16:creationId xmlns:a16="http://schemas.microsoft.com/office/drawing/2014/main" id="{5A6E0CD4-70F7-7F4C-8760-9D55891E683C}"/>
              </a:ext>
            </a:extLst>
          </p:cNvPr>
          <p:cNvSpPr>
            <a:spLocks noGrp="1"/>
          </p:cNvSpPr>
          <p:nvPr>
            <p:ph type="body" idx="1"/>
          </p:nvPr>
        </p:nvSpPr>
        <p:spPr>
          <a:xfrm>
            <a:off x="228600" y="4960137"/>
            <a:ext cx="7943850" cy="1463040"/>
          </a:xfrm>
        </p:spPr>
        <p:txBody>
          <a:bodyPr>
            <a:normAutofit/>
          </a:bodyPr>
          <a:lstStyle/>
          <a:p>
            <a:r>
              <a:rPr lang="en-US" sz="2800" dirty="0"/>
              <a:t>Can we use word usage to predict education levels?</a:t>
            </a:r>
          </a:p>
        </p:txBody>
      </p:sp>
    </p:spTree>
    <p:extLst>
      <p:ext uri="{BB962C8B-B14F-4D97-AF65-F5344CB8AC3E}">
        <p14:creationId xmlns:p14="http://schemas.microsoft.com/office/powerpoint/2010/main" val="3790902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103E8-16EF-1248-8928-2DFBE5F1740D}"/>
              </a:ext>
            </a:extLst>
          </p:cNvPr>
          <p:cNvSpPr>
            <a:spLocks noGrp="1"/>
          </p:cNvSpPr>
          <p:nvPr>
            <p:ph type="title"/>
          </p:nvPr>
        </p:nvSpPr>
        <p:spPr/>
        <p:txBody>
          <a:bodyPr/>
          <a:lstStyle/>
          <a:p>
            <a:r>
              <a:rPr lang="en-US" dirty="0" err="1"/>
              <a:t>OkCupid</a:t>
            </a:r>
            <a:r>
              <a:rPr lang="en-US" dirty="0"/>
              <a:t> essay Questions</a:t>
            </a:r>
          </a:p>
        </p:txBody>
      </p:sp>
      <p:sp>
        <p:nvSpPr>
          <p:cNvPr id="3" name="Content Placeholder 2">
            <a:extLst>
              <a:ext uri="{FF2B5EF4-FFF2-40B4-BE49-F238E27FC236}">
                <a16:creationId xmlns:a16="http://schemas.microsoft.com/office/drawing/2014/main" id="{040B5D3C-DBDC-B44C-BC3D-6C6E9BF5154B}"/>
              </a:ext>
            </a:extLst>
          </p:cNvPr>
          <p:cNvSpPr>
            <a:spLocks noGrp="1"/>
          </p:cNvSpPr>
          <p:nvPr>
            <p:ph idx="1"/>
          </p:nvPr>
        </p:nvSpPr>
        <p:spPr/>
        <p:txBody>
          <a:bodyPr>
            <a:normAutofit fontScale="92500" lnSpcReduction="20000"/>
          </a:bodyPr>
          <a:lstStyle/>
          <a:p>
            <a:pPr marL="457200" indent="-457200">
              <a:buFont typeface="+mj-lt"/>
              <a:buAutoNum type="arabicPeriod"/>
            </a:pPr>
            <a:r>
              <a:rPr lang="en-US" b="1" i="1" dirty="0"/>
              <a:t>"My Self Summary"</a:t>
            </a:r>
            <a:endParaRPr lang="en-US" b="1" dirty="0"/>
          </a:p>
          <a:p>
            <a:pPr marL="457200" indent="-457200">
              <a:buFont typeface="+mj-lt"/>
              <a:buAutoNum type="arabicPeriod"/>
            </a:pPr>
            <a:r>
              <a:rPr lang="en-US" b="1" i="1" dirty="0"/>
              <a:t>"What I'm doing with my life”</a:t>
            </a:r>
          </a:p>
          <a:p>
            <a:pPr marL="457200" indent="-457200">
              <a:buFont typeface="+mj-lt"/>
              <a:buAutoNum type="arabicPeriod"/>
            </a:pPr>
            <a:r>
              <a:rPr lang="en-US" b="1" i="1" dirty="0"/>
              <a:t>"I'm really good at"</a:t>
            </a:r>
            <a:endParaRPr lang="en-US" b="1" dirty="0"/>
          </a:p>
          <a:p>
            <a:pPr marL="457200" indent="-457200">
              <a:buFont typeface="+mj-lt"/>
              <a:buAutoNum type="arabicPeriod"/>
            </a:pPr>
            <a:r>
              <a:rPr lang="en-US" b="1" i="1" dirty="0"/>
              <a:t>"The first thing people notice about me"</a:t>
            </a:r>
            <a:endParaRPr lang="en-US" b="1" dirty="0"/>
          </a:p>
          <a:p>
            <a:pPr marL="457200" indent="-457200">
              <a:buFont typeface="+mj-lt"/>
              <a:buAutoNum type="arabicPeriod"/>
            </a:pPr>
            <a:r>
              <a:rPr lang="en-US" b="1" i="1" dirty="0"/>
              <a:t>"Favorite books, movies, shows, music, and food"</a:t>
            </a:r>
            <a:endParaRPr lang="en-US" b="1" dirty="0"/>
          </a:p>
          <a:p>
            <a:pPr marL="457200" indent="-457200">
              <a:buFont typeface="+mj-lt"/>
              <a:buAutoNum type="arabicPeriod"/>
            </a:pPr>
            <a:r>
              <a:rPr lang="en-US" b="1" i="1" dirty="0"/>
              <a:t>"The six things I could never do without"</a:t>
            </a:r>
            <a:endParaRPr lang="en-US" b="1" dirty="0"/>
          </a:p>
          <a:p>
            <a:pPr marL="457200" indent="-457200">
              <a:buFont typeface="+mj-lt"/>
              <a:buAutoNum type="arabicPeriod"/>
            </a:pPr>
            <a:r>
              <a:rPr lang="en-US" b="1" i="1" dirty="0"/>
              <a:t>"I spend a lot of time thinking about"</a:t>
            </a:r>
            <a:endParaRPr lang="en-US" b="1" dirty="0"/>
          </a:p>
          <a:p>
            <a:pPr marL="457200" indent="-457200">
              <a:buFont typeface="+mj-lt"/>
              <a:buAutoNum type="arabicPeriod"/>
            </a:pPr>
            <a:r>
              <a:rPr lang="en-US" b="1" i="1" dirty="0"/>
              <a:t>"On a typical Friday night I am"</a:t>
            </a:r>
            <a:endParaRPr lang="en-US" b="1" dirty="0"/>
          </a:p>
          <a:p>
            <a:pPr marL="457200" indent="-457200">
              <a:buFont typeface="+mj-lt"/>
              <a:buAutoNum type="arabicPeriod"/>
            </a:pPr>
            <a:r>
              <a:rPr lang="en-US" b="1" i="1" dirty="0"/>
              <a:t>"The most private thing I’m willing to admit"</a:t>
            </a:r>
            <a:endParaRPr lang="en-US" b="1" dirty="0"/>
          </a:p>
          <a:p>
            <a:pPr marL="457200" indent="-457200">
              <a:buFont typeface="+mj-lt"/>
              <a:buAutoNum type="arabicPeriod"/>
            </a:pPr>
            <a:r>
              <a:rPr lang="en-US" b="1" i="1" dirty="0"/>
              <a:t>"You should message me if”</a:t>
            </a:r>
          </a:p>
          <a:p>
            <a:pPr marL="457200" indent="-457200">
              <a:buFont typeface="+mj-lt"/>
              <a:buAutoNum type="arabicPeriod"/>
            </a:pPr>
            <a:endParaRPr lang="en-US" b="1" dirty="0"/>
          </a:p>
          <a:p>
            <a:pPr marL="0" indent="0">
              <a:buNone/>
            </a:pPr>
            <a:endParaRPr lang="en-US" b="1" dirty="0"/>
          </a:p>
          <a:p>
            <a:endParaRPr lang="en-US" dirty="0"/>
          </a:p>
        </p:txBody>
      </p:sp>
    </p:spTree>
    <p:extLst>
      <p:ext uri="{BB962C8B-B14F-4D97-AF65-F5344CB8AC3E}">
        <p14:creationId xmlns:p14="http://schemas.microsoft.com/office/powerpoint/2010/main" val="1212848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B8DC-06CF-2644-82AA-5B0D997B29FF}"/>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9F98B7A7-4E88-BA42-A405-7B3A41BDD718}"/>
              </a:ext>
            </a:extLst>
          </p:cNvPr>
          <p:cNvSpPr>
            <a:spLocks noGrp="1"/>
          </p:cNvSpPr>
          <p:nvPr>
            <p:ph sz="half" idx="1"/>
          </p:nvPr>
        </p:nvSpPr>
        <p:spPr/>
        <p:txBody>
          <a:bodyPr/>
          <a:lstStyle/>
          <a:p>
            <a:pPr>
              <a:buFont typeface="Arial" panose="020B0604020202020204" pitchFamily="34" charset="0"/>
              <a:buChar char="•"/>
            </a:pPr>
            <a:r>
              <a:rPr lang="en-US" dirty="0"/>
              <a:t> We were given a dataset from </a:t>
            </a:r>
            <a:r>
              <a:rPr lang="en-US" dirty="0" err="1"/>
              <a:t>OkCupid</a:t>
            </a:r>
            <a:r>
              <a:rPr lang="en-US" dirty="0"/>
              <a:t>, an online dating website</a:t>
            </a:r>
          </a:p>
          <a:p>
            <a:pPr>
              <a:buFont typeface="Arial" panose="020B0604020202020204" pitchFamily="34" charset="0"/>
              <a:buChar char="•"/>
            </a:pPr>
            <a:r>
              <a:rPr lang="en-US" dirty="0"/>
              <a:t>There were over 50000 users’ data in the dataset</a:t>
            </a:r>
          </a:p>
          <a:p>
            <a:pPr>
              <a:buFont typeface="Arial" panose="020B0604020202020204" pitchFamily="34" charset="0"/>
              <a:buChar char="•"/>
            </a:pPr>
            <a:r>
              <a:rPr lang="en-US" dirty="0"/>
              <a:t>The information in the dataset included:</a:t>
            </a:r>
          </a:p>
          <a:p>
            <a:pPr lvl="1">
              <a:buFont typeface="Arial" panose="020B0604020202020204" pitchFamily="34" charset="0"/>
              <a:buChar char="•"/>
            </a:pPr>
            <a:r>
              <a:rPr lang="en-US" dirty="0"/>
              <a:t>age, body type, diet, drinks, drugs, education, ethnicity, height, income, job, last time online, location, offspring, orientation, pets, religion, sex, sign, smokes, speaks, status and the responses to several essay questions.</a:t>
            </a:r>
          </a:p>
          <a:p>
            <a:pPr lvl="1">
              <a:buFont typeface="Arial" panose="020B0604020202020204" pitchFamily="34" charset="0"/>
              <a:buChar char="•"/>
            </a:pPr>
            <a:r>
              <a:rPr lang="en-US" dirty="0"/>
              <a:t>We explored the data for a while and questions arose naturally…</a:t>
            </a:r>
          </a:p>
        </p:txBody>
      </p:sp>
      <p:pic>
        <p:nvPicPr>
          <p:cNvPr id="6" name="Content Placeholder 5">
            <a:extLst>
              <a:ext uri="{FF2B5EF4-FFF2-40B4-BE49-F238E27FC236}">
                <a16:creationId xmlns:a16="http://schemas.microsoft.com/office/drawing/2014/main" id="{E1F707CF-A82F-CB4C-81DF-272C6AA5BA6A}"/>
              </a:ext>
            </a:extLst>
          </p:cNvPr>
          <p:cNvPicPr>
            <a:picLocks noGrp="1" noChangeAspect="1"/>
          </p:cNvPicPr>
          <p:nvPr>
            <p:ph sz="half" idx="2"/>
          </p:nvPr>
        </p:nvPicPr>
        <p:blipFill>
          <a:blip r:embed="rId2"/>
          <a:stretch>
            <a:fillRect/>
          </a:stretch>
        </p:blipFill>
        <p:spPr>
          <a:xfrm>
            <a:off x="6355556" y="1928813"/>
            <a:ext cx="4022725" cy="4022725"/>
          </a:xfrm>
          <a:prstGeom prst="rect">
            <a:avLst/>
          </a:prstGeom>
        </p:spPr>
      </p:pic>
    </p:spTree>
    <p:extLst>
      <p:ext uri="{BB962C8B-B14F-4D97-AF65-F5344CB8AC3E}">
        <p14:creationId xmlns:p14="http://schemas.microsoft.com/office/powerpoint/2010/main" val="2966268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2AE97-E8BA-0141-A374-05341681C7FA}"/>
              </a:ext>
            </a:extLst>
          </p:cNvPr>
          <p:cNvSpPr>
            <a:spLocks noGrp="1"/>
          </p:cNvSpPr>
          <p:nvPr>
            <p:ph type="title"/>
          </p:nvPr>
        </p:nvSpPr>
        <p:spPr/>
        <p:txBody>
          <a:bodyPr/>
          <a:lstStyle/>
          <a:p>
            <a:r>
              <a:rPr lang="en-US" dirty="0"/>
              <a:t>Naïve </a:t>
            </a:r>
            <a:r>
              <a:rPr lang="en-US" dirty="0" err="1"/>
              <a:t>bayes</a:t>
            </a:r>
            <a:r>
              <a:rPr lang="en-US" dirty="0"/>
              <a:t> classifier</a:t>
            </a:r>
          </a:p>
        </p:txBody>
      </p:sp>
      <p:sp>
        <p:nvSpPr>
          <p:cNvPr id="3" name="Content Placeholder 2">
            <a:extLst>
              <a:ext uri="{FF2B5EF4-FFF2-40B4-BE49-F238E27FC236}">
                <a16:creationId xmlns:a16="http://schemas.microsoft.com/office/drawing/2014/main" id="{DC241364-0E16-9B42-87FB-05CB6AC3DFE5}"/>
              </a:ext>
            </a:extLst>
          </p:cNvPr>
          <p:cNvSpPr>
            <a:spLocks noGrp="1"/>
          </p:cNvSpPr>
          <p:nvPr>
            <p:ph sz="half" idx="1"/>
          </p:nvPr>
        </p:nvSpPr>
        <p:spPr/>
        <p:txBody>
          <a:bodyPr>
            <a:normAutofit lnSpcReduction="10000"/>
          </a:bodyPr>
          <a:lstStyle/>
          <a:p>
            <a:pPr>
              <a:buFont typeface="Arial" panose="020B0604020202020204" pitchFamily="34" charset="0"/>
              <a:buChar char="•"/>
            </a:pPr>
            <a:r>
              <a:rPr lang="en-US" dirty="0"/>
              <a:t>I dropped all of the users from the dataset who didn’t answer all 10 essay questions. I felt this would give us all of the people who felt “seriously” about answering questions.</a:t>
            </a:r>
          </a:p>
          <a:p>
            <a:pPr>
              <a:buFont typeface="Arial" panose="020B0604020202020204" pitchFamily="34" charset="0"/>
              <a:buChar char="•"/>
            </a:pPr>
            <a:r>
              <a:rPr lang="en-US" dirty="0"/>
              <a:t>I turned the essays into a list and added education levels as labels.</a:t>
            </a:r>
          </a:p>
          <a:p>
            <a:pPr>
              <a:buFont typeface="Arial" panose="020B0604020202020204" pitchFamily="34" charset="0"/>
              <a:buChar char="•"/>
            </a:pPr>
            <a:r>
              <a:rPr lang="en-US" dirty="0"/>
              <a:t>I tried all 10 questions at first but then I eliminated questions 5 and 6 because the answers tend to be more like “listicles”; maybe we could improve the model with questions that helped users display their literary talents.</a:t>
            </a:r>
          </a:p>
        </p:txBody>
      </p:sp>
      <p:sp>
        <p:nvSpPr>
          <p:cNvPr id="4" name="Content Placeholder 3">
            <a:extLst>
              <a:ext uri="{FF2B5EF4-FFF2-40B4-BE49-F238E27FC236}">
                <a16:creationId xmlns:a16="http://schemas.microsoft.com/office/drawing/2014/main" id="{831E5B29-5FA4-414C-8E4A-70C8A86BB6A7}"/>
              </a:ext>
            </a:extLst>
          </p:cNvPr>
          <p:cNvSpPr>
            <a:spLocks noGrp="1"/>
          </p:cNvSpPr>
          <p:nvPr>
            <p:ph sz="half" idx="2"/>
          </p:nvPr>
        </p:nvSpPr>
        <p:spPr/>
        <p:txBody>
          <a:bodyPr>
            <a:normAutofit lnSpcReduction="10000"/>
          </a:bodyPr>
          <a:lstStyle/>
          <a:p>
            <a:pPr>
              <a:buFont typeface="Wingdings" pitchFamily="2" charset="2"/>
              <a:buChar char="Ø"/>
            </a:pPr>
            <a:r>
              <a:rPr lang="en-US" dirty="0"/>
              <a:t>Using all 10 questions</a:t>
            </a:r>
          </a:p>
          <a:p>
            <a:pPr lvl="1">
              <a:buFont typeface="Wingdings" pitchFamily="2" charset="2"/>
              <a:buChar char="Ø"/>
            </a:pPr>
            <a:r>
              <a:rPr lang="en-US" dirty="0"/>
              <a:t>46.32% accuracy score</a:t>
            </a:r>
          </a:p>
          <a:p>
            <a:pPr>
              <a:buFont typeface="Wingdings" pitchFamily="2" charset="2"/>
              <a:buChar char="Ø"/>
            </a:pPr>
            <a:r>
              <a:rPr lang="en-US" dirty="0"/>
              <a:t>Using 8 questions</a:t>
            </a:r>
          </a:p>
          <a:p>
            <a:pPr lvl="1">
              <a:buFont typeface="Wingdings" pitchFamily="2" charset="2"/>
              <a:buChar char="Ø"/>
            </a:pPr>
            <a:r>
              <a:rPr lang="en-US" dirty="0"/>
              <a:t>46.17% accuracy score</a:t>
            </a:r>
          </a:p>
          <a:p>
            <a:pPr lvl="1">
              <a:buFont typeface="Wingdings" pitchFamily="2" charset="2"/>
              <a:buChar char="Ø"/>
            </a:pPr>
            <a:endParaRPr lang="en-US" dirty="0"/>
          </a:p>
        </p:txBody>
      </p:sp>
    </p:spTree>
    <p:extLst>
      <p:ext uri="{BB962C8B-B14F-4D97-AF65-F5344CB8AC3E}">
        <p14:creationId xmlns:p14="http://schemas.microsoft.com/office/powerpoint/2010/main" val="3293887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103E8-16EF-1248-8928-2DFBE5F1740D}"/>
              </a:ext>
            </a:extLst>
          </p:cNvPr>
          <p:cNvSpPr>
            <a:spLocks noGrp="1"/>
          </p:cNvSpPr>
          <p:nvPr>
            <p:ph type="title"/>
          </p:nvPr>
        </p:nvSpPr>
        <p:spPr/>
        <p:txBody>
          <a:bodyPr/>
          <a:lstStyle/>
          <a:p>
            <a:r>
              <a:rPr lang="en-US" dirty="0"/>
              <a:t>Can the model guess my education level?</a:t>
            </a:r>
          </a:p>
        </p:txBody>
      </p:sp>
      <p:sp>
        <p:nvSpPr>
          <p:cNvPr id="3" name="Content Placeholder 2">
            <a:extLst>
              <a:ext uri="{FF2B5EF4-FFF2-40B4-BE49-F238E27FC236}">
                <a16:creationId xmlns:a16="http://schemas.microsoft.com/office/drawing/2014/main" id="{040B5D3C-DBDC-B44C-BC3D-6C6E9BF5154B}"/>
              </a:ext>
            </a:extLst>
          </p:cNvPr>
          <p:cNvSpPr>
            <a:spLocks noGrp="1"/>
          </p:cNvSpPr>
          <p:nvPr>
            <p:ph idx="1"/>
          </p:nvPr>
        </p:nvSpPr>
        <p:spPr/>
        <p:txBody>
          <a:bodyPr>
            <a:normAutofit fontScale="77500" lnSpcReduction="20000"/>
          </a:bodyPr>
          <a:lstStyle/>
          <a:p>
            <a:pPr marL="457200" indent="-457200">
              <a:buFont typeface="+mj-lt"/>
              <a:buAutoNum type="arabicPeriod"/>
            </a:pPr>
            <a:r>
              <a:rPr lang="en-US" b="1" i="1" dirty="0"/>
              <a:t>"My Self Summary” – I’ve lived in China for the last decade. I like books, basketball, math and rap music. </a:t>
            </a:r>
            <a:endParaRPr lang="en-US" b="1" dirty="0"/>
          </a:p>
          <a:p>
            <a:pPr marL="457200" indent="-457200">
              <a:buFont typeface="+mj-lt"/>
              <a:buAutoNum type="arabicPeriod"/>
            </a:pPr>
            <a:r>
              <a:rPr lang="en-US" b="1" i="1" dirty="0"/>
              <a:t>"What I'm doing with my life” - I’m currently using Code Academy to learn data science. Also sweating profusely at the gym each summer morning.</a:t>
            </a:r>
          </a:p>
          <a:p>
            <a:pPr marL="457200" indent="-457200">
              <a:buFont typeface="+mj-lt"/>
              <a:buAutoNum type="arabicPeriod"/>
            </a:pPr>
            <a:r>
              <a:rPr lang="en-US" b="1" i="1" dirty="0"/>
              <a:t>"I'm really good at” – Annoying people. It’s a very rare talent.</a:t>
            </a:r>
            <a:endParaRPr lang="en-US" b="1" dirty="0"/>
          </a:p>
          <a:p>
            <a:pPr marL="457200" indent="-457200">
              <a:buFont typeface="+mj-lt"/>
              <a:buAutoNum type="arabicPeriod"/>
            </a:pPr>
            <a:r>
              <a:rPr lang="en-US" b="1" i="1" dirty="0"/>
              <a:t>"The first thing people notice about me” – Probably that I’m tall but I’m not really tall as much as I’m just big in general.</a:t>
            </a:r>
            <a:endParaRPr lang="en-US" b="1" dirty="0"/>
          </a:p>
          <a:p>
            <a:pPr marL="457200" indent="-457200">
              <a:buFont typeface="+mj-lt"/>
              <a:buAutoNum type="arabicPeriod"/>
            </a:pPr>
            <a:r>
              <a:rPr lang="en-US" b="1" i="1" dirty="0"/>
              <a:t>"Favorite books, movies, shows, music, and food” - SKIP</a:t>
            </a:r>
            <a:endParaRPr lang="en-US" b="1" dirty="0"/>
          </a:p>
          <a:p>
            <a:pPr marL="457200" indent="-457200">
              <a:buFont typeface="+mj-lt"/>
              <a:buAutoNum type="arabicPeriod"/>
            </a:pPr>
            <a:r>
              <a:rPr lang="en-US" b="1" i="1" dirty="0"/>
              <a:t>"The six things I could never do without” - SKIP</a:t>
            </a:r>
            <a:endParaRPr lang="en-US" b="1" dirty="0"/>
          </a:p>
          <a:p>
            <a:pPr marL="457200" indent="-457200">
              <a:buFont typeface="+mj-lt"/>
              <a:buAutoNum type="arabicPeriod"/>
            </a:pPr>
            <a:r>
              <a:rPr lang="en-US" b="1" i="1" dirty="0"/>
              <a:t>"I spend a lot of time thinking about” - Why it is that we eat birds</a:t>
            </a:r>
            <a:endParaRPr lang="en-US" b="1" dirty="0"/>
          </a:p>
          <a:p>
            <a:pPr marL="457200" indent="-457200">
              <a:buFont typeface="+mj-lt"/>
              <a:buAutoNum type="arabicPeriod"/>
            </a:pPr>
            <a:r>
              <a:rPr lang="en-US" b="1" i="1" dirty="0"/>
              <a:t>"On a typical Friday night I am” – Almost always hanging out with my friends and having some drinks.</a:t>
            </a:r>
            <a:endParaRPr lang="en-US" b="1" dirty="0"/>
          </a:p>
          <a:p>
            <a:pPr marL="457200" indent="-457200">
              <a:buFont typeface="+mj-lt"/>
              <a:buAutoNum type="arabicPeriod"/>
            </a:pPr>
            <a:r>
              <a:rPr lang="en-US" b="1" i="1" dirty="0"/>
              <a:t>"The most private thing I’m willing to admit” -  I’m more or less an open book. Should I tell you my blood type?</a:t>
            </a:r>
            <a:endParaRPr lang="en-US" b="1" dirty="0"/>
          </a:p>
          <a:p>
            <a:pPr marL="457200" indent="-457200">
              <a:buFont typeface="+mj-lt"/>
              <a:buAutoNum type="arabicPeriod"/>
            </a:pPr>
            <a:r>
              <a:rPr lang="en-US" b="1" i="1" dirty="0"/>
              <a:t>"You should message me if” – You shouldn’t. I’m happily married and also very, very annoying.</a:t>
            </a:r>
          </a:p>
          <a:p>
            <a:pPr marL="457200" indent="-457200">
              <a:buFont typeface="+mj-lt"/>
              <a:buAutoNum type="arabicPeriod"/>
            </a:pPr>
            <a:endParaRPr lang="en-US" b="1" dirty="0"/>
          </a:p>
          <a:p>
            <a:pPr marL="0" indent="0">
              <a:buNone/>
            </a:pPr>
            <a:endParaRPr lang="en-US" b="1" dirty="0"/>
          </a:p>
          <a:p>
            <a:endParaRPr lang="en-US" dirty="0"/>
          </a:p>
        </p:txBody>
      </p:sp>
    </p:spTree>
    <p:extLst>
      <p:ext uri="{BB962C8B-B14F-4D97-AF65-F5344CB8AC3E}">
        <p14:creationId xmlns:p14="http://schemas.microsoft.com/office/powerpoint/2010/main" val="1900417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797C-7E62-2946-A001-43FBDBA49C47}"/>
              </a:ext>
            </a:extLst>
          </p:cNvPr>
          <p:cNvSpPr>
            <a:spLocks noGrp="1"/>
          </p:cNvSpPr>
          <p:nvPr>
            <p:ph type="title"/>
          </p:nvPr>
        </p:nvSpPr>
        <p:spPr/>
        <p:txBody>
          <a:bodyPr/>
          <a:lstStyle/>
          <a:p>
            <a:r>
              <a:rPr lang="en-US" dirty="0"/>
              <a:t>Results</a:t>
            </a:r>
          </a:p>
        </p:txBody>
      </p:sp>
      <p:pic>
        <p:nvPicPr>
          <p:cNvPr id="6" name="Content Placeholder 5">
            <a:extLst>
              <a:ext uri="{FF2B5EF4-FFF2-40B4-BE49-F238E27FC236}">
                <a16:creationId xmlns:a16="http://schemas.microsoft.com/office/drawing/2014/main" id="{5DE1D01C-3583-0646-B4AB-5992AFD2390F}"/>
              </a:ext>
            </a:extLst>
          </p:cNvPr>
          <p:cNvPicPr>
            <a:picLocks noGrp="1" noChangeAspect="1"/>
          </p:cNvPicPr>
          <p:nvPr>
            <p:ph sz="half" idx="1"/>
          </p:nvPr>
        </p:nvPicPr>
        <p:blipFill>
          <a:blip r:embed="rId2"/>
          <a:stretch>
            <a:fillRect/>
          </a:stretch>
        </p:blipFill>
        <p:spPr>
          <a:xfrm>
            <a:off x="1023938" y="2832346"/>
            <a:ext cx="4754562" cy="2930032"/>
          </a:xfrm>
        </p:spPr>
      </p:pic>
      <p:sp>
        <p:nvSpPr>
          <p:cNvPr id="4" name="Content Placeholder 3">
            <a:extLst>
              <a:ext uri="{FF2B5EF4-FFF2-40B4-BE49-F238E27FC236}">
                <a16:creationId xmlns:a16="http://schemas.microsoft.com/office/drawing/2014/main" id="{2FBFDFC1-37FA-D742-9D8F-5712650F14D3}"/>
              </a:ext>
            </a:extLst>
          </p:cNvPr>
          <p:cNvSpPr>
            <a:spLocks noGrp="1"/>
          </p:cNvSpPr>
          <p:nvPr>
            <p:ph sz="half" idx="2"/>
          </p:nvPr>
        </p:nvSpPr>
        <p:spPr/>
        <p:txBody>
          <a:bodyPr/>
          <a:lstStyle/>
          <a:p>
            <a:r>
              <a:rPr lang="en-US" dirty="0"/>
              <a:t>The model guesses, based on my first two answers, that I have post-college educational experience. I don’t, unless you count Code Academy.</a:t>
            </a:r>
          </a:p>
          <a:p>
            <a:r>
              <a:rPr lang="en-US" dirty="0"/>
              <a:t>The model classifies me correctly on the other 6 questions.</a:t>
            </a:r>
          </a:p>
          <a:p>
            <a:r>
              <a:rPr lang="en-US" dirty="0"/>
              <a:t>Using the test data the model’s accuracy score was 42%.</a:t>
            </a:r>
          </a:p>
        </p:txBody>
      </p:sp>
    </p:spTree>
    <p:extLst>
      <p:ext uri="{BB962C8B-B14F-4D97-AF65-F5344CB8AC3E}">
        <p14:creationId xmlns:p14="http://schemas.microsoft.com/office/powerpoint/2010/main" val="3587438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F924B-DA8E-724C-878F-8C1775489F4B}"/>
              </a:ext>
            </a:extLst>
          </p:cNvPr>
          <p:cNvSpPr>
            <a:spLocks noGrp="1"/>
          </p:cNvSpPr>
          <p:nvPr>
            <p:ph type="title"/>
          </p:nvPr>
        </p:nvSpPr>
        <p:spPr>
          <a:xfrm>
            <a:off x="7658100" y="4960137"/>
            <a:ext cx="3557588" cy="1463040"/>
          </a:xfrm>
        </p:spPr>
        <p:txBody>
          <a:bodyPr/>
          <a:lstStyle/>
          <a:p>
            <a:r>
              <a:rPr lang="en-US" dirty="0"/>
              <a:t>Problem 1</a:t>
            </a:r>
          </a:p>
        </p:txBody>
      </p:sp>
      <p:sp>
        <p:nvSpPr>
          <p:cNvPr id="3" name="Text Placeholder 2">
            <a:extLst>
              <a:ext uri="{FF2B5EF4-FFF2-40B4-BE49-F238E27FC236}">
                <a16:creationId xmlns:a16="http://schemas.microsoft.com/office/drawing/2014/main" id="{5A6E0CD4-70F7-7F4C-8760-9D55891E683C}"/>
              </a:ext>
            </a:extLst>
          </p:cNvPr>
          <p:cNvSpPr>
            <a:spLocks noGrp="1"/>
          </p:cNvSpPr>
          <p:nvPr>
            <p:ph type="body" idx="1"/>
          </p:nvPr>
        </p:nvSpPr>
        <p:spPr>
          <a:xfrm>
            <a:off x="228600" y="4960137"/>
            <a:ext cx="7943850" cy="1463040"/>
          </a:xfrm>
        </p:spPr>
        <p:txBody>
          <a:bodyPr>
            <a:normAutofit/>
          </a:bodyPr>
          <a:lstStyle/>
          <a:p>
            <a:r>
              <a:rPr lang="en-US" sz="2800" dirty="0"/>
              <a:t>Rankings</a:t>
            </a:r>
          </a:p>
        </p:txBody>
      </p:sp>
    </p:spTree>
    <p:extLst>
      <p:ext uri="{BB962C8B-B14F-4D97-AF65-F5344CB8AC3E}">
        <p14:creationId xmlns:p14="http://schemas.microsoft.com/office/powerpoint/2010/main" val="4106065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3284-2F44-6941-AB37-D4DE410E9341}"/>
              </a:ext>
            </a:extLst>
          </p:cNvPr>
          <p:cNvSpPr>
            <a:spLocks noGrp="1"/>
          </p:cNvSpPr>
          <p:nvPr>
            <p:ph type="title"/>
          </p:nvPr>
        </p:nvSpPr>
        <p:spPr/>
        <p:txBody>
          <a:bodyPr/>
          <a:lstStyle/>
          <a:p>
            <a:r>
              <a:rPr lang="en-US" dirty="0"/>
              <a:t>Rankings</a:t>
            </a:r>
          </a:p>
        </p:txBody>
      </p:sp>
      <p:sp>
        <p:nvSpPr>
          <p:cNvPr id="3" name="Content Placeholder 2">
            <a:extLst>
              <a:ext uri="{FF2B5EF4-FFF2-40B4-BE49-F238E27FC236}">
                <a16:creationId xmlns:a16="http://schemas.microsoft.com/office/drawing/2014/main" id="{E6F6D6D2-2ADC-D74F-9BF2-3003956A1042}"/>
              </a:ext>
            </a:extLst>
          </p:cNvPr>
          <p:cNvSpPr>
            <a:spLocks noGrp="1"/>
          </p:cNvSpPr>
          <p:nvPr>
            <p:ph idx="1"/>
          </p:nvPr>
        </p:nvSpPr>
        <p:spPr/>
        <p:txBody>
          <a:bodyPr>
            <a:normAutofit lnSpcReduction="10000"/>
          </a:bodyPr>
          <a:lstStyle/>
          <a:p>
            <a:r>
              <a:rPr lang="en-US" sz="3200" dirty="0"/>
              <a:t>The ranking system for several categories was flawed or unscientific, particularly with regards to body type and diet, not that those categories were seriously considered. I attempted to make the rankings as linear as possible but it’s not an easy task when there are choices like “anything” and “strictly anything” for diet; is there really a difference between those two choices? Or “space camp” for education; should I have simply dropped those rows as the answer could be considered “non-serious”?</a:t>
            </a:r>
          </a:p>
        </p:txBody>
      </p:sp>
    </p:spTree>
    <p:extLst>
      <p:ext uri="{BB962C8B-B14F-4D97-AF65-F5344CB8AC3E}">
        <p14:creationId xmlns:p14="http://schemas.microsoft.com/office/powerpoint/2010/main" val="3997369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F924B-DA8E-724C-878F-8C1775489F4B}"/>
              </a:ext>
            </a:extLst>
          </p:cNvPr>
          <p:cNvSpPr>
            <a:spLocks noGrp="1"/>
          </p:cNvSpPr>
          <p:nvPr>
            <p:ph type="title"/>
          </p:nvPr>
        </p:nvSpPr>
        <p:spPr>
          <a:xfrm>
            <a:off x="7658100" y="4960137"/>
            <a:ext cx="3557588" cy="1463040"/>
          </a:xfrm>
        </p:spPr>
        <p:txBody>
          <a:bodyPr/>
          <a:lstStyle/>
          <a:p>
            <a:r>
              <a:rPr lang="en-US" dirty="0"/>
              <a:t>Problem 2</a:t>
            </a:r>
          </a:p>
        </p:txBody>
      </p:sp>
      <p:sp>
        <p:nvSpPr>
          <p:cNvPr id="3" name="Text Placeholder 2">
            <a:extLst>
              <a:ext uri="{FF2B5EF4-FFF2-40B4-BE49-F238E27FC236}">
                <a16:creationId xmlns:a16="http://schemas.microsoft.com/office/drawing/2014/main" id="{5A6E0CD4-70F7-7F4C-8760-9D55891E683C}"/>
              </a:ext>
            </a:extLst>
          </p:cNvPr>
          <p:cNvSpPr>
            <a:spLocks noGrp="1"/>
          </p:cNvSpPr>
          <p:nvPr>
            <p:ph type="body" idx="1"/>
          </p:nvPr>
        </p:nvSpPr>
        <p:spPr>
          <a:xfrm>
            <a:off x="228600" y="4960137"/>
            <a:ext cx="7943850" cy="1463040"/>
          </a:xfrm>
        </p:spPr>
        <p:txBody>
          <a:bodyPr>
            <a:normAutofit/>
          </a:bodyPr>
          <a:lstStyle/>
          <a:p>
            <a:r>
              <a:rPr lang="en-US" sz="2800" dirty="0"/>
              <a:t>Variance of Data</a:t>
            </a:r>
          </a:p>
        </p:txBody>
      </p:sp>
    </p:spTree>
    <p:extLst>
      <p:ext uri="{BB962C8B-B14F-4D97-AF65-F5344CB8AC3E}">
        <p14:creationId xmlns:p14="http://schemas.microsoft.com/office/powerpoint/2010/main" val="4204948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3284-2F44-6941-AB37-D4DE410E9341}"/>
              </a:ext>
            </a:extLst>
          </p:cNvPr>
          <p:cNvSpPr>
            <a:spLocks noGrp="1"/>
          </p:cNvSpPr>
          <p:nvPr>
            <p:ph type="title"/>
          </p:nvPr>
        </p:nvSpPr>
        <p:spPr/>
        <p:txBody>
          <a:bodyPr/>
          <a:lstStyle/>
          <a:p>
            <a:r>
              <a:rPr lang="en-US" dirty="0"/>
              <a:t>Variance of Data</a:t>
            </a:r>
          </a:p>
        </p:txBody>
      </p:sp>
      <p:sp>
        <p:nvSpPr>
          <p:cNvPr id="3" name="Content Placeholder 2">
            <a:extLst>
              <a:ext uri="{FF2B5EF4-FFF2-40B4-BE49-F238E27FC236}">
                <a16:creationId xmlns:a16="http://schemas.microsoft.com/office/drawing/2014/main" id="{E6F6D6D2-2ADC-D74F-9BF2-3003956A1042}"/>
              </a:ext>
            </a:extLst>
          </p:cNvPr>
          <p:cNvSpPr>
            <a:spLocks noGrp="1"/>
          </p:cNvSpPr>
          <p:nvPr>
            <p:ph idx="1"/>
          </p:nvPr>
        </p:nvSpPr>
        <p:spPr/>
        <p:txBody>
          <a:bodyPr>
            <a:normAutofit/>
          </a:bodyPr>
          <a:lstStyle/>
          <a:p>
            <a:r>
              <a:rPr lang="en-US" sz="3200" dirty="0"/>
              <a:t>Most of the people in the dataset answered questions about smoking, drinking and using drugs in similar ways. If we had data which included a larger variety of answers that might have helped us. On the other hand, more variety might not actually be an accurate representative sample of the population.</a:t>
            </a:r>
          </a:p>
        </p:txBody>
      </p:sp>
    </p:spTree>
    <p:extLst>
      <p:ext uri="{BB962C8B-B14F-4D97-AF65-F5344CB8AC3E}">
        <p14:creationId xmlns:p14="http://schemas.microsoft.com/office/powerpoint/2010/main" val="2015547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F924B-DA8E-724C-878F-8C1775489F4B}"/>
              </a:ext>
            </a:extLst>
          </p:cNvPr>
          <p:cNvSpPr>
            <a:spLocks noGrp="1"/>
          </p:cNvSpPr>
          <p:nvPr>
            <p:ph type="title"/>
          </p:nvPr>
        </p:nvSpPr>
        <p:spPr>
          <a:xfrm>
            <a:off x="8172450" y="4960137"/>
            <a:ext cx="3557588" cy="1463040"/>
          </a:xfrm>
        </p:spPr>
        <p:txBody>
          <a:bodyPr/>
          <a:lstStyle/>
          <a:p>
            <a:r>
              <a:rPr lang="en-US" dirty="0"/>
              <a:t>Conclusion 1</a:t>
            </a:r>
          </a:p>
        </p:txBody>
      </p:sp>
      <p:sp>
        <p:nvSpPr>
          <p:cNvPr id="3" name="Text Placeholder 2">
            <a:extLst>
              <a:ext uri="{FF2B5EF4-FFF2-40B4-BE49-F238E27FC236}">
                <a16:creationId xmlns:a16="http://schemas.microsoft.com/office/drawing/2014/main" id="{5A6E0CD4-70F7-7F4C-8760-9D55891E683C}"/>
              </a:ext>
            </a:extLst>
          </p:cNvPr>
          <p:cNvSpPr>
            <a:spLocks noGrp="1"/>
          </p:cNvSpPr>
          <p:nvPr>
            <p:ph type="body" idx="1"/>
          </p:nvPr>
        </p:nvSpPr>
        <p:spPr>
          <a:xfrm>
            <a:off x="228600" y="4960137"/>
            <a:ext cx="7943850" cy="1463040"/>
          </a:xfrm>
        </p:spPr>
        <p:txBody>
          <a:bodyPr>
            <a:normAutofit/>
          </a:bodyPr>
          <a:lstStyle/>
          <a:p>
            <a:r>
              <a:rPr lang="en-US" sz="2800" dirty="0"/>
              <a:t>We can’t use THIS substance data to predict a person’s education level.</a:t>
            </a:r>
          </a:p>
        </p:txBody>
      </p:sp>
    </p:spTree>
    <p:extLst>
      <p:ext uri="{BB962C8B-B14F-4D97-AF65-F5344CB8AC3E}">
        <p14:creationId xmlns:p14="http://schemas.microsoft.com/office/powerpoint/2010/main" val="4249116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93BF-EA8D-C345-BBAB-CFBA66F3505A}"/>
              </a:ext>
            </a:extLst>
          </p:cNvPr>
          <p:cNvSpPr>
            <a:spLocks noGrp="1"/>
          </p:cNvSpPr>
          <p:nvPr>
            <p:ph type="title"/>
          </p:nvPr>
        </p:nvSpPr>
        <p:spPr/>
        <p:txBody>
          <a:bodyPr/>
          <a:lstStyle/>
          <a:p>
            <a:r>
              <a:rPr lang="en-US" dirty="0"/>
              <a:t>Conclusion 1</a:t>
            </a:r>
          </a:p>
        </p:txBody>
      </p:sp>
      <p:sp>
        <p:nvSpPr>
          <p:cNvPr id="3" name="Content Placeholder 2">
            <a:extLst>
              <a:ext uri="{FF2B5EF4-FFF2-40B4-BE49-F238E27FC236}">
                <a16:creationId xmlns:a16="http://schemas.microsoft.com/office/drawing/2014/main" id="{83A53E85-55FA-4F4A-806D-83B963492E24}"/>
              </a:ext>
            </a:extLst>
          </p:cNvPr>
          <p:cNvSpPr>
            <a:spLocks noGrp="1"/>
          </p:cNvSpPr>
          <p:nvPr>
            <p:ph idx="1"/>
          </p:nvPr>
        </p:nvSpPr>
        <p:spPr/>
        <p:txBody>
          <a:bodyPr/>
          <a:lstStyle/>
          <a:p>
            <a:pPr marL="457200" indent="-457200">
              <a:buFont typeface="+mj-lt"/>
              <a:buAutoNum type="arabicPeriod"/>
            </a:pPr>
            <a:r>
              <a:rPr lang="en-US" dirty="0"/>
              <a:t>I wouldn’t be comfortable concluding anything else. Maybe education levels can be predicted using substance habit information with more/better data. Maybe there isn’t a correlation. </a:t>
            </a:r>
          </a:p>
          <a:p>
            <a:pPr marL="457200" indent="-457200">
              <a:buFont typeface="+mj-lt"/>
              <a:buAutoNum type="arabicPeriod"/>
            </a:pPr>
            <a:r>
              <a:rPr lang="en-US" dirty="0"/>
              <a:t>My suspicion is that more/better data might create a slightly more accurate model but that ultimately substance habits are not a great indicator of education level. The fact that diet, body type and offspring all managed to be nearly as accurate at predicting education levels suggests none of these are good indicators. More data, however, would need to be explored before reaching that conclusion definitively. </a:t>
            </a:r>
          </a:p>
        </p:txBody>
      </p:sp>
    </p:spTree>
    <p:extLst>
      <p:ext uri="{BB962C8B-B14F-4D97-AF65-F5344CB8AC3E}">
        <p14:creationId xmlns:p14="http://schemas.microsoft.com/office/powerpoint/2010/main" val="2201222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F924B-DA8E-724C-878F-8C1775489F4B}"/>
              </a:ext>
            </a:extLst>
          </p:cNvPr>
          <p:cNvSpPr>
            <a:spLocks noGrp="1"/>
          </p:cNvSpPr>
          <p:nvPr>
            <p:ph type="title"/>
          </p:nvPr>
        </p:nvSpPr>
        <p:spPr>
          <a:xfrm>
            <a:off x="8172450" y="4991086"/>
            <a:ext cx="3557588" cy="1463040"/>
          </a:xfrm>
        </p:spPr>
        <p:txBody>
          <a:bodyPr/>
          <a:lstStyle/>
          <a:p>
            <a:r>
              <a:rPr lang="en-US" dirty="0"/>
              <a:t>Conclusion 2</a:t>
            </a:r>
          </a:p>
        </p:txBody>
      </p:sp>
      <p:sp>
        <p:nvSpPr>
          <p:cNvPr id="3" name="Text Placeholder 2">
            <a:extLst>
              <a:ext uri="{FF2B5EF4-FFF2-40B4-BE49-F238E27FC236}">
                <a16:creationId xmlns:a16="http://schemas.microsoft.com/office/drawing/2014/main" id="{5A6E0CD4-70F7-7F4C-8760-9D55891E683C}"/>
              </a:ext>
            </a:extLst>
          </p:cNvPr>
          <p:cNvSpPr>
            <a:spLocks noGrp="1"/>
          </p:cNvSpPr>
          <p:nvPr>
            <p:ph type="body" idx="1"/>
          </p:nvPr>
        </p:nvSpPr>
        <p:spPr>
          <a:xfrm>
            <a:off x="228600" y="4960137"/>
            <a:ext cx="7943850" cy="1463040"/>
          </a:xfrm>
        </p:spPr>
        <p:txBody>
          <a:bodyPr>
            <a:normAutofit/>
          </a:bodyPr>
          <a:lstStyle/>
          <a:p>
            <a:r>
              <a:rPr lang="en-US" sz="2800" dirty="0"/>
              <a:t>We can’t use these essay answers to predict a person’s education level.</a:t>
            </a:r>
          </a:p>
        </p:txBody>
      </p:sp>
    </p:spTree>
    <p:extLst>
      <p:ext uri="{BB962C8B-B14F-4D97-AF65-F5344CB8AC3E}">
        <p14:creationId xmlns:p14="http://schemas.microsoft.com/office/powerpoint/2010/main" val="4003152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F924B-DA8E-724C-878F-8C1775489F4B}"/>
              </a:ext>
            </a:extLst>
          </p:cNvPr>
          <p:cNvSpPr>
            <a:spLocks noGrp="1"/>
          </p:cNvSpPr>
          <p:nvPr>
            <p:ph type="title"/>
          </p:nvPr>
        </p:nvSpPr>
        <p:spPr>
          <a:xfrm>
            <a:off x="7658100" y="4960137"/>
            <a:ext cx="3557588" cy="1463040"/>
          </a:xfrm>
        </p:spPr>
        <p:txBody>
          <a:bodyPr/>
          <a:lstStyle/>
          <a:p>
            <a:r>
              <a:rPr lang="en-US" dirty="0"/>
              <a:t>Question 1</a:t>
            </a:r>
          </a:p>
        </p:txBody>
      </p:sp>
      <p:sp>
        <p:nvSpPr>
          <p:cNvPr id="3" name="Text Placeholder 2">
            <a:extLst>
              <a:ext uri="{FF2B5EF4-FFF2-40B4-BE49-F238E27FC236}">
                <a16:creationId xmlns:a16="http://schemas.microsoft.com/office/drawing/2014/main" id="{5A6E0CD4-70F7-7F4C-8760-9D55891E683C}"/>
              </a:ext>
            </a:extLst>
          </p:cNvPr>
          <p:cNvSpPr>
            <a:spLocks noGrp="1"/>
          </p:cNvSpPr>
          <p:nvPr>
            <p:ph type="body" idx="1"/>
          </p:nvPr>
        </p:nvSpPr>
        <p:spPr>
          <a:xfrm>
            <a:off x="228600" y="4960137"/>
            <a:ext cx="7943850" cy="1463040"/>
          </a:xfrm>
        </p:spPr>
        <p:txBody>
          <a:bodyPr>
            <a:normAutofit/>
          </a:bodyPr>
          <a:lstStyle/>
          <a:p>
            <a:r>
              <a:rPr lang="en-US" sz="2800" dirty="0"/>
              <a:t>Can we use people’s habits with various substances (cigarettes, alcohol and drugs) to predict their education level?</a:t>
            </a:r>
          </a:p>
        </p:txBody>
      </p:sp>
    </p:spTree>
    <p:extLst>
      <p:ext uri="{BB962C8B-B14F-4D97-AF65-F5344CB8AC3E}">
        <p14:creationId xmlns:p14="http://schemas.microsoft.com/office/powerpoint/2010/main" val="3217921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93BF-EA8D-C345-BBAB-CFBA66F3505A}"/>
              </a:ext>
            </a:extLst>
          </p:cNvPr>
          <p:cNvSpPr>
            <a:spLocks noGrp="1"/>
          </p:cNvSpPr>
          <p:nvPr>
            <p:ph type="title"/>
          </p:nvPr>
        </p:nvSpPr>
        <p:spPr/>
        <p:txBody>
          <a:bodyPr/>
          <a:lstStyle/>
          <a:p>
            <a:r>
              <a:rPr lang="en-US" dirty="0"/>
              <a:t>Conclusion 2</a:t>
            </a:r>
          </a:p>
        </p:txBody>
      </p:sp>
      <p:sp>
        <p:nvSpPr>
          <p:cNvPr id="3" name="Content Placeholder 2">
            <a:extLst>
              <a:ext uri="{FF2B5EF4-FFF2-40B4-BE49-F238E27FC236}">
                <a16:creationId xmlns:a16="http://schemas.microsoft.com/office/drawing/2014/main" id="{83A53E85-55FA-4F4A-806D-83B963492E24}"/>
              </a:ext>
            </a:extLst>
          </p:cNvPr>
          <p:cNvSpPr>
            <a:spLocks noGrp="1"/>
          </p:cNvSpPr>
          <p:nvPr>
            <p:ph idx="1"/>
          </p:nvPr>
        </p:nvSpPr>
        <p:spPr/>
        <p:txBody>
          <a:bodyPr>
            <a:normAutofit fontScale="92500" lnSpcReduction="20000"/>
          </a:bodyPr>
          <a:lstStyle/>
          <a:p>
            <a:pPr marL="457200" indent="-457200">
              <a:buFont typeface="+mj-lt"/>
              <a:buAutoNum type="arabicPeriod"/>
            </a:pPr>
            <a:r>
              <a:rPr lang="en-US" dirty="0"/>
              <a:t>Essay questions are not great for predicting education levels for several reasons: education levels don’t imply reading/writing level and vice versa (i.e. standardized tests, such as the GRE, are split into parts and graded differently); essay questions, especially on a dating site are not being graded for intellectual depth; America (most of this datasets locations were in the USA) is hope to diverse dialects and languages; etc.</a:t>
            </a:r>
          </a:p>
          <a:p>
            <a:pPr marL="457200" indent="-457200">
              <a:buFont typeface="+mj-lt"/>
              <a:buAutoNum type="arabicPeriod"/>
            </a:pPr>
            <a:r>
              <a:rPr lang="en-US" dirty="0"/>
              <a:t>If the questions were different or if the questions weren’t on a dating site in which people are writing casually we might have more success. Microsoft Word has a built-in readability function that measures the grade level of the writing of word documents. It might be interesting to look at the accuracy of that function.</a:t>
            </a:r>
          </a:p>
          <a:p>
            <a:pPr marL="457200" indent="-457200">
              <a:buFont typeface="+mj-lt"/>
              <a:buAutoNum type="arabicPeriod"/>
            </a:pPr>
            <a:r>
              <a:rPr lang="en-US" dirty="0"/>
              <a:t>If I were to continue this study I would want to either a) get longer responses from </a:t>
            </a:r>
            <a:r>
              <a:rPr lang="en-US" dirty="0" err="1"/>
              <a:t>OkCupid</a:t>
            </a:r>
            <a:r>
              <a:rPr lang="en-US" dirty="0"/>
              <a:t> users; they have voluntary questions that might be more revealing b) analyze a different writing dataset with varied education levels.</a:t>
            </a:r>
          </a:p>
          <a:p>
            <a:pPr marL="457200" indent="-457200">
              <a:buFont typeface="+mj-lt"/>
              <a:buAutoNum type="arabicPeriod"/>
            </a:pPr>
            <a:r>
              <a:rPr lang="en-US" dirty="0"/>
              <a:t>My suspicion is that essay questions are good for predicting a person’s reading/writing level and not their education.</a:t>
            </a:r>
          </a:p>
        </p:txBody>
      </p:sp>
    </p:spTree>
    <p:extLst>
      <p:ext uri="{BB962C8B-B14F-4D97-AF65-F5344CB8AC3E}">
        <p14:creationId xmlns:p14="http://schemas.microsoft.com/office/powerpoint/2010/main" val="707665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126FB54-2F10-A341-8021-EF623F402AA2}"/>
              </a:ext>
            </a:extLst>
          </p:cNvPr>
          <p:cNvSpPr>
            <a:spLocks noGrp="1"/>
          </p:cNvSpPr>
          <p:nvPr>
            <p:ph type="title"/>
          </p:nvPr>
        </p:nvSpPr>
        <p:spPr/>
        <p:txBody>
          <a:bodyPr/>
          <a:lstStyle/>
          <a:p>
            <a:r>
              <a:rPr lang="en-US" dirty="0"/>
              <a:t>Method</a:t>
            </a:r>
          </a:p>
        </p:txBody>
      </p:sp>
      <p:sp>
        <p:nvSpPr>
          <p:cNvPr id="8" name="Content Placeholder 7">
            <a:extLst>
              <a:ext uri="{FF2B5EF4-FFF2-40B4-BE49-F238E27FC236}">
                <a16:creationId xmlns:a16="http://schemas.microsoft.com/office/drawing/2014/main" id="{A168807B-0A3B-6047-BDB6-9641C7EDCFB8}"/>
              </a:ext>
            </a:extLst>
          </p:cNvPr>
          <p:cNvSpPr>
            <a:spLocks noGrp="1"/>
          </p:cNvSpPr>
          <p:nvPr>
            <p:ph idx="1"/>
          </p:nvPr>
        </p:nvSpPr>
        <p:spPr/>
        <p:txBody>
          <a:bodyPr/>
          <a:lstStyle/>
          <a:p>
            <a:pPr>
              <a:buFont typeface="Arial" panose="020B0604020202020204" pitchFamily="34" charset="0"/>
              <a:buChar char="•"/>
            </a:pPr>
            <a:r>
              <a:rPr lang="en-US" dirty="0"/>
              <a:t>Smoking: Users could choose from 5 attitudes. We ranked them from “least” to “most” and repeated that idea with subsequent rankings.</a:t>
            </a:r>
          </a:p>
          <a:p>
            <a:pPr lvl="1">
              <a:buFont typeface="Arial" panose="020B0604020202020204" pitchFamily="34" charset="0"/>
              <a:buChar char="•"/>
            </a:pPr>
            <a:r>
              <a:rPr lang="en-US" dirty="0"/>
              <a:t>No, when drinking, trying to quit, sometimes, yes</a:t>
            </a:r>
          </a:p>
          <a:p>
            <a:pPr>
              <a:buFont typeface="Arial" panose="020B0604020202020204" pitchFamily="34" charset="0"/>
              <a:buChar char="•"/>
            </a:pPr>
            <a:r>
              <a:rPr lang="en-US" dirty="0"/>
              <a:t>Drinking: Users could choose from 6 attitudes.</a:t>
            </a:r>
          </a:p>
          <a:p>
            <a:pPr lvl="1">
              <a:buFont typeface="Arial" panose="020B0604020202020204" pitchFamily="34" charset="0"/>
              <a:buChar char="•"/>
            </a:pPr>
            <a:r>
              <a:rPr lang="en-US" dirty="0"/>
              <a:t>Not at all, rarely, socially, desperately, often, very often</a:t>
            </a:r>
          </a:p>
          <a:p>
            <a:pPr>
              <a:buFont typeface="Arial" panose="020B0604020202020204" pitchFamily="34" charset="0"/>
              <a:buChar char="•"/>
            </a:pPr>
            <a:r>
              <a:rPr lang="en-US" dirty="0"/>
              <a:t>Drugs: Users could choose from 3 attitudes.</a:t>
            </a:r>
          </a:p>
          <a:p>
            <a:pPr lvl="1">
              <a:buFont typeface="Arial" panose="020B0604020202020204" pitchFamily="34" charset="0"/>
              <a:buChar char="•"/>
            </a:pPr>
            <a:r>
              <a:rPr lang="en-US" dirty="0"/>
              <a:t>Never, sometimes, often</a:t>
            </a:r>
          </a:p>
          <a:p>
            <a:pPr>
              <a:buFont typeface="Arial" panose="020B0604020202020204" pitchFamily="34" charset="0"/>
              <a:buChar char="•"/>
            </a:pPr>
            <a:r>
              <a:rPr lang="en-US" dirty="0"/>
              <a:t>Education: Users could choose from 32 statuses! We split these into four loose categories, but for visualization purposes we graphed all 32 statuses on upcoming slides.</a:t>
            </a:r>
          </a:p>
          <a:p>
            <a:pPr lvl="1">
              <a:buFont typeface="Arial" panose="020B0604020202020204" pitchFamily="34" charset="0"/>
              <a:buChar char="•"/>
            </a:pPr>
            <a:r>
              <a:rPr lang="en-US" dirty="0"/>
              <a:t>high school, some college, college, more than college</a:t>
            </a:r>
          </a:p>
        </p:txBody>
      </p:sp>
    </p:spTree>
    <p:extLst>
      <p:ext uri="{BB962C8B-B14F-4D97-AF65-F5344CB8AC3E}">
        <p14:creationId xmlns:p14="http://schemas.microsoft.com/office/powerpoint/2010/main" val="100752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36AA-DC38-9044-9F68-E97509A15A43}"/>
              </a:ext>
            </a:extLst>
          </p:cNvPr>
          <p:cNvSpPr>
            <a:spLocks noGrp="1"/>
          </p:cNvSpPr>
          <p:nvPr>
            <p:ph type="title"/>
          </p:nvPr>
        </p:nvSpPr>
        <p:spPr/>
        <p:txBody>
          <a:bodyPr/>
          <a:lstStyle/>
          <a:p>
            <a:r>
              <a:rPr lang="en-US" dirty="0"/>
              <a:t>New columns</a:t>
            </a:r>
          </a:p>
        </p:txBody>
      </p:sp>
      <p:pic>
        <p:nvPicPr>
          <p:cNvPr id="8" name="Content Placeholder 7">
            <a:extLst>
              <a:ext uri="{FF2B5EF4-FFF2-40B4-BE49-F238E27FC236}">
                <a16:creationId xmlns:a16="http://schemas.microsoft.com/office/drawing/2014/main" id="{509D7967-D3DC-3647-9BA1-B376922292BF}"/>
              </a:ext>
            </a:extLst>
          </p:cNvPr>
          <p:cNvPicPr>
            <a:picLocks noGrp="1" noChangeAspect="1"/>
          </p:cNvPicPr>
          <p:nvPr>
            <p:ph idx="1"/>
          </p:nvPr>
        </p:nvPicPr>
        <p:blipFill>
          <a:blip r:embed="rId2"/>
          <a:stretch>
            <a:fillRect/>
          </a:stretch>
        </p:blipFill>
        <p:spPr>
          <a:xfrm>
            <a:off x="5715000" y="933691"/>
            <a:ext cx="5678488" cy="4962043"/>
          </a:xfrm>
        </p:spPr>
      </p:pic>
      <p:sp>
        <p:nvSpPr>
          <p:cNvPr id="6" name="Text Placeholder 5">
            <a:extLst>
              <a:ext uri="{FF2B5EF4-FFF2-40B4-BE49-F238E27FC236}">
                <a16:creationId xmlns:a16="http://schemas.microsoft.com/office/drawing/2014/main" id="{14FF9FA8-78CB-DA4B-9709-2215419A0D6B}"/>
              </a:ext>
            </a:extLst>
          </p:cNvPr>
          <p:cNvSpPr>
            <a:spLocks noGrp="1"/>
          </p:cNvSpPr>
          <p:nvPr>
            <p:ph type="body" sz="half" idx="2"/>
          </p:nvPr>
        </p:nvSpPr>
        <p:spPr/>
        <p:txBody>
          <a:bodyPr/>
          <a:lstStyle/>
          <a:p>
            <a:r>
              <a:rPr lang="en-US" dirty="0"/>
              <a:t>After organizing rankings we mapped those numbers into new columns called “_____ counts” with the blank space being the name of the feature.</a:t>
            </a:r>
          </a:p>
          <a:p>
            <a:r>
              <a:rPr lang="en-US" dirty="0"/>
              <a:t>I didn’t want to change the original columns in my data frame because I wasn’t sure if I would have different questions as time went on.</a:t>
            </a:r>
          </a:p>
          <a:p>
            <a:r>
              <a:rPr lang="en-US" dirty="0"/>
              <a:t>An example is on the right.</a:t>
            </a:r>
          </a:p>
          <a:p>
            <a:r>
              <a:rPr lang="en-US" dirty="0"/>
              <a:t>After we had the new columns we could visualize the data.</a:t>
            </a:r>
          </a:p>
          <a:p>
            <a:endParaRPr lang="en-US" dirty="0"/>
          </a:p>
        </p:txBody>
      </p:sp>
    </p:spTree>
    <p:extLst>
      <p:ext uri="{BB962C8B-B14F-4D97-AF65-F5344CB8AC3E}">
        <p14:creationId xmlns:p14="http://schemas.microsoft.com/office/powerpoint/2010/main" val="4103558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AED28-2BD1-FC4D-BC55-1995786E5B71}"/>
              </a:ext>
            </a:extLst>
          </p:cNvPr>
          <p:cNvSpPr>
            <a:spLocks noGrp="1"/>
          </p:cNvSpPr>
          <p:nvPr>
            <p:ph type="title"/>
          </p:nvPr>
        </p:nvSpPr>
        <p:spPr/>
        <p:txBody>
          <a:bodyPr/>
          <a:lstStyle/>
          <a:p>
            <a:r>
              <a:rPr lang="en-US" dirty="0"/>
              <a:t>Education vs smoking</a:t>
            </a:r>
          </a:p>
        </p:txBody>
      </p:sp>
      <p:pic>
        <p:nvPicPr>
          <p:cNvPr id="7" name="Content Placeholder 6">
            <a:extLst>
              <a:ext uri="{FF2B5EF4-FFF2-40B4-BE49-F238E27FC236}">
                <a16:creationId xmlns:a16="http://schemas.microsoft.com/office/drawing/2014/main" id="{0834F6B5-B2D5-B04A-82AB-65AF402ED51F}"/>
              </a:ext>
            </a:extLst>
          </p:cNvPr>
          <p:cNvPicPr>
            <a:picLocks noGrp="1" noChangeAspect="1"/>
          </p:cNvPicPr>
          <p:nvPr>
            <p:ph idx="1"/>
          </p:nvPr>
        </p:nvPicPr>
        <p:blipFill>
          <a:blip r:embed="rId2"/>
          <a:stretch>
            <a:fillRect/>
          </a:stretch>
        </p:blipFill>
        <p:spPr>
          <a:xfrm>
            <a:off x="3010694" y="2286000"/>
            <a:ext cx="5746750" cy="4022725"/>
          </a:xfrm>
        </p:spPr>
      </p:pic>
    </p:spTree>
    <p:extLst>
      <p:ext uri="{BB962C8B-B14F-4D97-AF65-F5344CB8AC3E}">
        <p14:creationId xmlns:p14="http://schemas.microsoft.com/office/powerpoint/2010/main" val="283046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AED28-2BD1-FC4D-BC55-1995786E5B71}"/>
              </a:ext>
            </a:extLst>
          </p:cNvPr>
          <p:cNvSpPr>
            <a:spLocks noGrp="1"/>
          </p:cNvSpPr>
          <p:nvPr>
            <p:ph type="title"/>
          </p:nvPr>
        </p:nvSpPr>
        <p:spPr/>
        <p:txBody>
          <a:bodyPr/>
          <a:lstStyle/>
          <a:p>
            <a:r>
              <a:rPr lang="en-US" dirty="0"/>
              <a:t>Education vs drinking</a:t>
            </a:r>
          </a:p>
        </p:txBody>
      </p:sp>
      <p:pic>
        <p:nvPicPr>
          <p:cNvPr id="6" name="Content Placeholder 5">
            <a:extLst>
              <a:ext uri="{FF2B5EF4-FFF2-40B4-BE49-F238E27FC236}">
                <a16:creationId xmlns:a16="http://schemas.microsoft.com/office/drawing/2014/main" id="{FD494EFD-0C2B-EA4C-BD7E-B3EC1711A800}"/>
              </a:ext>
            </a:extLst>
          </p:cNvPr>
          <p:cNvPicPr>
            <a:picLocks noGrp="1" noChangeAspect="1"/>
          </p:cNvPicPr>
          <p:nvPr>
            <p:ph idx="1"/>
          </p:nvPr>
        </p:nvPicPr>
        <p:blipFill>
          <a:blip r:embed="rId2"/>
          <a:stretch>
            <a:fillRect/>
          </a:stretch>
        </p:blipFill>
        <p:spPr>
          <a:xfrm>
            <a:off x="3010694" y="2286000"/>
            <a:ext cx="5746750" cy="4022725"/>
          </a:xfrm>
        </p:spPr>
      </p:pic>
    </p:spTree>
    <p:extLst>
      <p:ext uri="{BB962C8B-B14F-4D97-AF65-F5344CB8AC3E}">
        <p14:creationId xmlns:p14="http://schemas.microsoft.com/office/powerpoint/2010/main" val="839867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AED28-2BD1-FC4D-BC55-1995786E5B71}"/>
              </a:ext>
            </a:extLst>
          </p:cNvPr>
          <p:cNvSpPr>
            <a:spLocks noGrp="1"/>
          </p:cNvSpPr>
          <p:nvPr>
            <p:ph type="title"/>
          </p:nvPr>
        </p:nvSpPr>
        <p:spPr/>
        <p:txBody>
          <a:bodyPr/>
          <a:lstStyle/>
          <a:p>
            <a:r>
              <a:rPr lang="en-US" dirty="0"/>
              <a:t>Education vs drugs</a:t>
            </a:r>
          </a:p>
        </p:txBody>
      </p:sp>
      <p:pic>
        <p:nvPicPr>
          <p:cNvPr id="7" name="Content Placeholder 6">
            <a:extLst>
              <a:ext uri="{FF2B5EF4-FFF2-40B4-BE49-F238E27FC236}">
                <a16:creationId xmlns:a16="http://schemas.microsoft.com/office/drawing/2014/main" id="{354385AA-0D60-1F49-AAD4-E636BB1939D9}"/>
              </a:ext>
            </a:extLst>
          </p:cNvPr>
          <p:cNvPicPr>
            <a:picLocks noGrp="1" noChangeAspect="1"/>
          </p:cNvPicPr>
          <p:nvPr>
            <p:ph idx="1"/>
          </p:nvPr>
        </p:nvPicPr>
        <p:blipFill>
          <a:blip r:embed="rId2"/>
          <a:stretch>
            <a:fillRect/>
          </a:stretch>
        </p:blipFill>
        <p:spPr>
          <a:xfrm>
            <a:off x="2683669" y="2468562"/>
            <a:ext cx="6400800" cy="3657600"/>
          </a:xfrm>
        </p:spPr>
      </p:pic>
    </p:spTree>
    <p:extLst>
      <p:ext uri="{BB962C8B-B14F-4D97-AF65-F5344CB8AC3E}">
        <p14:creationId xmlns:p14="http://schemas.microsoft.com/office/powerpoint/2010/main" val="217507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5AE0-BCB5-9646-8596-7A3DD914D2C6}"/>
              </a:ext>
            </a:extLst>
          </p:cNvPr>
          <p:cNvSpPr>
            <a:spLocks noGrp="1"/>
          </p:cNvSpPr>
          <p:nvPr>
            <p:ph type="title"/>
          </p:nvPr>
        </p:nvSpPr>
        <p:spPr/>
        <p:txBody>
          <a:bodyPr/>
          <a:lstStyle/>
          <a:p>
            <a:r>
              <a:rPr lang="en-US" dirty="0"/>
              <a:t>Predicting education with machine learning </a:t>
            </a:r>
          </a:p>
        </p:txBody>
      </p:sp>
      <p:sp>
        <p:nvSpPr>
          <p:cNvPr id="3" name="Content Placeholder 2">
            <a:extLst>
              <a:ext uri="{FF2B5EF4-FFF2-40B4-BE49-F238E27FC236}">
                <a16:creationId xmlns:a16="http://schemas.microsoft.com/office/drawing/2014/main" id="{CB00EDC1-8E5B-1440-A78C-57A2A29D9A9F}"/>
              </a:ext>
            </a:extLst>
          </p:cNvPr>
          <p:cNvSpPr>
            <a:spLocks noGrp="1"/>
          </p:cNvSpPr>
          <p:nvPr>
            <p:ph idx="1"/>
          </p:nvPr>
        </p:nvSpPr>
        <p:spPr/>
        <p:txBody>
          <a:bodyPr>
            <a:normAutofit/>
          </a:bodyPr>
          <a:lstStyle/>
          <a:p>
            <a:r>
              <a:rPr lang="en-US" sz="3200" dirty="0"/>
              <a:t>The graphs of substances vs education showed faint patterns. The data seemed to be less clustered as education levels increased, giving us hope that we would be able to use machine learning to group people together.</a:t>
            </a:r>
          </a:p>
          <a:p>
            <a:r>
              <a:rPr lang="en-US" sz="3200" dirty="0"/>
              <a:t>We first attempted the K Means algorithm which we were hoping would show meaningful clusters that could lead to predictions. </a:t>
            </a:r>
          </a:p>
        </p:txBody>
      </p:sp>
    </p:spTree>
    <p:extLst>
      <p:ext uri="{BB962C8B-B14F-4D97-AF65-F5344CB8AC3E}">
        <p14:creationId xmlns:p14="http://schemas.microsoft.com/office/powerpoint/2010/main" val="41658056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152</TotalTime>
  <Words>1873</Words>
  <Application>Microsoft Macintosh PowerPoint</Application>
  <PresentationFormat>Widescreen</PresentationFormat>
  <Paragraphs>116</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Tw Cen MT</vt:lpstr>
      <vt:lpstr>Tw Cen MT Condensed</vt:lpstr>
      <vt:lpstr>Wingdings</vt:lpstr>
      <vt:lpstr>Wingdings 3</vt:lpstr>
      <vt:lpstr>Integral</vt:lpstr>
      <vt:lpstr>Can we predict your education?</vt:lpstr>
      <vt:lpstr>Introduction</vt:lpstr>
      <vt:lpstr>Question 1</vt:lpstr>
      <vt:lpstr>Method</vt:lpstr>
      <vt:lpstr>New columns</vt:lpstr>
      <vt:lpstr>Education vs smoking</vt:lpstr>
      <vt:lpstr>Education vs drinking</vt:lpstr>
      <vt:lpstr>Education vs drugs</vt:lpstr>
      <vt:lpstr>Predicting education with machine learning </vt:lpstr>
      <vt:lpstr>K means</vt:lpstr>
      <vt:lpstr>K means</vt:lpstr>
      <vt:lpstr>Question 2</vt:lpstr>
      <vt:lpstr>Using substances to predict education</vt:lpstr>
      <vt:lpstr>Using Diet and Body Type to predict education</vt:lpstr>
      <vt:lpstr>Using Offspring to predict education</vt:lpstr>
      <vt:lpstr>Using Offspring and Substances to predict education</vt:lpstr>
      <vt:lpstr>Switching it up</vt:lpstr>
      <vt:lpstr>Question 3</vt:lpstr>
      <vt:lpstr>OkCupid essay Questions</vt:lpstr>
      <vt:lpstr>Naïve bayes classifier</vt:lpstr>
      <vt:lpstr>Can the model guess my education level?</vt:lpstr>
      <vt:lpstr>Results</vt:lpstr>
      <vt:lpstr>Problem 1</vt:lpstr>
      <vt:lpstr>Rankings</vt:lpstr>
      <vt:lpstr>Problem 2</vt:lpstr>
      <vt:lpstr>Variance of Data</vt:lpstr>
      <vt:lpstr>Conclusion 1</vt:lpstr>
      <vt:lpstr>Conclusion 1</vt:lpstr>
      <vt:lpstr>Conclusion 2</vt:lpstr>
      <vt:lpstr>Conclusion 2</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we predict your education?</dc:title>
  <dc:creator>Microsoft Office User</dc:creator>
  <cp:lastModifiedBy>Microsoft Office User</cp:lastModifiedBy>
  <cp:revision>16</cp:revision>
  <dcterms:created xsi:type="dcterms:W3CDTF">2022-07-25T07:40:46Z</dcterms:created>
  <dcterms:modified xsi:type="dcterms:W3CDTF">2022-07-26T13:56:22Z</dcterms:modified>
</cp:coreProperties>
</file>