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78" r:id="rId9"/>
    <p:sldId id="279" r:id="rId10"/>
    <p:sldId id="275" r:id="rId11"/>
    <p:sldId id="277" r:id="rId12"/>
    <p:sldId id="265" r:id="rId13"/>
    <p:sldId id="276" r:id="rId14"/>
    <p:sldId id="270" r:id="rId15"/>
    <p:sldId id="267" r:id="rId16"/>
    <p:sldId id="274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CED2-91FE-4794-BADD-957FAE75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D8A88-07F7-4B85-85B9-A0E515DE5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6CEA9-3326-44D4-BF24-F9297DA6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F022-AD48-458C-94B8-8144403C4531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882BA-B6DE-4543-8082-FD9F2A98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5647B-0238-4C9F-8BD6-CA683E99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3C7-5482-40B4-A687-15CD17C0C1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303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0966-2629-43DD-BCB6-099576AA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F6D83-C8D9-4422-A3DB-956F02ADA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5CBB7-EABA-40A3-ADAE-0AAB462D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F022-AD48-458C-94B8-8144403C4531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1E938-3108-4EB3-9311-4EDB3D68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88DE1-F283-42E8-97C4-7510B34B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3C7-5482-40B4-A687-15CD17C0C1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243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40AC4-01EF-4E09-9593-EAEB56165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CC098-5457-4E39-81FC-3B63960D5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86608-3580-440A-BC00-55515612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F022-AD48-458C-94B8-8144403C4531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7D7E8-05D1-4EE9-86C9-123B49E3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03255-293B-475D-92A1-1653A996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3C7-5482-40B4-A687-15CD17C0C1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745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38FC-61CA-494E-BD24-A37014A6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BDC4D-F934-4984-96D1-87282810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0426B-44E4-4EAB-B4C3-4E0D7ED4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F022-AD48-458C-94B8-8144403C4531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037D2-A918-42A9-BA16-138F058A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1DC5-4796-4E8C-B7B3-EC59E4A9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3C7-5482-40B4-A687-15CD17C0C1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317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10577-B246-40DC-9525-924EC6974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15428-71D1-47C7-9069-6AB5971D0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199CB-7239-48D5-B483-91D00696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F022-AD48-458C-94B8-8144403C4531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2FF76-B5B6-42E8-8FCB-D0FFD6CC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29DAE-9555-490F-9AA6-4D51C563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3C7-5482-40B4-A687-15CD17C0C1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922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E4F4-C8A5-423D-B7AE-44F63764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0398C-A242-49CA-8997-6C79B518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04E25-738B-4BB3-8EF4-41402F338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9FC4F-CD87-4169-B45E-45CECCCB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F022-AD48-458C-94B8-8144403C4531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476C-816E-435C-979B-648EA403B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E0DA1-0FD5-4B55-98BE-AF411695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3C7-5482-40B4-A687-15CD17C0C1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494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E1F5-97D7-439B-8DFE-0E80147C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39836-E81C-43AB-B93E-B50A1C30D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9D4ED-65D4-4B3D-A81F-080B5F10F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5859D-137B-4B76-9742-2290E749F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BF82E-3ED2-4C1A-958B-E598735B0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2B2B4-F047-499E-AF94-F9FCE2AE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F022-AD48-458C-94B8-8144403C4531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DA1440-AF46-4004-B677-F869A7E7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E50AC-9A23-460C-8AA8-9A6AF82A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3C7-5482-40B4-A687-15CD17C0C1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52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88CED-F205-4F38-A7A1-F88F5E89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B0967-6100-4B83-81D2-454E8D4F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F022-AD48-458C-94B8-8144403C4531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55E80-460C-40C1-978E-7E990FC89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4A377-6473-4813-9349-E0878066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3C7-5482-40B4-A687-15CD17C0C1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114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8EAD7D-3A1A-4AEA-AED0-D94BA9694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F022-AD48-458C-94B8-8144403C4531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220B2-F9CC-49C4-B184-6DCA7C7D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E21BF-E296-4799-BC8D-7AEA7207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3C7-5482-40B4-A687-15CD17C0C1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023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D77A5-269B-48AD-9E1E-DEDFD6CF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268BD-F8DB-438C-B3C7-B919500DA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96F57-F876-4C63-9380-D7E3195A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85210-8CE4-49D2-B0DC-92A36D520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F022-AD48-458C-94B8-8144403C4531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1101E-232B-4125-85D1-F838CF53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39F65-56F8-4B1A-B9B9-DDD2A1AB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3C7-5482-40B4-A687-15CD17C0C1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680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BD418-7234-4E62-B733-6EE3273B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AD912C-BD0B-4F7D-8D7D-98C648BCC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15810-AC77-46AD-91E1-91A9872E3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7EFD5-6449-44F6-AC93-FB9FAC98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F022-AD48-458C-94B8-8144403C4531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EE22C-0EF0-477A-AC0A-6A112FD4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48C6A-0403-4A44-87DD-0A5AC621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3C7-5482-40B4-A687-15CD17C0C1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609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47E78B-2F11-4625-BC48-AAA1F40B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31273-C708-4E76-8E96-49216EB08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C9A80-5D2F-4CD8-8166-B0CDF4482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BF022-AD48-458C-94B8-8144403C4531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829DF-5E74-4020-896B-2709AA90C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6950C-96D7-4799-BE2E-F8ADF5721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8C3C7-5482-40B4-A687-15CD17C0C1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3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hew-lin-kiat-607bb334?lipi=urn%3Ali%3Apage%3Ad_flagship3_profile_view_base_contact_details%3BMYeV43GrRdiYZ2bRZdvcow%3D%3D" TargetMode="External"/><Relationship Id="rId2" Type="http://schemas.openxmlformats.org/officeDocument/2006/relationships/hyperlink" Target="mailto:chewlinkiat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hyperlink" Target="https://medium.com/@chewlinkia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8A8F-9BDC-4CDF-8BCB-1B85491640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1026" name="Picture 2" descr="medication capsule lot">
            <a:extLst>
              <a:ext uri="{FF2B5EF4-FFF2-40B4-BE49-F238E27FC236}">
                <a16:creationId xmlns:a16="http://schemas.microsoft.com/office/drawing/2014/main" id="{D675FD99-CD69-4934-8DB1-AC7AFF6731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" t="22282" r="-3336"/>
          <a:stretch/>
        </p:blipFill>
        <p:spPr bwMode="auto">
          <a:xfrm>
            <a:off x="0" y="0"/>
            <a:ext cx="1261704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0F55DC-F0FD-49F3-AF1F-E2CEB417024C}"/>
              </a:ext>
            </a:extLst>
          </p:cNvPr>
          <p:cNvSpPr/>
          <p:nvPr/>
        </p:nvSpPr>
        <p:spPr>
          <a:xfrm>
            <a:off x="3529128" y="0"/>
            <a:ext cx="5619750" cy="6888163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654B8-B8CB-4B4A-AF5C-5B2EF2693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7283" y="1849120"/>
            <a:ext cx="4598237" cy="3007359"/>
          </a:xfrm>
        </p:spPr>
        <p:txBody>
          <a:bodyPr>
            <a:normAutofit/>
          </a:bodyPr>
          <a:lstStyle/>
          <a:p>
            <a:r>
              <a:rPr lang="en-SG" sz="8000" dirty="0"/>
              <a:t>Diabetes</a:t>
            </a:r>
            <a:r>
              <a:rPr lang="en-SG" sz="6600" dirty="0"/>
              <a:t> </a:t>
            </a:r>
            <a:endParaRPr lang="en-SG" dirty="0"/>
          </a:p>
          <a:p>
            <a:r>
              <a:rPr lang="en-SG" sz="3200" dirty="0"/>
              <a:t>A data science approach on the disease </a:t>
            </a:r>
          </a:p>
          <a:p>
            <a:br>
              <a:rPr lang="en-SG" dirty="0"/>
            </a:br>
            <a:r>
              <a:rPr lang="en-SG" dirty="0"/>
              <a:t>By Chew Lin Kiat</a:t>
            </a:r>
          </a:p>
        </p:txBody>
      </p:sp>
    </p:spTree>
    <p:extLst>
      <p:ext uri="{BB962C8B-B14F-4D97-AF65-F5344CB8AC3E}">
        <p14:creationId xmlns:p14="http://schemas.microsoft.com/office/powerpoint/2010/main" val="3632908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5138-F1BD-49B6-A7E6-700228A23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82515"/>
            <a:ext cx="10942961" cy="1041435"/>
          </a:xfrm>
        </p:spPr>
        <p:txBody>
          <a:bodyPr>
            <a:normAutofit/>
          </a:bodyPr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Assessing the risk in diabetes by age(total data)</a:t>
            </a: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C1664101-AFD3-4864-97F0-47DF76454A52}"/>
              </a:ext>
            </a:extLst>
          </p:cNvPr>
          <p:cNvGraphicFramePr>
            <a:graphicFrameLocks noGrp="1"/>
          </p:cNvGraphicFramePr>
          <p:nvPr/>
        </p:nvGraphicFramePr>
        <p:xfrm>
          <a:off x="620386" y="1123950"/>
          <a:ext cx="10942962" cy="5260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2264">
                  <a:extLst>
                    <a:ext uri="{9D8B030D-6E8A-4147-A177-3AD203B41FA5}">
                      <a16:colId xmlns:a16="http://schemas.microsoft.com/office/drawing/2014/main" val="1725076819"/>
                    </a:ext>
                  </a:extLst>
                </a:gridCol>
                <a:gridCol w="1829221">
                  <a:extLst>
                    <a:ext uri="{9D8B030D-6E8A-4147-A177-3AD203B41FA5}">
                      <a16:colId xmlns:a16="http://schemas.microsoft.com/office/drawing/2014/main" val="1767152040"/>
                    </a:ext>
                  </a:extLst>
                </a:gridCol>
                <a:gridCol w="1809329">
                  <a:extLst>
                    <a:ext uri="{9D8B030D-6E8A-4147-A177-3AD203B41FA5}">
                      <a16:colId xmlns:a16="http://schemas.microsoft.com/office/drawing/2014/main" val="1629179491"/>
                    </a:ext>
                  </a:extLst>
                </a:gridCol>
                <a:gridCol w="1962148">
                  <a:extLst>
                    <a:ext uri="{9D8B030D-6E8A-4147-A177-3AD203B41FA5}">
                      <a16:colId xmlns:a16="http://schemas.microsoft.com/office/drawing/2014/main" val="3561753575"/>
                    </a:ext>
                  </a:extLst>
                </a:gridCol>
              </a:tblGrid>
              <a:tr h="822932">
                <a:tc>
                  <a:txBody>
                    <a:bodyPr/>
                    <a:lstStyle/>
                    <a:p>
                      <a:r>
                        <a:rPr lang="en-SG" sz="2400" dirty="0"/>
                        <a:t>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Age </a:t>
                      </a:r>
                    </a:p>
                    <a:p>
                      <a:pPr algn="ctr"/>
                      <a:r>
                        <a:rPr lang="en-SG" sz="2400" dirty="0"/>
                        <a:t>10-30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Age </a:t>
                      </a:r>
                    </a:p>
                    <a:p>
                      <a:pPr algn="ctr"/>
                      <a:r>
                        <a:rPr lang="en-SG" sz="2400" dirty="0"/>
                        <a:t>31-50 years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Age </a:t>
                      </a:r>
                    </a:p>
                    <a:p>
                      <a:pPr algn="ctr"/>
                      <a:r>
                        <a:rPr lang="en-SG" sz="2400" dirty="0"/>
                        <a:t>51 to 70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688714"/>
                  </a:ext>
                </a:extLst>
              </a:tr>
              <a:tr h="658513">
                <a:tc>
                  <a:txBody>
                    <a:bodyPr/>
                    <a:lstStyle/>
                    <a:p>
                      <a:r>
                        <a:rPr lang="en-SG" sz="2400" dirty="0"/>
                        <a:t>Age (counts)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82120"/>
                  </a:ext>
                </a:extLst>
              </a:tr>
              <a:tr h="701317">
                <a:tc>
                  <a:txBody>
                    <a:bodyPr/>
                    <a:lstStyle/>
                    <a:p>
                      <a:r>
                        <a:rPr lang="en-SG" sz="2400" dirty="0"/>
                        <a:t>Have 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21.2%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52.2%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05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G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4095"/>
                  </a:ext>
                </a:extLst>
              </a:tr>
              <a:tr h="6143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Age &amp; BMI &gt; 30 (counts)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398468"/>
                  </a:ext>
                </a:extLst>
              </a:tr>
              <a:tr h="7094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Have 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395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SG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793157"/>
                  </a:ext>
                </a:extLst>
              </a:tr>
              <a:tr h="7094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Age &amp; BMI &gt; 30 &amp; Glucose &gt; 140 (counts)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272880"/>
                  </a:ext>
                </a:extLst>
              </a:tr>
              <a:tr h="7094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Have 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158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953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5138-F1BD-49B6-A7E6-700228A23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3" y="82515"/>
            <a:ext cx="10467972" cy="1041435"/>
          </a:xfrm>
        </p:spPr>
        <p:txBody>
          <a:bodyPr>
            <a:normAutofit/>
          </a:bodyPr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Assessing the risk in diabetes by age(rf data)</a:t>
            </a: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C1664101-AFD3-4864-97F0-47DF76454A52}"/>
              </a:ext>
            </a:extLst>
          </p:cNvPr>
          <p:cNvGraphicFramePr>
            <a:graphicFrameLocks noGrp="1"/>
          </p:cNvGraphicFramePr>
          <p:nvPr/>
        </p:nvGraphicFramePr>
        <p:xfrm>
          <a:off x="620386" y="1123950"/>
          <a:ext cx="10942962" cy="5260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2264">
                  <a:extLst>
                    <a:ext uri="{9D8B030D-6E8A-4147-A177-3AD203B41FA5}">
                      <a16:colId xmlns:a16="http://schemas.microsoft.com/office/drawing/2014/main" val="1725076819"/>
                    </a:ext>
                  </a:extLst>
                </a:gridCol>
                <a:gridCol w="1829221">
                  <a:extLst>
                    <a:ext uri="{9D8B030D-6E8A-4147-A177-3AD203B41FA5}">
                      <a16:colId xmlns:a16="http://schemas.microsoft.com/office/drawing/2014/main" val="1767152040"/>
                    </a:ext>
                  </a:extLst>
                </a:gridCol>
                <a:gridCol w="1809329">
                  <a:extLst>
                    <a:ext uri="{9D8B030D-6E8A-4147-A177-3AD203B41FA5}">
                      <a16:colId xmlns:a16="http://schemas.microsoft.com/office/drawing/2014/main" val="1629179491"/>
                    </a:ext>
                  </a:extLst>
                </a:gridCol>
                <a:gridCol w="1962148">
                  <a:extLst>
                    <a:ext uri="{9D8B030D-6E8A-4147-A177-3AD203B41FA5}">
                      <a16:colId xmlns:a16="http://schemas.microsoft.com/office/drawing/2014/main" val="3561753575"/>
                    </a:ext>
                  </a:extLst>
                </a:gridCol>
              </a:tblGrid>
              <a:tr h="822932">
                <a:tc>
                  <a:txBody>
                    <a:bodyPr/>
                    <a:lstStyle/>
                    <a:p>
                      <a:r>
                        <a:rPr lang="en-SG" sz="2400" dirty="0"/>
                        <a:t>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Age </a:t>
                      </a:r>
                    </a:p>
                    <a:p>
                      <a:pPr algn="ctr"/>
                      <a:r>
                        <a:rPr lang="en-SG" sz="2400" dirty="0"/>
                        <a:t>10-30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Age </a:t>
                      </a:r>
                    </a:p>
                    <a:p>
                      <a:pPr algn="ctr"/>
                      <a:r>
                        <a:rPr lang="en-SG" sz="2400" dirty="0"/>
                        <a:t>31-50 years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Age </a:t>
                      </a:r>
                    </a:p>
                    <a:p>
                      <a:pPr algn="ctr"/>
                      <a:r>
                        <a:rPr lang="en-SG" sz="2400" dirty="0"/>
                        <a:t>51 to 70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688714"/>
                  </a:ext>
                </a:extLst>
              </a:tr>
              <a:tr h="658513">
                <a:tc>
                  <a:txBody>
                    <a:bodyPr/>
                    <a:lstStyle/>
                    <a:p>
                      <a:r>
                        <a:rPr lang="en-SG" sz="2400" dirty="0"/>
                        <a:t>Age (counts)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82120"/>
                  </a:ext>
                </a:extLst>
              </a:tr>
              <a:tr h="701317">
                <a:tc>
                  <a:txBody>
                    <a:bodyPr/>
                    <a:lstStyle/>
                    <a:p>
                      <a:r>
                        <a:rPr lang="en-SG" sz="2400" dirty="0"/>
                        <a:t>Have 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17.5%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57.3%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45.7%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05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G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4095"/>
                  </a:ext>
                </a:extLst>
              </a:tr>
              <a:tr h="6143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Age &amp; BMI &gt; 30 (counts)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398468"/>
                  </a:ext>
                </a:extLst>
              </a:tr>
              <a:tr h="7094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Have 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395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SG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793157"/>
                  </a:ext>
                </a:extLst>
              </a:tr>
              <a:tr h="7094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Age &amp; BMI &gt; 30 &amp; Glucose &gt; 140 (counts)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272880"/>
                  </a:ext>
                </a:extLst>
              </a:tr>
              <a:tr h="7094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Have 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158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582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67C094B-A2C1-4C16-80EB-4E349B59A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697443"/>
              </p:ext>
            </p:extLst>
          </p:nvPr>
        </p:nvGraphicFramePr>
        <p:xfrm>
          <a:off x="985518" y="1961279"/>
          <a:ext cx="7520306" cy="3731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4835">
                  <a:extLst>
                    <a:ext uri="{9D8B030D-6E8A-4147-A177-3AD203B41FA5}">
                      <a16:colId xmlns:a16="http://schemas.microsoft.com/office/drawing/2014/main" val="4160858011"/>
                    </a:ext>
                  </a:extLst>
                </a:gridCol>
                <a:gridCol w="2217071">
                  <a:extLst>
                    <a:ext uri="{9D8B030D-6E8A-4147-A177-3AD203B41FA5}">
                      <a16:colId xmlns:a16="http://schemas.microsoft.com/office/drawing/2014/main" val="1389806168"/>
                    </a:ext>
                  </a:extLst>
                </a:gridCol>
                <a:gridCol w="1688400">
                  <a:extLst>
                    <a:ext uri="{9D8B030D-6E8A-4147-A177-3AD203B41FA5}">
                      <a16:colId xmlns:a16="http://schemas.microsoft.com/office/drawing/2014/main" val="4049107470"/>
                    </a:ext>
                  </a:extLst>
                </a:gridCol>
              </a:tblGrid>
              <a:tr h="824134">
                <a:tc>
                  <a:txBody>
                    <a:bodyPr/>
                    <a:lstStyle/>
                    <a:p>
                      <a:r>
                        <a:rPr lang="en-SG" sz="2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CV  (X </a:t>
                      </a:r>
                      <a:r>
                        <a:rPr lang="en-SG" sz="2400" dirty="0" err="1"/>
                        <a:t>val,y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 err="1"/>
                        <a:t>val</a:t>
                      </a:r>
                      <a:r>
                        <a:rPr lang="en-SG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102204"/>
                  </a:ext>
                </a:extLst>
              </a:tr>
              <a:tr h="726840">
                <a:tc>
                  <a:txBody>
                    <a:bodyPr/>
                    <a:lstStyle/>
                    <a:p>
                      <a:r>
                        <a:rPr lang="en-SG" sz="2400" dirty="0"/>
                        <a:t>K nearest neighbour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76.90%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821963"/>
                  </a:ext>
                </a:extLst>
              </a:tr>
              <a:tr h="726840">
                <a:tc>
                  <a:txBody>
                    <a:bodyPr/>
                    <a:lstStyle/>
                    <a:p>
                      <a:r>
                        <a:rPr lang="en-SG" sz="2400" dirty="0"/>
                        <a:t>Gaussian 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76.50%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124581"/>
                  </a:ext>
                </a:extLst>
              </a:tr>
              <a:tr h="726840">
                <a:tc>
                  <a:txBody>
                    <a:bodyPr/>
                    <a:lstStyle/>
                    <a:p>
                      <a:r>
                        <a:rPr lang="en-SG" sz="24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77.70%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05358"/>
                  </a:ext>
                </a:extLst>
              </a:tr>
              <a:tr h="726840">
                <a:tc>
                  <a:txBody>
                    <a:bodyPr/>
                    <a:lstStyle/>
                    <a:p>
                      <a:r>
                        <a:rPr lang="en-SG" sz="24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95.80%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09587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3005138-F1BD-49B6-A7E6-700228A23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18" y="365127"/>
            <a:ext cx="10368281" cy="874393"/>
          </a:xfrm>
        </p:spPr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 of data on models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69F93C-CD09-4535-B986-ADC28A88BC16}"/>
              </a:ext>
            </a:extLst>
          </p:cNvPr>
          <p:cNvSpPr/>
          <p:nvPr/>
        </p:nvSpPr>
        <p:spPr>
          <a:xfrm>
            <a:off x="985518" y="4965064"/>
            <a:ext cx="7520306" cy="7277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F5415-E9B0-41B9-82F9-5DBC288CD160}"/>
              </a:ext>
            </a:extLst>
          </p:cNvPr>
          <p:cNvSpPr txBox="1"/>
          <p:nvPr/>
        </p:nvSpPr>
        <p:spPr>
          <a:xfrm>
            <a:off x="8505824" y="4965064"/>
            <a:ext cx="319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RF: highest score and lowest std derivation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1D489D-28AB-4672-A501-27D043ABC470}"/>
              </a:ext>
            </a:extLst>
          </p:cNvPr>
          <p:cNvSpPr txBox="1"/>
          <p:nvPr/>
        </p:nvSpPr>
        <p:spPr>
          <a:xfrm>
            <a:off x="985519" y="1239519"/>
            <a:ext cx="9806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To valid the data by dividing the data into K fold for validation of results</a:t>
            </a:r>
          </a:p>
        </p:txBody>
      </p:sp>
    </p:spTree>
    <p:extLst>
      <p:ext uri="{BB962C8B-B14F-4D97-AF65-F5344CB8AC3E}">
        <p14:creationId xmlns:p14="http://schemas.microsoft.com/office/powerpoint/2010/main" val="2829857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5138-F1BD-49B6-A7E6-700228A23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18" y="365127"/>
            <a:ext cx="10092057" cy="1377948"/>
          </a:xfrm>
        </p:spPr>
        <p:txBody>
          <a:bodyPr>
            <a:normAutofit/>
          </a:bodyPr>
          <a:lstStyle/>
          <a:p>
            <a:r>
              <a:rPr lang="en-SG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SG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search best threshold  across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8D1833-230E-486C-8426-F9FF9681C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57" t="40000" r="34375" b="35001"/>
          <a:stretch/>
        </p:blipFill>
        <p:spPr>
          <a:xfrm>
            <a:off x="876299" y="2065021"/>
            <a:ext cx="10403035" cy="30689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69F93C-CD09-4535-B986-ADC28A88BC16}"/>
              </a:ext>
            </a:extLst>
          </p:cNvPr>
          <p:cNvSpPr/>
          <p:nvPr/>
        </p:nvSpPr>
        <p:spPr>
          <a:xfrm>
            <a:off x="1285874" y="3933824"/>
            <a:ext cx="9791701" cy="5238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2209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5138-F1BD-49B6-A7E6-700228A23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2727"/>
            <a:ext cx="5153025" cy="1595753"/>
          </a:xfrm>
        </p:spPr>
        <p:txBody>
          <a:bodyPr>
            <a:normAutofit fontScale="90000"/>
          </a:bodyPr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Operating </a:t>
            </a:r>
            <a:b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76E1A-3538-41DA-B6D9-E69092538DF9}"/>
              </a:ext>
            </a:extLst>
          </p:cNvPr>
          <p:cNvSpPr txBox="1"/>
          <p:nvPr/>
        </p:nvSpPr>
        <p:spPr>
          <a:xfrm>
            <a:off x="924560" y="2926080"/>
            <a:ext cx="49631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Area under curve </a:t>
            </a:r>
            <a:r>
              <a:rPr lang="en-SG" sz="3600" dirty="0" err="1"/>
              <a:t>i.e</a:t>
            </a:r>
            <a:r>
              <a:rPr lang="en-SG" sz="3600" dirty="0"/>
              <a:t> AUC</a:t>
            </a:r>
          </a:p>
          <a:p>
            <a:r>
              <a:rPr lang="en-SG" dirty="0"/>
              <a:t>The line chart which is skewed furthest to the left is the most accurate.</a:t>
            </a:r>
          </a:p>
          <a:p>
            <a:br>
              <a:rPr lang="en-SG" sz="4000" dirty="0"/>
            </a:br>
            <a:r>
              <a:rPr lang="en-SG" sz="2800" dirty="0"/>
              <a:t>Random Forest </a:t>
            </a:r>
            <a:r>
              <a:rPr lang="en-SG" sz="2800" dirty="0" err="1"/>
              <a:t>i.e</a:t>
            </a:r>
            <a:r>
              <a:rPr lang="en-SG" sz="2800" dirty="0"/>
              <a:t> 92.70%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4EAD7C-ED27-41DA-B6B7-BF3A9CA7F2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28" t="21945" r="29453" b="15972"/>
          <a:stretch/>
        </p:blipFill>
        <p:spPr>
          <a:xfrm>
            <a:off x="5887720" y="0"/>
            <a:ext cx="6226176" cy="664527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78FCC7-2BB8-4E77-8C33-888CA4FA0F6B}"/>
              </a:ext>
            </a:extLst>
          </p:cNvPr>
          <p:cNvCxnSpPr>
            <a:cxnSpLocks/>
          </p:cNvCxnSpPr>
          <p:nvPr/>
        </p:nvCxnSpPr>
        <p:spPr>
          <a:xfrm flipH="1">
            <a:off x="4953001" y="3581400"/>
            <a:ext cx="1781174" cy="146685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218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5138-F1BD-49B6-A7E6-700228A23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73" y="82515"/>
            <a:ext cx="8295640" cy="1041435"/>
          </a:xfrm>
        </p:spPr>
        <p:txBody>
          <a:bodyPr>
            <a:normAutofit/>
          </a:bodyPr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confusion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E7600-DFF5-41AC-9703-187F05A64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91" t="29028" r="44844" b="15555"/>
          <a:stretch/>
        </p:blipFill>
        <p:spPr>
          <a:xfrm>
            <a:off x="340264" y="1733256"/>
            <a:ext cx="5177995" cy="40589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F63A68-E415-4939-AA0C-0ADFC914F6BE}"/>
              </a:ext>
            </a:extLst>
          </p:cNvPr>
          <p:cNvSpPr txBox="1"/>
          <p:nvPr/>
        </p:nvSpPr>
        <p:spPr>
          <a:xfrm>
            <a:off x="2082800" y="112395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Model 1</a:t>
            </a:r>
            <a:endParaRPr lang="en-SG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101689-D50C-4334-8B05-F3428DB9E6F5}"/>
              </a:ext>
            </a:extLst>
          </p:cNvPr>
          <p:cNvSpPr txBox="1"/>
          <p:nvPr/>
        </p:nvSpPr>
        <p:spPr>
          <a:xfrm>
            <a:off x="7802880" y="112395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Model 2</a:t>
            </a:r>
            <a:endParaRPr lang="en-SG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0A8603-3C77-4218-B8BA-353C5CB0A430}"/>
              </a:ext>
            </a:extLst>
          </p:cNvPr>
          <p:cNvSpPr txBox="1"/>
          <p:nvPr/>
        </p:nvSpPr>
        <p:spPr>
          <a:xfrm>
            <a:off x="2238375" y="6143625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Threshold 0.44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E4725-EFCA-4F90-8394-FF1AAFA197A8}"/>
              </a:ext>
            </a:extLst>
          </p:cNvPr>
          <p:cNvSpPr txBox="1"/>
          <p:nvPr/>
        </p:nvSpPr>
        <p:spPr>
          <a:xfrm>
            <a:off x="8253088" y="6143625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Threshold 0.50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353B39-608F-41DE-8B8F-B39AC3602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44" t="31574" r="36000" b="7639"/>
          <a:stretch/>
        </p:blipFill>
        <p:spPr>
          <a:xfrm>
            <a:off x="6248400" y="1678374"/>
            <a:ext cx="5078730" cy="416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3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2C19B98-C105-4818-8FE6-127D7507AF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44" t="31574" r="36000" b="7639"/>
          <a:stretch/>
        </p:blipFill>
        <p:spPr>
          <a:xfrm>
            <a:off x="6248400" y="1678374"/>
            <a:ext cx="5078730" cy="41687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005138-F1BD-49B6-A7E6-700228A23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73" y="82515"/>
            <a:ext cx="8295640" cy="1041435"/>
          </a:xfrm>
        </p:spPr>
        <p:txBody>
          <a:bodyPr>
            <a:normAutofit/>
          </a:bodyPr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confusion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E7600-DFF5-41AC-9703-187F05A64A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91" t="29028" r="44844" b="15555"/>
          <a:stretch/>
        </p:blipFill>
        <p:spPr>
          <a:xfrm>
            <a:off x="340264" y="1733256"/>
            <a:ext cx="5177995" cy="40589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F63A68-E415-4939-AA0C-0ADFC914F6BE}"/>
              </a:ext>
            </a:extLst>
          </p:cNvPr>
          <p:cNvSpPr txBox="1"/>
          <p:nvPr/>
        </p:nvSpPr>
        <p:spPr>
          <a:xfrm>
            <a:off x="2082800" y="112395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Model 1</a:t>
            </a:r>
            <a:endParaRPr lang="en-SG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101689-D50C-4334-8B05-F3428DB9E6F5}"/>
              </a:ext>
            </a:extLst>
          </p:cNvPr>
          <p:cNvSpPr txBox="1"/>
          <p:nvPr/>
        </p:nvSpPr>
        <p:spPr>
          <a:xfrm>
            <a:off x="7802880" y="112395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Model 2</a:t>
            </a:r>
            <a:endParaRPr lang="en-SG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CC5D5D-3E9C-41EB-BA91-44B849DED579}"/>
              </a:ext>
            </a:extLst>
          </p:cNvPr>
          <p:cNvSpPr/>
          <p:nvPr/>
        </p:nvSpPr>
        <p:spPr>
          <a:xfrm>
            <a:off x="1564640" y="2153920"/>
            <a:ext cx="1574800" cy="1534160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8CE847-6201-41CD-8C59-729CBEB09239}"/>
              </a:ext>
            </a:extLst>
          </p:cNvPr>
          <p:cNvSpPr/>
          <p:nvPr/>
        </p:nvSpPr>
        <p:spPr>
          <a:xfrm>
            <a:off x="3139440" y="3688080"/>
            <a:ext cx="1574800" cy="1534160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7F80F4-4C84-47A2-9100-09CE7087ABA2}"/>
              </a:ext>
            </a:extLst>
          </p:cNvPr>
          <p:cNvSpPr/>
          <p:nvPr/>
        </p:nvSpPr>
        <p:spPr>
          <a:xfrm>
            <a:off x="7246257" y="2141739"/>
            <a:ext cx="1574800" cy="1597358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FB9F02-A824-487A-AA99-C67E4B69C6B5}"/>
              </a:ext>
            </a:extLst>
          </p:cNvPr>
          <p:cNvSpPr/>
          <p:nvPr/>
        </p:nvSpPr>
        <p:spPr>
          <a:xfrm>
            <a:off x="8821056" y="3762744"/>
            <a:ext cx="1675493" cy="1597358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42414F-83A8-4C5F-AE7B-78D7B17066F4}"/>
              </a:ext>
            </a:extLst>
          </p:cNvPr>
          <p:cNvSpPr txBox="1"/>
          <p:nvPr/>
        </p:nvSpPr>
        <p:spPr>
          <a:xfrm>
            <a:off x="4178990" y="2198771"/>
            <a:ext cx="4222859" cy="1077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3200" dirty="0"/>
              <a:t>Precision(false positive)</a:t>
            </a:r>
          </a:p>
          <a:p>
            <a:pPr algn="ctr"/>
            <a:r>
              <a:rPr lang="en-SG" sz="3200" dirty="0"/>
              <a:t>14 vs 8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9A0AE-DD52-4083-94F4-EB1B5826573A}"/>
              </a:ext>
            </a:extLst>
          </p:cNvPr>
          <p:cNvSpPr txBox="1"/>
          <p:nvPr/>
        </p:nvSpPr>
        <p:spPr>
          <a:xfrm>
            <a:off x="4226133" y="4922139"/>
            <a:ext cx="4175715" cy="1077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3200" dirty="0"/>
              <a:t>Recall (false negative)</a:t>
            </a:r>
          </a:p>
          <a:p>
            <a:pPr algn="ctr"/>
            <a:r>
              <a:rPr lang="en-SG" sz="3200" dirty="0"/>
              <a:t>32 vs 20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3260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5138-F1BD-49B6-A7E6-700228A23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73" y="82515"/>
            <a:ext cx="8295640" cy="1595753"/>
          </a:xfrm>
        </p:spPr>
        <p:txBody>
          <a:bodyPr>
            <a:normAutofit/>
          </a:bodyPr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76E1A-3538-41DA-B6D9-E69092538DF9}"/>
              </a:ext>
            </a:extLst>
          </p:cNvPr>
          <p:cNvSpPr txBox="1"/>
          <p:nvPr/>
        </p:nvSpPr>
        <p:spPr>
          <a:xfrm>
            <a:off x="1270000" y="1414108"/>
            <a:ext cx="9428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The war against diabetes is a lifelong battle. A timely reminder, we should take care of our health and observe our lifestyle.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Key factors affecting diabetes are glucose, body mass index </a:t>
            </a:r>
            <a:r>
              <a:rPr lang="en-SG" sz="2000" dirty="0" err="1"/>
              <a:t>i.e</a:t>
            </a:r>
            <a:r>
              <a:rPr lang="en-SG" sz="2000" dirty="0"/>
              <a:t> BMI, food/drinks intake and 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Diabetes is not a life threatening disease. If you are not sure you have it, do go for a </a:t>
            </a:r>
            <a:r>
              <a:rPr lang="en-SG" sz="2000" dirty="0" err="1"/>
              <a:t>checkup</a:t>
            </a:r>
            <a:r>
              <a:rPr lang="en-SG" sz="2000" dirty="0"/>
              <a:t>.</a:t>
            </a:r>
          </a:p>
        </p:txBody>
      </p:sp>
      <p:pic>
        <p:nvPicPr>
          <p:cNvPr id="1026" name="Picture 2" descr="infographic about the statistics of diabetes in singapore">
            <a:extLst>
              <a:ext uri="{FF2B5EF4-FFF2-40B4-BE49-F238E27FC236}">
                <a16:creationId xmlns:a16="http://schemas.microsoft.com/office/drawing/2014/main" id="{DCAE659B-2525-4B9D-B28E-F6B5F86F7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460" y="3429000"/>
            <a:ext cx="57150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B2210E-85F0-4B9D-A805-36FA31719809}"/>
              </a:ext>
            </a:extLst>
          </p:cNvPr>
          <p:cNvSpPr txBox="1"/>
          <p:nvPr/>
        </p:nvSpPr>
        <p:spPr>
          <a:xfrm>
            <a:off x="4592320" y="6415144"/>
            <a:ext cx="300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Source: Ministry of health</a:t>
            </a:r>
          </a:p>
        </p:txBody>
      </p:sp>
    </p:spTree>
    <p:extLst>
      <p:ext uri="{BB962C8B-B14F-4D97-AF65-F5344CB8AC3E}">
        <p14:creationId xmlns:p14="http://schemas.microsoft.com/office/powerpoint/2010/main" val="3032698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F961-A41B-4ABD-8062-4763A1891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1550"/>
            <a:ext cx="12192000" cy="1056640"/>
          </a:xfrm>
        </p:spPr>
        <p:txBody>
          <a:bodyPr>
            <a:normAutofit fontScale="90000"/>
          </a:bodyPr>
          <a:lstStyle/>
          <a:p>
            <a:pPr algn="ctr"/>
            <a:br>
              <a:rPr lang="en-SG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SG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SG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b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SG" dirty="0"/>
            </a:b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E02D2-4AB0-4C3F-A25D-5E8F2C1D3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2028190"/>
            <a:ext cx="10515600" cy="1971675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Contact info</a:t>
            </a:r>
          </a:p>
          <a:p>
            <a:r>
              <a:rPr lang="en-SG" sz="2000" dirty="0"/>
              <a:t>Email: </a:t>
            </a:r>
            <a:r>
              <a:rPr lang="en-SG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chewlinkiat@gmail.com</a:t>
            </a:r>
            <a:endParaRPr lang="en-SG" sz="2000" dirty="0"/>
          </a:p>
          <a:p>
            <a:r>
              <a:rPr lang="en-SG" sz="2000" dirty="0" err="1"/>
              <a:t>Linkedin</a:t>
            </a:r>
            <a:r>
              <a:rPr lang="en-SG" sz="2000" dirty="0"/>
              <a:t>: </a:t>
            </a:r>
            <a:r>
              <a:rPr lang="en-SG" sz="2000" i="0" u="sng" dirty="0"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linkedin.com/in/chew-lin-kiat-607bb334</a:t>
            </a:r>
            <a:endParaRPr lang="en-SG" sz="2000" i="0" u="sng" dirty="0">
              <a:effectLst/>
              <a:latin typeface="-apple-system"/>
            </a:endParaRPr>
          </a:p>
          <a:p>
            <a:r>
              <a:rPr lang="en-SG" sz="2000" dirty="0">
                <a:latin typeface="-apple-system"/>
              </a:rPr>
              <a:t>Blog: </a:t>
            </a:r>
            <a:r>
              <a:rPr lang="en-SG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https://medium.com/@chewlinkiat</a:t>
            </a:r>
            <a:endParaRPr lang="en-SG" sz="2000" dirty="0"/>
          </a:p>
        </p:txBody>
      </p:sp>
      <p:pic>
        <p:nvPicPr>
          <p:cNvPr id="1028" name="Picture 4" descr="Contact Us | GRID Communications">
            <a:extLst>
              <a:ext uri="{FF2B5EF4-FFF2-40B4-BE49-F238E27FC236}">
                <a16:creationId xmlns:a16="http://schemas.microsoft.com/office/drawing/2014/main" id="{94649207-0A38-4FB6-B3C4-3F4EB7159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99865"/>
            <a:ext cx="12192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07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BA3E-B1EF-491D-A610-275B6264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967"/>
            <a:ext cx="10515600" cy="894713"/>
          </a:xfrm>
        </p:spPr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it matters to know about diabetes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EC4BBA-3482-4868-8E41-5FC429787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680"/>
            <a:ext cx="10515600" cy="1005840"/>
          </a:xfrm>
        </p:spPr>
        <p:txBody>
          <a:bodyPr>
            <a:normAutofit/>
          </a:bodyPr>
          <a:lstStyle/>
          <a:p>
            <a:r>
              <a:rPr lang="en-SG" dirty="0"/>
              <a:t>2 Types of diabetes. </a:t>
            </a:r>
          </a:p>
          <a:p>
            <a:r>
              <a:rPr lang="en-SG" dirty="0"/>
              <a:t>Type 1: Inheritance. Type 2: Lifestyle and age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E03143CA-DD25-421E-B385-F1B6A6CE1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933415"/>
              </p:ext>
            </p:extLst>
          </p:nvPr>
        </p:nvGraphicFramePr>
        <p:xfrm>
          <a:off x="838200" y="2457473"/>
          <a:ext cx="9977120" cy="2354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9080">
                  <a:extLst>
                    <a:ext uri="{9D8B030D-6E8A-4147-A177-3AD203B41FA5}">
                      <a16:colId xmlns:a16="http://schemas.microsoft.com/office/drawing/2014/main" val="953769946"/>
                    </a:ext>
                  </a:extLst>
                </a:gridCol>
                <a:gridCol w="2199640">
                  <a:extLst>
                    <a:ext uri="{9D8B030D-6E8A-4147-A177-3AD203B41FA5}">
                      <a16:colId xmlns:a16="http://schemas.microsoft.com/office/drawing/2014/main" val="1526427892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124466528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669103699"/>
                    </a:ext>
                  </a:extLst>
                </a:gridCol>
              </a:tblGrid>
              <a:tr h="2354491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4400" dirty="0"/>
                        <a:t>War on diabetes</a:t>
                      </a:r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pPr algn="ctr"/>
                      <a:r>
                        <a:rPr lang="en-SG" dirty="0"/>
                        <a:t>2017 NDP speech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4800" dirty="0"/>
                        <a:t>3 in 10</a:t>
                      </a:r>
                    </a:p>
                    <a:p>
                      <a:endParaRPr lang="en-SG" sz="1800" dirty="0"/>
                    </a:p>
                    <a:p>
                      <a:endParaRPr lang="en-SG" sz="1800" dirty="0"/>
                    </a:p>
                    <a:p>
                      <a:pPr algn="ctr"/>
                      <a:r>
                        <a:rPr lang="en-SG" sz="1800" dirty="0"/>
                        <a:t>will get diabetes. Especially with aging population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4400" dirty="0"/>
                        <a:t>Can die faster.</a:t>
                      </a:r>
                    </a:p>
                    <a:p>
                      <a:pPr algn="ctr"/>
                      <a:r>
                        <a:rPr lang="en-SG" sz="1800" dirty="0"/>
                        <a:t>50% amputated with diabetes die within 2 years.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276666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A2574B8F-0C4E-481B-9945-A6B1724F6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" y="2457473"/>
            <a:ext cx="2590800" cy="233596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DBD9F7F-095C-4335-ABC9-91AB3836E9AD}"/>
              </a:ext>
            </a:extLst>
          </p:cNvPr>
          <p:cNvSpPr/>
          <p:nvPr/>
        </p:nvSpPr>
        <p:spPr>
          <a:xfrm>
            <a:off x="741680" y="2153920"/>
            <a:ext cx="10505440" cy="296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082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BA3E-B1EF-491D-A610-275B6264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967"/>
            <a:ext cx="10515600" cy="894713"/>
          </a:xfrm>
        </p:spPr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it matters to know about diabetes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EC4BBA-3482-4868-8E41-5FC429787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680"/>
            <a:ext cx="10515600" cy="1005840"/>
          </a:xfrm>
        </p:spPr>
        <p:txBody>
          <a:bodyPr>
            <a:normAutofit/>
          </a:bodyPr>
          <a:lstStyle/>
          <a:p>
            <a:r>
              <a:rPr lang="en-SG" dirty="0"/>
              <a:t>2 Types of diabetes. </a:t>
            </a:r>
          </a:p>
          <a:p>
            <a:r>
              <a:rPr lang="en-SG" dirty="0"/>
              <a:t>Type 1: Inheritance. Type 2. Lifestyle and age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E03143CA-DD25-421E-B385-F1B6A6CE1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856058"/>
              </p:ext>
            </p:extLst>
          </p:nvPr>
        </p:nvGraphicFramePr>
        <p:xfrm>
          <a:off x="944880" y="2457473"/>
          <a:ext cx="9870440" cy="2354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0640">
                  <a:extLst>
                    <a:ext uri="{9D8B030D-6E8A-4147-A177-3AD203B41FA5}">
                      <a16:colId xmlns:a16="http://schemas.microsoft.com/office/drawing/2014/main" val="953769946"/>
                    </a:ext>
                  </a:extLst>
                </a:gridCol>
                <a:gridCol w="2364631">
                  <a:extLst>
                    <a:ext uri="{9D8B030D-6E8A-4147-A177-3AD203B41FA5}">
                      <a16:colId xmlns:a16="http://schemas.microsoft.com/office/drawing/2014/main" val="1526427892"/>
                    </a:ext>
                  </a:extLst>
                </a:gridCol>
                <a:gridCol w="2437456">
                  <a:extLst>
                    <a:ext uri="{9D8B030D-6E8A-4147-A177-3AD203B41FA5}">
                      <a16:colId xmlns:a16="http://schemas.microsoft.com/office/drawing/2014/main" val="1244665284"/>
                    </a:ext>
                  </a:extLst>
                </a:gridCol>
                <a:gridCol w="2487713">
                  <a:extLst>
                    <a:ext uri="{9D8B030D-6E8A-4147-A177-3AD203B41FA5}">
                      <a16:colId xmlns:a16="http://schemas.microsoft.com/office/drawing/2014/main" val="1669103699"/>
                    </a:ext>
                  </a:extLst>
                </a:gridCol>
              </a:tblGrid>
              <a:tr h="2354491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4400" dirty="0"/>
                        <a:t>War on diabetes</a:t>
                      </a:r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pPr algn="ctr"/>
                      <a:r>
                        <a:rPr lang="en-SG" dirty="0"/>
                        <a:t>2017 NDP speech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4800" dirty="0"/>
                        <a:t>3 in 10</a:t>
                      </a:r>
                    </a:p>
                    <a:p>
                      <a:endParaRPr lang="en-SG" sz="1800" dirty="0"/>
                    </a:p>
                    <a:p>
                      <a:endParaRPr lang="en-SG" sz="1800" dirty="0"/>
                    </a:p>
                    <a:p>
                      <a:pPr algn="ctr"/>
                      <a:r>
                        <a:rPr lang="en-SG" sz="1800" dirty="0"/>
                        <a:t>will get diabetes. Especially with aging population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4400" dirty="0"/>
                        <a:t>Can die faster.</a:t>
                      </a:r>
                    </a:p>
                    <a:p>
                      <a:pPr algn="ctr"/>
                      <a:r>
                        <a:rPr lang="en-SG" sz="1800" dirty="0"/>
                        <a:t>50% amputated with diabetes die within 2 years.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276666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A2574B8F-0C4E-481B-9945-A6B1724F6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" y="2457473"/>
            <a:ext cx="2590800" cy="23359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AE96BAD-D31C-40D5-9582-F363AC793E02}"/>
              </a:ext>
            </a:extLst>
          </p:cNvPr>
          <p:cNvSpPr/>
          <p:nvPr/>
        </p:nvSpPr>
        <p:spPr>
          <a:xfrm>
            <a:off x="5902960" y="2153920"/>
            <a:ext cx="5344160" cy="296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214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BA3E-B1EF-491D-A610-275B6264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967"/>
            <a:ext cx="10515600" cy="894713"/>
          </a:xfrm>
        </p:spPr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it matters to know about diabetes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EC4BBA-3482-4868-8E41-5FC429787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680"/>
            <a:ext cx="10515600" cy="1005840"/>
          </a:xfrm>
        </p:spPr>
        <p:txBody>
          <a:bodyPr>
            <a:normAutofit/>
          </a:bodyPr>
          <a:lstStyle/>
          <a:p>
            <a:r>
              <a:rPr lang="en-SG" dirty="0"/>
              <a:t>2 Types of diabetes. </a:t>
            </a:r>
          </a:p>
          <a:p>
            <a:r>
              <a:rPr lang="en-SG" dirty="0"/>
              <a:t>Type 1: Inheritance. Type 2. Lifestyle and age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E03143CA-DD25-421E-B385-F1B6A6CE1943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457473"/>
          <a:ext cx="9870440" cy="2354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0640">
                  <a:extLst>
                    <a:ext uri="{9D8B030D-6E8A-4147-A177-3AD203B41FA5}">
                      <a16:colId xmlns:a16="http://schemas.microsoft.com/office/drawing/2014/main" val="953769946"/>
                    </a:ext>
                  </a:extLst>
                </a:gridCol>
                <a:gridCol w="2364631">
                  <a:extLst>
                    <a:ext uri="{9D8B030D-6E8A-4147-A177-3AD203B41FA5}">
                      <a16:colId xmlns:a16="http://schemas.microsoft.com/office/drawing/2014/main" val="1526427892"/>
                    </a:ext>
                  </a:extLst>
                </a:gridCol>
                <a:gridCol w="2437456">
                  <a:extLst>
                    <a:ext uri="{9D8B030D-6E8A-4147-A177-3AD203B41FA5}">
                      <a16:colId xmlns:a16="http://schemas.microsoft.com/office/drawing/2014/main" val="1244665284"/>
                    </a:ext>
                  </a:extLst>
                </a:gridCol>
                <a:gridCol w="2487713">
                  <a:extLst>
                    <a:ext uri="{9D8B030D-6E8A-4147-A177-3AD203B41FA5}">
                      <a16:colId xmlns:a16="http://schemas.microsoft.com/office/drawing/2014/main" val="1669103699"/>
                    </a:ext>
                  </a:extLst>
                </a:gridCol>
              </a:tblGrid>
              <a:tr h="2354491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4400" dirty="0"/>
                        <a:t>War on diabetes</a:t>
                      </a:r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pPr algn="ctr"/>
                      <a:r>
                        <a:rPr lang="en-SG" dirty="0"/>
                        <a:t>2017 NDP speech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4800" dirty="0"/>
                        <a:t>3 in 10</a:t>
                      </a:r>
                    </a:p>
                    <a:p>
                      <a:endParaRPr lang="en-SG" sz="1800" dirty="0"/>
                    </a:p>
                    <a:p>
                      <a:endParaRPr lang="en-SG" sz="1800" dirty="0"/>
                    </a:p>
                    <a:p>
                      <a:pPr algn="ctr"/>
                      <a:r>
                        <a:rPr lang="en-SG" sz="1800" dirty="0"/>
                        <a:t>will get diabetes. Especially with aging population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4400" dirty="0"/>
                        <a:t>Can die faster.</a:t>
                      </a:r>
                    </a:p>
                    <a:p>
                      <a:pPr algn="ctr"/>
                      <a:r>
                        <a:rPr lang="en-SG" sz="1800" dirty="0"/>
                        <a:t>50% amputated with diabetes die within 2 years.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276666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A2574B8F-0C4E-481B-9945-A6B1724F6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" y="2457473"/>
            <a:ext cx="2590800" cy="23359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E2E3238-09C6-40A1-9BF2-715E213113FE}"/>
              </a:ext>
            </a:extLst>
          </p:cNvPr>
          <p:cNvSpPr/>
          <p:nvPr/>
        </p:nvSpPr>
        <p:spPr>
          <a:xfrm>
            <a:off x="8341360" y="2153920"/>
            <a:ext cx="2905760" cy="296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8409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BA3E-B1EF-491D-A610-275B6264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967"/>
            <a:ext cx="10515600" cy="894713"/>
          </a:xfrm>
        </p:spPr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it matters to know about diabetes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EC4BBA-3482-4868-8E41-5FC429787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680"/>
            <a:ext cx="10515600" cy="1005840"/>
          </a:xfrm>
        </p:spPr>
        <p:txBody>
          <a:bodyPr>
            <a:normAutofit/>
          </a:bodyPr>
          <a:lstStyle/>
          <a:p>
            <a:r>
              <a:rPr lang="en-SG" dirty="0"/>
              <a:t>2 Types of diabetes. </a:t>
            </a:r>
          </a:p>
          <a:p>
            <a:r>
              <a:rPr lang="en-SG" dirty="0"/>
              <a:t>Type 1: Inheritance. Type 2. Lifestyle and age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E03143CA-DD25-421E-B385-F1B6A6CE1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975811"/>
              </p:ext>
            </p:extLst>
          </p:nvPr>
        </p:nvGraphicFramePr>
        <p:xfrm>
          <a:off x="944880" y="2457473"/>
          <a:ext cx="9870440" cy="2354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0640">
                  <a:extLst>
                    <a:ext uri="{9D8B030D-6E8A-4147-A177-3AD203B41FA5}">
                      <a16:colId xmlns:a16="http://schemas.microsoft.com/office/drawing/2014/main" val="953769946"/>
                    </a:ext>
                  </a:extLst>
                </a:gridCol>
                <a:gridCol w="2364631">
                  <a:extLst>
                    <a:ext uri="{9D8B030D-6E8A-4147-A177-3AD203B41FA5}">
                      <a16:colId xmlns:a16="http://schemas.microsoft.com/office/drawing/2014/main" val="1526427892"/>
                    </a:ext>
                  </a:extLst>
                </a:gridCol>
                <a:gridCol w="2437456">
                  <a:extLst>
                    <a:ext uri="{9D8B030D-6E8A-4147-A177-3AD203B41FA5}">
                      <a16:colId xmlns:a16="http://schemas.microsoft.com/office/drawing/2014/main" val="1244665284"/>
                    </a:ext>
                  </a:extLst>
                </a:gridCol>
                <a:gridCol w="2487713">
                  <a:extLst>
                    <a:ext uri="{9D8B030D-6E8A-4147-A177-3AD203B41FA5}">
                      <a16:colId xmlns:a16="http://schemas.microsoft.com/office/drawing/2014/main" val="1669103699"/>
                    </a:ext>
                  </a:extLst>
                </a:gridCol>
              </a:tblGrid>
              <a:tr h="2354491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4400" dirty="0"/>
                        <a:t>War on diabetes</a:t>
                      </a:r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pPr algn="ctr"/>
                      <a:r>
                        <a:rPr lang="en-SG" dirty="0"/>
                        <a:t>2017 NDP speech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4800" dirty="0"/>
                        <a:t>3 in 10</a:t>
                      </a:r>
                    </a:p>
                    <a:p>
                      <a:endParaRPr lang="en-SG" sz="1800" dirty="0"/>
                    </a:p>
                    <a:p>
                      <a:endParaRPr lang="en-SG" sz="1800" dirty="0"/>
                    </a:p>
                    <a:p>
                      <a:pPr algn="ctr"/>
                      <a:r>
                        <a:rPr lang="en-SG" sz="1800" dirty="0"/>
                        <a:t>will get diabetes. Especially with aging population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4400" dirty="0"/>
                        <a:t>Higher risk</a:t>
                      </a:r>
                    </a:p>
                    <a:p>
                      <a:pPr algn="ctr"/>
                      <a:r>
                        <a:rPr lang="en-SG" sz="1800" dirty="0"/>
                        <a:t>50% amputated with diabetes die within 2 years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276666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A2574B8F-0C4E-481B-9945-A6B1724F6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" y="2457473"/>
            <a:ext cx="2590800" cy="233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0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BA3E-B1EF-491D-A610-275B6264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360" y="172087"/>
            <a:ext cx="10068560" cy="1219833"/>
          </a:xfrm>
        </p:spPr>
        <p:txBody>
          <a:bodyPr>
            <a:normAutofit/>
          </a:bodyPr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 and features importance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EC4BBA-3482-4868-8E41-5FC429787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473200"/>
            <a:ext cx="9723120" cy="4734560"/>
          </a:xfrm>
        </p:spPr>
        <p:txBody>
          <a:bodyPr>
            <a:normAutofit/>
          </a:bodyPr>
          <a:lstStyle/>
          <a:p>
            <a:r>
              <a:rPr lang="en-SG" dirty="0"/>
              <a:t>Source: Frankfurt hospital in Germany </a:t>
            </a:r>
            <a:r>
              <a:rPr lang="en-SG" sz="1800" dirty="0"/>
              <a:t>(2000 rows, 9 columns) </a:t>
            </a:r>
          </a:p>
          <a:p>
            <a:r>
              <a:rPr lang="en-SG" dirty="0"/>
              <a:t>Features includes</a:t>
            </a:r>
          </a:p>
          <a:p>
            <a:pPr lvl="1">
              <a:buFontTx/>
              <a:buChar char="-"/>
            </a:pPr>
            <a:r>
              <a:rPr lang="en-SG" dirty="0"/>
              <a:t>Glucose</a:t>
            </a:r>
          </a:p>
          <a:p>
            <a:pPr lvl="1">
              <a:buFontTx/>
              <a:buChar char="-"/>
            </a:pPr>
            <a:r>
              <a:rPr lang="en-SG" dirty="0"/>
              <a:t>BMI (Body Mass Index)</a:t>
            </a:r>
          </a:p>
          <a:p>
            <a:pPr lvl="1">
              <a:buFontTx/>
              <a:buChar char="-"/>
            </a:pPr>
            <a:r>
              <a:rPr lang="en-SG" dirty="0"/>
              <a:t>Age</a:t>
            </a:r>
          </a:p>
          <a:p>
            <a:pPr lvl="1">
              <a:buFontTx/>
              <a:buChar char="-"/>
            </a:pPr>
            <a:r>
              <a:rPr lang="en-SG" dirty="0"/>
              <a:t>Diabetes pedigree function</a:t>
            </a:r>
          </a:p>
          <a:p>
            <a:pPr lvl="1">
              <a:buFontTx/>
              <a:buChar char="-"/>
            </a:pPr>
            <a:r>
              <a:rPr lang="en-SG" dirty="0"/>
              <a:t>Blood pressure</a:t>
            </a:r>
          </a:p>
          <a:p>
            <a:pPr lvl="1">
              <a:buFontTx/>
              <a:buChar char="-"/>
            </a:pPr>
            <a:r>
              <a:rPr lang="en-SG" dirty="0"/>
              <a:t>Pregnancies</a:t>
            </a:r>
          </a:p>
          <a:p>
            <a:pPr lvl="1">
              <a:buFontTx/>
              <a:buChar char="-"/>
            </a:pPr>
            <a:r>
              <a:rPr lang="en-SG" dirty="0"/>
              <a:t>Insulin</a:t>
            </a:r>
          </a:p>
          <a:p>
            <a:pPr lvl="1">
              <a:buFontTx/>
              <a:buChar char="-"/>
            </a:pPr>
            <a:r>
              <a:rPr lang="en-SG" dirty="0"/>
              <a:t>Skin Thickness</a:t>
            </a:r>
          </a:p>
          <a:p>
            <a:pPr lvl="1">
              <a:buFontTx/>
              <a:buChar char="-"/>
            </a:pPr>
            <a:endParaRPr lang="en-SG" dirty="0"/>
          </a:p>
          <a:p>
            <a:pPr lvl="1">
              <a:buFontTx/>
              <a:buChar char="-"/>
            </a:pPr>
            <a:endParaRPr lang="en-SG" dirty="0"/>
          </a:p>
          <a:p>
            <a:pPr lvl="1">
              <a:buFontTx/>
              <a:buChar char="-"/>
            </a:pPr>
            <a:endParaRPr lang="en-SG" dirty="0"/>
          </a:p>
          <a:p>
            <a:pPr lvl="1">
              <a:buFontTx/>
              <a:buChar char="-"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93ABBE-7EC3-4DAA-85C9-9144CBD132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67" t="40296" r="37833" b="18015"/>
          <a:stretch/>
        </p:blipFill>
        <p:spPr>
          <a:xfrm>
            <a:off x="5062455" y="2217420"/>
            <a:ext cx="6946666" cy="387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6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BA3E-B1EF-491D-A610-275B6264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360" y="172087"/>
            <a:ext cx="5049520" cy="1219833"/>
          </a:xfrm>
        </p:spPr>
        <p:txBody>
          <a:bodyPr>
            <a:normAutofit fontScale="90000"/>
          </a:bodyPr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features heatmap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EC4BBA-3482-4868-8E41-5FC429787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473200"/>
            <a:ext cx="4958080" cy="4734560"/>
          </a:xfrm>
        </p:spPr>
        <p:txBody>
          <a:bodyPr>
            <a:normAutofit/>
          </a:bodyPr>
          <a:lstStyle/>
          <a:p>
            <a:r>
              <a:rPr lang="en-SG" dirty="0"/>
              <a:t>No strong correlation among features</a:t>
            </a:r>
          </a:p>
          <a:p>
            <a:r>
              <a:rPr lang="en-SG" dirty="0"/>
              <a:t>Data will be used to do modelling</a:t>
            </a:r>
          </a:p>
          <a:p>
            <a:pPr lvl="1">
              <a:buFontTx/>
              <a:buChar char="-"/>
            </a:pPr>
            <a:endParaRPr lang="en-SG" dirty="0"/>
          </a:p>
          <a:p>
            <a:pPr lvl="1">
              <a:buFontTx/>
              <a:buChar char="-"/>
            </a:pPr>
            <a:endParaRPr lang="en-SG" dirty="0"/>
          </a:p>
          <a:p>
            <a:pPr lvl="1">
              <a:buFontTx/>
              <a:buChar char="-"/>
            </a:pPr>
            <a:endParaRPr lang="en-SG" dirty="0"/>
          </a:p>
          <a:p>
            <a:pPr lvl="1">
              <a:buFontTx/>
              <a:buChar char="-"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B8B331-263F-4460-8A61-A390ACFA5D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3" b="8000"/>
          <a:stretch/>
        </p:blipFill>
        <p:spPr>
          <a:xfrm>
            <a:off x="5628640" y="537846"/>
            <a:ext cx="7401560" cy="611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01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5138-F1BD-49B6-A7E6-700228A23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82515"/>
            <a:ext cx="10942961" cy="1041435"/>
          </a:xfrm>
        </p:spPr>
        <p:txBody>
          <a:bodyPr>
            <a:normAutofit/>
          </a:bodyPr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Assessing the risk in diabetes by age(total data)</a:t>
            </a: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C1664101-AFD3-4864-97F0-47DF76454A52}"/>
              </a:ext>
            </a:extLst>
          </p:cNvPr>
          <p:cNvGraphicFramePr>
            <a:graphicFrameLocks noGrp="1"/>
          </p:cNvGraphicFramePr>
          <p:nvPr/>
        </p:nvGraphicFramePr>
        <p:xfrm>
          <a:off x="620386" y="1123950"/>
          <a:ext cx="10942962" cy="5260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2264">
                  <a:extLst>
                    <a:ext uri="{9D8B030D-6E8A-4147-A177-3AD203B41FA5}">
                      <a16:colId xmlns:a16="http://schemas.microsoft.com/office/drawing/2014/main" val="1725076819"/>
                    </a:ext>
                  </a:extLst>
                </a:gridCol>
                <a:gridCol w="1829221">
                  <a:extLst>
                    <a:ext uri="{9D8B030D-6E8A-4147-A177-3AD203B41FA5}">
                      <a16:colId xmlns:a16="http://schemas.microsoft.com/office/drawing/2014/main" val="1767152040"/>
                    </a:ext>
                  </a:extLst>
                </a:gridCol>
                <a:gridCol w="1809329">
                  <a:extLst>
                    <a:ext uri="{9D8B030D-6E8A-4147-A177-3AD203B41FA5}">
                      <a16:colId xmlns:a16="http://schemas.microsoft.com/office/drawing/2014/main" val="1629179491"/>
                    </a:ext>
                  </a:extLst>
                </a:gridCol>
                <a:gridCol w="1962148">
                  <a:extLst>
                    <a:ext uri="{9D8B030D-6E8A-4147-A177-3AD203B41FA5}">
                      <a16:colId xmlns:a16="http://schemas.microsoft.com/office/drawing/2014/main" val="3561753575"/>
                    </a:ext>
                  </a:extLst>
                </a:gridCol>
              </a:tblGrid>
              <a:tr h="822932">
                <a:tc>
                  <a:txBody>
                    <a:bodyPr/>
                    <a:lstStyle/>
                    <a:p>
                      <a:r>
                        <a:rPr lang="en-SG" sz="2400" dirty="0"/>
                        <a:t>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Age </a:t>
                      </a:r>
                    </a:p>
                    <a:p>
                      <a:pPr algn="ctr"/>
                      <a:r>
                        <a:rPr lang="en-SG" sz="2400" dirty="0"/>
                        <a:t>10-30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Age </a:t>
                      </a:r>
                    </a:p>
                    <a:p>
                      <a:pPr algn="ctr"/>
                      <a:r>
                        <a:rPr lang="en-SG" sz="2400" dirty="0"/>
                        <a:t>31-50 years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Age </a:t>
                      </a:r>
                    </a:p>
                    <a:p>
                      <a:pPr algn="ctr"/>
                      <a:r>
                        <a:rPr lang="en-SG" sz="2400" dirty="0"/>
                        <a:t>51 to 70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688714"/>
                  </a:ext>
                </a:extLst>
              </a:tr>
              <a:tr h="658513">
                <a:tc>
                  <a:txBody>
                    <a:bodyPr/>
                    <a:lstStyle/>
                    <a:p>
                      <a:r>
                        <a:rPr lang="en-SG" sz="2400" dirty="0"/>
                        <a:t>Age (counts)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82120"/>
                  </a:ext>
                </a:extLst>
              </a:tr>
              <a:tr h="701317">
                <a:tc>
                  <a:txBody>
                    <a:bodyPr/>
                    <a:lstStyle/>
                    <a:p>
                      <a:r>
                        <a:rPr lang="en-SG" sz="2400" dirty="0"/>
                        <a:t>Have 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21.2%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52.2%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05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G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4095"/>
                  </a:ext>
                </a:extLst>
              </a:tr>
              <a:tr h="6143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Age &amp; BMI &gt; 30 (counts)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398468"/>
                  </a:ext>
                </a:extLst>
              </a:tr>
              <a:tr h="7094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Have 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395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SG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793157"/>
                  </a:ext>
                </a:extLst>
              </a:tr>
              <a:tr h="7094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Age &amp; BMI &gt; 30 &amp; Glucose &gt; 140 (counts)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272880"/>
                  </a:ext>
                </a:extLst>
              </a:tr>
              <a:tr h="7094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Have 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15876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074244E-1EEC-40B5-ACC0-18D68688BB10}"/>
              </a:ext>
            </a:extLst>
          </p:cNvPr>
          <p:cNvSpPr/>
          <p:nvPr/>
        </p:nvSpPr>
        <p:spPr>
          <a:xfrm>
            <a:off x="620386" y="3429000"/>
            <a:ext cx="10942962" cy="3067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163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5138-F1BD-49B6-A7E6-700228A23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82515"/>
            <a:ext cx="10942961" cy="1041435"/>
          </a:xfrm>
        </p:spPr>
        <p:txBody>
          <a:bodyPr>
            <a:normAutofit/>
          </a:bodyPr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Assessing the risk in diabetes by age(total data)</a:t>
            </a: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C1664101-AFD3-4864-97F0-47DF76454A52}"/>
              </a:ext>
            </a:extLst>
          </p:cNvPr>
          <p:cNvGraphicFramePr>
            <a:graphicFrameLocks noGrp="1"/>
          </p:cNvGraphicFramePr>
          <p:nvPr/>
        </p:nvGraphicFramePr>
        <p:xfrm>
          <a:off x="620386" y="1123950"/>
          <a:ext cx="10942962" cy="5260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2264">
                  <a:extLst>
                    <a:ext uri="{9D8B030D-6E8A-4147-A177-3AD203B41FA5}">
                      <a16:colId xmlns:a16="http://schemas.microsoft.com/office/drawing/2014/main" val="1725076819"/>
                    </a:ext>
                  </a:extLst>
                </a:gridCol>
                <a:gridCol w="1829221">
                  <a:extLst>
                    <a:ext uri="{9D8B030D-6E8A-4147-A177-3AD203B41FA5}">
                      <a16:colId xmlns:a16="http://schemas.microsoft.com/office/drawing/2014/main" val="1767152040"/>
                    </a:ext>
                  </a:extLst>
                </a:gridCol>
                <a:gridCol w="1809329">
                  <a:extLst>
                    <a:ext uri="{9D8B030D-6E8A-4147-A177-3AD203B41FA5}">
                      <a16:colId xmlns:a16="http://schemas.microsoft.com/office/drawing/2014/main" val="1629179491"/>
                    </a:ext>
                  </a:extLst>
                </a:gridCol>
                <a:gridCol w="1962148">
                  <a:extLst>
                    <a:ext uri="{9D8B030D-6E8A-4147-A177-3AD203B41FA5}">
                      <a16:colId xmlns:a16="http://schemas.microsoft.com/office/drawing/2014/main" val="3561753575"/>
                    </a:ext>
                  </a:extLst>
                </a:gridCol>
              </a:tblGrid>
              <a:tr h="822932">
                <a:tc>
                  <a:txBody>
                    <a:bodyPr/>
                    <a:lstStyle/>
                    <a:p>
                      <a:r>
                        <a:rPr lang="en-SG" sz="2400" dirty="0"/>
                        <a:t>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Age </a:t>
                      </a:r>
                    </a:p>
                    <a:p>
                      <a:pPr algn="ctr"/>
                      <a:r>
                        <a:rPr lang="en-SG" sz="2400" dirty="0"/>
                        <a:t>10-30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Age </a:t>
                      </a:r>
                    </a:p>
                    <a:p>
                      <a:pPr algn="ctr"/>
                      <a:r>
                        <a:rPr lang="en-SG" sz="2400" dirty="0"/>
                        <a:t>31-50 years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Age </a:t>
                      </a:r>
                    </a:p>
                    <a:p>
                      <a:pPr algn="ctr"/>
                      <a:r>
                        <a:rPr lang="en-SG" sz="2400" dirty="0"/>
                        <a:t>51 to 70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688714"/>
                  </a:ext>
                </a:extLst>
              </a:tr>
              <a:tr h="658513">
                <a:tc>
                  <a:txBody>
                    <a:bodyPr/>
                    <a:lstStyle/>
                    <a:p>
                      <a:r>
                        <a:rPr lang="en-SG" sz="2400" dirty="0"/>
                        <a:t>Age (counts)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82120"/>
                  </a:ext>
                </a:extLst>
              </a:tr>
              <a:tr h="701317">
                <a:tc>
                  <a:txBody>
                    <a:bodyPr/>
                    <a:lstStyle/>
                    <a:p>
                      <a:r>
                        <a:rPr lang="en-SG" sz="2400" dirty="0"/>
                        <a:t>Have 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21.2%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52.2%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05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G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4095"/>
                  </a:ext>
                </a:extLst>
              </a:tr>
              <a:tr h="6143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Age &amp; BMI &gt; 30 (counts)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398468"/>
                  </a:ext>
                </a:extLst>
              </a:tr>
              <a:tr h="7094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Have 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395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SG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SG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793157"/>
                  </a:ext>
                </a:extLst>
              </a:tr>
              <a:tr h="7094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Age &amp; BMI &gt; 30 &amp; Glucose &gt; 140 (counts)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272880"/>
                  </a:ext>
                </a:extLst>
              </a:tr>
              <a:tr h="7094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Have 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SG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15876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074244E-1EEC-40B5-ACC0-18D68688BB10}"/>
              </a:ext>
            </a:extLst>
          </p:cNvPr>
          <p:cNvSpPr/>
          <p:nvPr/>
        </p:nvSpPr>
        <p:spPr>
          <a:xfrm>
            <a:off x="620386" y="4754880"/>
            <a:ext cx="10942962" cy="1741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038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1571</TotalTime>
  <Words>858</Words>
  <Application>Microsoft Office PowerPoint</Application>
  <PresentationFormat>Widescreen</PresentationFormat>
  <Paragraphs>250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Times New Roman</vt:lpstr>
      <vt:lpstr>Office Theme</vt:lpstr>
      <vt:lpstr>PowerPoint Presentation</vt:lpstr>
      <vt:lpstr>Why it matters to know about diabetes </vt:lpstr>
      <vt:lpstr>Why it matters to know about diabetes </vt:lpstr>
      <vt:lpstr>Why it matters to know about diabetes </vt:lpstr>
      <vt:lpstr>Why it matters to know about diabetes </vt:lpstr>
      <vt:lpstr>Data source and features importance</vt:lpstr>
      <vt:lpstr>Top 5 features heatmap</vt:lpstr>
      <vt:lpstr>Assessing the risk in diabetes by age(total data)</vt:lpstr>
      <vt:lpstr>Assessing the risk in diabetes by age(total data)</vt:lpstr>
      <vt:lpstr>Assessing the risk in diabetes by age(total data)</vt:lpstr>
      <vt:lpstr>Assessing the risk in diabetes by age(rf data)</vt:lpstr>
      <vt:lpstr>Cross validation of data on models</vt:lpstr>
      <vt:lpstr>Using gridsearchcv to search best threshold  across models</vt:lpstr>
      <vt:lpstr>Receiver Operating  Characteristics i.e ROC</vt:lpstr>
      <vt:lpstr>Random Forest confusion matrix</vt:lpstr>
      <vt:lpstr>Random Forest confusion matrix</vt:lpstr>
      <vt:lpstr>Conclusion</vt:lpstr>
      <vt:lpstr>  Thank you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Kiat Chew</dc:creator>
  <cp:lastModifiedBy>Lin Kiat Chew</cp:lastModifiedBy>
  <cp:revision>80</cp:revision>
  <dcterms:created xsi:type="dcterms:W3CDTF">2020-09-30T05:36:01Z</dcterms:created>
  <dcterms:modified xsi:type="dcterms:W3CDTF">2020-10-08T08:19:45Z</dcterms:modified>
</cp:coreProperties>
</file>