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4" r:id="rId4"/>
    <p:sldId id="260" r:id="rId5"/>
    <p:sldId id="262" r:id="rId6"/>
    <p:sldId id="259" r:id="rId7"/>
    <p:sldId id="258" r:id="rId8"/>
    <p:sldId id="265" r:id="rId9"/>
    <p:sldId id="266" r:id="rId10"/>
    <p:sldId id="275" r:id="rId11"/>
    <p:sldId id="278" r:id="rId12"/>
    <p:sldId id="277" r:id="rId13"/>
    <p:sldId id="267" r:id="rId14"/>
    <p:sldId id="268" r:id="rId15"/>
    <p:sldId id="280" r:id="rId16"/>
    <p:sldId id="273" r:id="rId17"/>
    <p:sldId id="269" r:id="rId18"/>
    <p:sldId id="271" r:id="rId19"/>
    <p:sldId id="272" r:id="rId20"/>
    <p:sldId id="279" r:id="rId21"/>
    <p:sldId id="274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DAEF"/>
    <a:srgbClr val="42CCB3"/>
    <a:srgbClr val="E91B69"/>
    <a:srgbClr val="E6DB4A"/>
    <a:srgbClr val="EFB547"/>
    <a:srgbClr val="D161D9"/>
    <a:srgbClr val="7FB32F"/>
    <a:srgbClr val="1B1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4AAE597-33F8-4DEE-814D-19AE71EFC306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E997133-38CF-4451-8E7B-F63A8ECD0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1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97133-38CF-4451-8E7B-F63A8ECD02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97133-38CF-4451-8E7B-F63A8ECD0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97133-38CF-4451-8E7B-F63A8ECD0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97133-38CF-4451-8E7B-F63A8ECD0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8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97133-38CF-4451-8E7B-F63A8ECD0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8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3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5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6266-F75F-40EF-AD05-566CB805DD91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6266-F75F-40EF-AD05-566CB805DD91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C035-F230-4C36-AC6A-96D6899D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trangersfordinner.com/" TargetMode="External"/><Relationship Id="rId2" Type="http://schemas.openxmlformats.org/officeDocument/2006/relationships/hyperlink" Target="http://edgeyo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chewxy@pressyo.com" TargetMode="External"/><Relationship Id="rId2" Type="http://schemas.openxmlformats.org/officeDocument/2006/relationships/hyperlink" Target="http://github.com/chewxy/SyPyOct20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Fontin Sans Rg" pitchFamily="50" charset="0"/>
              </a:rPr>
              <a:t>ZeroMQ</a:t>
            </a:r>
            <a:endParaRPr lang="en-US" dirty="0">
              <a:solidFill>
                <a:srgbClr val="C00000"/>
              </a:solidFill>
              <a:latin typeface="Fontin Sans Rg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make your web app do heavy shit</a:t>
            </a:r>
          </a:p>
          <a:p>
            <a:r>
              <a:rPr lang="en-US" cap="small" dirty="0" smtClean="0">
                <a:latin typeface="Futura Std Medium" pitchFamily="34" charset="0"/>
              </a:rPr>
              <a:t>#</a:t>
            </a:r>
            <a:r>
              <a:rPr lang="en-US" cap="small" dirty="0" err="1" smtClean="0">
                <a:latin typeface="Futura Std Medium" pitchFamily="34" charset="0"/>
              </a:rPr>
              <a:t>sypy</a:t>
            </a:r>
            <a:endParaRPr lang="en-US" cap="small" dirty="0" smtClean="0">
              <a:latin typeface="Futura Std Medium" pitchFamily="34" charset="0"/>
            </a:endParaRPr>
          </a:p>
          <a:p>
            <a:r>
              <a:rPr lang="en-US" cap="small" dirty="0" smtClean="0">
                <a:latin typeface="Futura Std Medium" pitchFamily="34" charset="0"/>
              </a:rPr>
              <a:t>@</a:t>
            </a:r>
            <a:r>
              <a:rPr lang="en-US" cap="small" dirty="0" err="1" smtClean="0">
                <a:latin typeface="Futura Std Medium" pitchFamily="34" charset="0"/>
              </a:rPr>
              <a:t>chewxy</a:t>
            </a:r>
            <a:endParaRPr lang="en-US" cap="small" dirty="0">
              <a:latin typeface="Futura St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endParaRPr lang="en-US" cap="small" dirty="0">
              <a:latin typeface="Futura Std Medium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23972" y="1123894"/>
            <a:ext cx="6633042" cy="1666549"/>
            <a:chOff x="834558" y="1148440"/>
            <a:chExt cx="7259096" cy="2277771"/>
          </a:xfrm>
        </p:grpSpPr>
        <p:sp>
          <p:nvSpPr>
            <p:cNvPr id="4" name="Rectangle 3"/>
            <p:cNvSpPr/>
            <p:nvPr/>
          </p:nvSpPr>
          <p:spPr>
            <a:xfrm>
              <a:off x="33544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30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16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40275" y="2167354"/>
              <a:ext cx="228600" cy="4572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88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74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60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46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89215" y="2167354"/>
              <a:ext cx="207818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06558" y="2167354"/>
              <a:ext cx="228600" cy="4572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558" y="2216312"/>
              <a:ext cx="1371600" cy="46272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  <a:endCxn id="28" idx="1"/>
            </p:cNvCxnSpPr>
            <p:nvPr/>
          </p:nvCxnSpPr>
          <p:spPr>
            <a:xfrm flipV="1">
              <a:off x="2206158" y="2376499"/>
              <a:ext cx="840858" cy="71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01959" y="2211288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29" idx="3"/>
              <a:endCxn id="16" idx="1"/>
            </p:cNvCxnSpPr>
            <p:nvPr/>
          </p:nvCxnSpPr>
          <p:spPr>
            <a:xfrm>
              <a:off x="5944218" y="2388738"/>
              <a:ext cx="757741" cy="539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34558" y="1567801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  <a:endCxn id="28" idx="1"/>
            </p:cNvCxnSpPr>
            <p:nvPr/>
          </p:nvCxnSpPr>
          <p:spPr>
            <a:xfrm>
              <a:off x="2206158" y="1799162"/>
              <a:ext cx="840858" cy="5773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4558" y="2863202"/>
              <a:ext cx="1371600" cy="46272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3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20" idx="3"/>
              <a:endCxn id="28" idx="1"/>
            </p:cNvCxnSpPr>
            <p:nvPr/>
          </p:nvCxnSpPr>
          <p:spPr>
            <a:xfrm flipV="1">
              <a:off x="2206158" y="2376499"/>
              <a:ext cx="840858" cy="718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22054" y="2820525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3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3" name="Straight Arrow Connector 22"/>
            <p:cNvCxnSpPr>
              <a:stCxn id="29" idx="3"/>
              <a:endCxn id="22" idx="1"/>
            </p:cNvCxnSpPr>
            <p:nvPr/>
          </p:nvCxnSpPr>
          <p:spPr>
            <a:xfrm>
              <a:off x="5944218" y="2388738"/>
              <a:ext cx="777836" cy="6631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722054" y="1557754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29" idx="3"/>
              <a:endCxn id="24" idx="1"/>
            </p:cNvCxnSpPr>
            <p:nvPr/>
          </p:nvCxnSpPr>
          <p:spPr>
            <a:xfrm flipV="1">
              <a:off x="5944218" y="1789115"/>
              <a:ext cx="777836" cy="599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163975" y="1557754"/>
              <a:ext cx="2667000" cy="163210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0517" y="1148440"/>
              <a:ext cx="1973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Univers LT Std 55" pitchFamily="34" charset="0"/>
                </a:rPr>
                <a:t>Queue (external)</a:t>
              </a:r>
              <a:endParaRPr lang="en-US" sz="1600" dirty="0">
                <a:latin typeface="Univers LT Std 55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7016" y="2167354"/>
              <a:ext cx="225942" cy="4182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18276" y="2179593"/>
              <a:ext cx="225942" cy="4182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96509" y="3005554"/>
              <a:ext cx="1710049" cy="42065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MQ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9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endParaRPr lang="en-US" cap="small" dirty="0">
              <a:latin typeface="Futura Std Medium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23972" y="1123894"/>
            <a:ext cx="6633042" cy="1666549"/>
            <a:chOff x="834558" y="1148440"/>
            <a:chExt cx="7259096" cy="2277771"/>
          </a:xfrm>
        </p:grpSpPr>
        <p:sp>
          <p:nvSpPr>
            <p:cNvPr id="4" name="Rectangle 3"/>
            <p:cNvSpPr/>
            <p:nvPr/>
          </p:nvSpPr>
          <p:spPr>
            <a:xfrm>
              <a:off x="33544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30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16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40275" y="2167354"/>
              <a:ext cx="228600" cy="4572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88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74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60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46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89215" y="2167354"/>
              <a:ext cx="207818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06558" y="2167354"/>
              <a:ext cx="228600" cy="4572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558" y="2216312"/>
              <a:ext cx="1371600" cy="46272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  <a:endCxn id="28" idx="1"/>
            </p:cNvCxnSpPr>
            <p:nvPr/>
          </p:nvCxnSpPr>
          <p:spPr>
            <a:xfrm flipV="1">
              <a:off x="2206158" y="2376499"/>
              <a:ext cx="840858" cy="71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01959" y="2211288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29" idx="3"/>
              <a:endCxn id="16" idx="1"/>
            </p:cNvCxnSpPr>
            <p:nvPr/>
          </p:nvCxnSpPr>
          <p:spPr>
            <a:xfrm>
              <a:off x="5944218" y="2388738"/>
              <a:ext cx="757741" cy="539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34558" y="1567801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  <a:endCxn id="28" idx="1"/>
            </p:cNvCxnSpPr>
            <p:nvPr/>
          </p:nvCxnSpPr>
          <p:spPr>
            <a:xfrm>
              <a:off x="2206158" y="1799162"/>
              <a:ext cx="840858" cy="5773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4558" y="2863202"/>
              <a:ext cx="1371600" cy="46272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3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20" idx="3"/>
              <a:endCxn id="28" idx="1"/>
            </p:cNvCxnSpPr>
            <p:nvPr/>
          </p:nvCxnSpPr>
          <p:spPr>
            <a:xfrm flipV="1">
              <a:off x="2206158" y="2376499"/>
              <a:ext cx="840858" cy="718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22054" y="2820525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3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3" name="Straight Arrow Connector 22"/>
            <p:cNvCxnSpPr>
              <a:stCxn id="29" idx="3"/>
              <a:endCxn id="22" idx="1"/>
            </p:cNvCxnSpPr>
            <p:nvPr/>
          </p:nvCxnSpPr>
          <p:spPr>
            <a:xfrm>
              <a:off x="5944218" y="2388738"/>
              <a:ext cx="777836" cy="6631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722054" y="1557754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29" idx="3"/>
              <a:endCxn id="24" idx="1"/>
            </p:cNvCxnSpPr>
            <p:nvPr/>
          </p:nvCxnSpPr>
          <p:spPr>
            <a:xfrm flipV="1">
              <a:off x="5944218" y="1789115"/>
              <a:ext cx="777836" cy="599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163975" y="1557754"/>
              <a:ext cx="2667000" cy="163210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0517" y="1148440"/>
              <a:ext cx="1973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Univers LT Std 55" pitchFamily="34" charset="0"/>
                </a:rPr>
                <a:t>Queue (external)</a:t>
              </a:r>
              <a:endParaRPr lang="en-US" sz="1600" dirty="0">
                <a:latin typeface="Univers LT Std 55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7016" y="2167354"/>
              <a:ext cx="225942" cy="4182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18276" y="2179593"/>
              <a:ext cx="225942" cy="4182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96509" y="3005554"/>
              <a:ext cx="1710049" cy="42065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MQ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93517" y="3506986"/>
            <a:ext cx="13716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Producer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2075" y="3505200"/>
            <a:ext cx="2362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Broker + MQ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1171" y="3501152"/>
            <a:ext cx="13716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Consumer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36" name="Straight Arrow Connector 35"/>
          <p:cNvCxnSpPr>
            <a:stCxn id="33" idx="3"/>
            <a:endCxn id="30" idx="1"/>
          </p:cNvCxnSpPr>
          <p:nvPr/>
        </p:nvCxnSpPr>
        <p:spPr>
          <a:xfrm flipV="1">
            <a:off x="2365117" y="3689866"/>
            <a:ext cx="986958" cy="1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3"/>
            <a:endCxn id="34" idx="1"/>
          </p:cNvCxnSpPr>
          <p:nvPr/>
        </p:nvCxnSpPr>
        <p:spPr>
          <a:xfrm flipV="1">
            <a:off x="5714275" y="3685818"/>
            <a:ext cx="1086896" cy="4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4314319" y="2895600"/>
            <a:ext cx="313327" cy="45720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endParaRPr lang="en-US" cap="small" dirty="0">
              <a:latin typeface="Futura Std Medium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123972" y="1123894"/>
            <a:ext cx="6633042" cy="1666549"/>
            <a:chOff x="834558" y="1148440"/>
            <a:chExt cx="7259096" cy="2277771"/>
          </a:xfrm>
        </p:grpSpPr>
        <p:sp>
          <p:nvSpPr>
            <p:cNvPr id="4" name="Rectangle 3"/>
            <p:cNvSpPr/>
            <p:nvPr/>
          </p:nvSpPr>
          <p:spPr>
            <a:xfrm>
              <a:off x="33544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30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16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40275" y="2167354"/>
              <a:ext cx="228600" cy="4572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88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7475" y="2167354"/>
              <a:ext cx="2286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60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4675" y="2167354"/>
              <a:ext cx="2286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89215" y="2167354"/>
              <a:ext cx="207818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06558" y="2167354"/>
              <a:ext cx="228600" cy="4572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558" y="2216312"/>
              <a:ext cx="1371600" cy="46272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  <a:endCxn id="28" idx="1"/>
            </p:cNvCxnSpPr>
            <p:nvPr/>
          </p:nvCxnSpPr>
          <p:spPr>
            <a:xfrm flipV="1">
              <a:off x="2206158" y="2376499"/>
              <a:ext cx="840858" cy="71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01959" y="2211288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29" idx="3"/>
              <a:endCxn id="16" idx="1"/>
            </p:cNvCxnSpPr>
            <p:nvPr/>
          </p:nvCxnSpPr>
          <p:spPr>
            <a:xfrm>
              <a:off x="5944218" y="2388738"/>
              <a:ext cx="757741" cy="539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34558" y="1567801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  <a:endCxn id="28" idx="1"/>
            </p:cNvCxnSpPr>
            <p:nvPr/>
          </p:nvCxnSpPr>
          <p:spPr>
            <a:xfrm>
              <a:off x="2206158" y="1799162"/>
              <a:ext cx="840858" cy="5773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4558" y="2863202"/>
              <a:ext cx="1371600" cy="46272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A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3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20" idx="3"/>
              <a:endCxn id="28" idx="1"/>
            </p:cNvCxnSpPr>
            <p:nvPr/>
          </p:nvCxnSpPr>
          <p:spPr>
            <a:xfrm flipV="1">
              <a:off x="2206158" y="2376499"/>
              <a:ext cx="840858" cy="718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22054" y="2820525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3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3" name="Straight Arrow Connector 22"/>
            <p:cNvCxnSpPr>
              <a:stCxn id="29" idx="3"/>
              <a:endCxn id="22" idx="1"/>
            </p:cNvCxnSpPr>
            <p:nvPr/>
          </p:nvCxnSpPr>
          <p:spPr>
            <a:xfrm>
              <a:off x="5944218" y="2388738"/>
              <a:ext cx="777836" cy="6631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722054" y="1557754"/>
              <a:ext cx="1371600" cy="46272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Univers LT Std 55" pitchFamily="34" charset="0"/>
                </a:rPr>
                <a:t>Process B</a:t>
              </a:r>
              <a:r>
                <a:rPr lang="en-US" sz="1600" baseline="-25000" dirty="0" smtClean="0">
                  <a:solidFill>
                    <a:schemeClr val="bg1"/>
                  </a:solidFill>
                  <a:latin typeface="Univers LT Std 55" pitchFamily="34" charset="0"/>
                </a:rPr>
                <a:t>2</a:t>
              </a:r>
              <a:endParaRPr lang="en-US" sz="1600" baseline="-25000" dirty="0">
                <a:solidFill>
                  <a:schemeClr val="bg1"/>
                </a:solidFill>
                <a:latin typeface="Univers LT Std 55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29" idx="3"/>
              <a:endCxn id="24" idx="1"/>
            </p:cNvCxnSpPr>
            <p:nvPr/>
          </p:nvCxnSpPr>
          <p:spPr>
            <a:xfrm flipV="1">
              <a:off x="5944218" y="1789115"/>
              <a:ext cx="777836" cy="599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163975" y="1557754"/>
              <a:ext cx="2667000" cy="163210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0517" y="1148440"/>
              <a:ext cx="1973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Univers LT Std 55" pitchFamily="34" charset="0"/>
                </a:rPr>
                <a:t>Queue (external)</a:t>
              </a:r>
              <a:endParaRPr lang="en-US" sz="1600" dirty="0">
                <a:latin typeface="Univers LT Std 55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7016" y="2167354"/>
              <a:ext cx="225942" cy="4182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18276" y="2179593"/>
              <a:ext cx="225942" cy="4182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96509" y="3005554"/>
              <a:ext cx="1710049" cy="42065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MQ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93517" y="3506986"/>
            <a:ext cx="13716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Producer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2075" y="3505200"/>
            <a:ext cx="2362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Broker + MQ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1171" y="3501152"/>
            <a:ext cx="13716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Consumer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36" name="Straight Arrow Connector 35"/>
          <p:cNvCxnSpPr>
            <a:stCxn id="33" idx="3"/>
            <a:endCxn id="30" idx="1"/>
          </p:cNvCxnSpPr>
          <p:nvPr/>
        </p:nvCxnSpPr>
        <p:spPr>
          <a:xfrm flipV="1">
            <a:off x="2365117" y="3689866"/>
            <a:ext cx="986958" cy="1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3"/>
            <a:endCxn id="34" idx="1"/>
          </p:cNvCxnSpPr>
          <p:nvPr/>
        </p:nvCxnSpPr>
        <p:spPr>
          <a:xfrm flipV="1">
            <a:off x="5714275" y="3685818"/>
            <a:ext cx="1086896" cy="4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4314319" y="2895600"/>
            <a:ext cx="313327" cy="45720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43704" y="5029201"/>
            <a:ext cx="13716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Producer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3246360" y="5029201"/>
            <a:ext cx="70721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Univers LT Std 55" pitchFamily="34" charset="0"/>
              </a:rPr>
              <a:t>zmq</a:t>
            </a:r>
            <a:endParaRPr lang="en-US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72822" y="5029201"/>
            <a:ext cx="13716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Consumer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4841471" y="5029201"/>
            <a:ext cx="70721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Univers LT Std 55" pitchFamily="34" charset="0"/>
              </a:rPr>
              <a:t>zmq</a:t>
            </a:r>
            <a:endParaRPr lang="en-US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50" name="Straight Arrow Connector 49"/>
          <p:cNvCxnSpPr>
            <a:stCxn id="45" idx="0"/>
            <a:endCxn id="48" idx="0"/>
          </p:cNvCxnSpPr>
          <p:nvPr/>
        </p:nvCxnSpPr>
        <p:spPr>
          <a:xfrm flipV="1">
            <a:off x="3784636" y="5213867"/>
            <a:ext cx="12257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23182" y="437566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Univers LT Std 55" pitchFamily="34" charset="0"/>
              </a:rPr>
              <a:t>The Genius of </a:t>
            </a:r>
            <a:r>
              <a:rPr lang="en-US" b="1" dirty="0" err="1" smtClean="0">
                <a:latin typeface="Univers LT Std 55" pitchFamily="34" charset="0"/>
              </a:rPr>
              <a:t>ZeroMQ</a:t>
            </a:r>
            <a:endParaRPr lang="en-US" b="1" dirty="0">
              <a:latin typeface="Univers LT Std 5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1" y="1386673"/>
            <a:ext cx="4190998" cy="2560320"/>
          </a:xfrm>
          <a:prstGeom prst="rect">
            <a:avLst/>
          </a:prstGeom>
          <a:solidFill>
            <a:srgbClr val="1B1C16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91B69"/>
                </a:solidFill>
                <a:latin typeface="Anonymous Pro" pitchFamily="49" charset="0"/>
                <a:ea typeface="Anonymous Pro" pitchFamily="49" charset="0"/>
              </a:rPr>
              <a:t>import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zmq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context =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zmq.Context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()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socket =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context.socket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zmq.PUSH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)</a:t>
            </a:r>
          </a:p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socket.bind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sz="1600" dirty="0" smtClean="0">
                <a:solidFill>
                  <a:srgbClr val="E6DB4A"/>
                </a:solidFill>
                <a:latin typeface="Anonymous Pro" pitchFamily="49" charset="0"/>
                <a:ea typeface="Anonymous Pro" pitchFamily="49" charset="0"/>
              </a:rPr>
              <a:t>‘</a:t>
            </a:r>
            <a:r>
              <a:rPr lang="en-US" sz="1600" dirty="0" err="1" smtClean="0">
                <a:solidFill>
                  <a:srgbClr val="E6DB4A"/>
                </a:solidFill>
                <a:latin typeface="Anonymous Pro" pitchFamily="49" charset="0"/>
                <a:ea typeface="Anonymous Pro" pitchFamily="49" charset="0"/>
              </a:rPr>
              <a:t>tcp</a:t>
            </a:r>
            <a:r>
              <a:rPr lang="en-US" sz="1600" dirty="0" smtClean="0">
                <a:solidFill>
                  <a:srgbClr val="E6DB4A"/>
                </a:solidFill>
                <a:latin typeface="Anonymous Pro" pitchFamily="49" charset="0"/>
                <a:ea typeface="Anonymous Pro" pitchFamily="49" charset="0"/>
              </a:rPr>
              <a:t>://*:1234’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)</a:t>
            </a:r>
          </a:p>
          <a:p>
            <a:endParaRPr lang="en-US" sz="1600" dirty="0" smtClean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&gt;&gt;&gt;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socket.send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sz="1600" dirty="0" smtClean="0">
                <a:solidFill>
                  <a:srgbClr val="E6DB4A"/>
                </a:solidFill>
                <a:latin typeface="Anonymous Pro" pitchFamily="49" charset="0"/>
                <a:ea typeface="Anonymous Pro" pitchFamily="49" charset="0"/>
              </a:rPr>
              <a:t>‘test’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99" y="1386672"/>
            <a:ext cx="4079631" cy="2560320"/>
          </a:xfrm>
          <a:prstGeom prst="rect">
            <a:avLst/>
          </a:prstGeom>
          <a:solidFill>
            <a:srgbClr val="1B1C16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91B69"/>
                </a:solidFill>
                <a:latin typeface="Anonymous Pro" pitchFamily="49" charset="0"/>
                <a:ea typeface="Anonymous Pro" pitchFamily="49" charset="0"/>
              </a:rPr>
              <a:t>import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zmq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context =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zmq.Context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()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socket =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context.socket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zmq.PULL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)</a:t>
            </a:r>
          </a:p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socket.connect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sz="1600" dirty="0" smtClean="0">
                <a:solidFill>
                  <a:srgbClr val="E6DB4A"/>
                </a:solidFill>
                <a:latin typeface="Anonymous Pro" pitchFamily="49" charset="0"/>
                <a:ea typeface="Anonymous Pro" pitchFamily="49" charset="0"/>
              </a:rPr>
              <a:t>‘</a:t>
            </a:r>
            <a:r>
              <a:rPr lang="en-US" sz="1600" dirty="0" err="1" smtClean="0">
                <a:solidFill>
                  <a:srgbClr val="E6DB4A"/>
                </a:solidFill>
                <a:latin typeface="Anonymous Pro" pitchFamily="49" charset="0"/>
                <a:ea typeface="Anonymous Pro" pitchFamily="49" charset="0"/>
              </a:rPr>
              <a:t>tcp</a:t>
            </a:r>
            <a:r>
              <a:rPr lang="en-US" sz="1600" dirty="0" smtClean="0">
                <a:solidFill>
                  <a:srgbClr val="E6DB4A"/>
                </a:solidFill>
                <a:latin typeface="Anonymous Pro" pitchFamily="49" charset="0"/>
                <a:ea typeface="Anonymous Pro" pitchFamily="49" charset="0"/>
              </a:rPr>
              <a:t>://*:1234’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)</a:t>
            </a:r>
          </a:p>
          <a:p>
            <a:endParaRPr lang="en-US" sz="1600" dirty="0" smtClean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while </a:t>
            </a:r>
            <a:r>
              <a:rPr lang="en-US" sz="1600" dirty="0" smtClean="0">
                <a:solidFill>
                  <a:srgbClr val="D161D9"/>
                </a:solidFill>
                <a:latin typeface="Anonymous Pro" pitchFamily="49" charset="0"/>
                <a:ea typeface="Anonymous Pro" pitchFamily="49" charset="0"/>
              </a:rPr>
              <a:t>True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 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msg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=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socket.recv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()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  </a:t>
            </a:r>
            <a:r>
              <a:rPr lang="en-US" sz="1600" dirty="0" smtClean="0">
                <a:solidFill>
                  <a:srgbClr val="E91B69"/>
                </a:solidFill>
                <a:latin typeface="Anonymous Pro" pitchFamily="49" charset="0"/>
                <a:ea typeface="Anonymous Pro" pitchFamily="49" charset="0"/>
              </a:rPr>
              <a:t>print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msg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4267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nivers LT Std 55" pitchFamily="34" charset="0"/>
              </a:rPr>
              <a:t>If you are reading this during the presentation that means the live coding didn’t go well</a:t>
            </a:r>
            <a:endParaRPr lang="en-US" dirty="0">
              <a:latin typeface="Univers LT Std 5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nivers LT Std 55" pitchFamily="34" charset="0"/>
              </a:rPr>
              <a:t>Many patterns supported: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Push/Pull</a:t>
            </a:r>
            <a:endParaRPr lang="en-US" sz="2000" dirty="0" smtClean="0">
              <a:latin typeface="Univers LT Std 55" pitchFamily="34" charset="0"/>
            </a:endParaRPr>
          </a:p>
          <a:p>
            <a:pPr lvl="1"/>
            <a:r>
              <a:rPr lang="en-US" sz="2000" dirty="0" smtClean="0">
                <a:latin typeface="Univers LT Std 55" pitchFamily="34" charset="0"/>
              </a:rPr>
              <a:t>Request/Reply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Pub/Sub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Many </a:t>
            </a:r>
            <a:r>
              <a:rPr lang="en-US" sz="2000" dirty="0" smtClean="0">
                <a:latin typeface="Univers LT Std 55" pitchFamily="34" charset="0"/>
              </a:rPr>
              <a:t>More!</a:t>
            </a:r>
          </a:p>
          <a:p>
            <a:r>
              <a:rPr lang="en-US" dirty="0" smtClean="0">
                <a:latin typeface="Univers LT Std 55" pitchFamily="34" charset="0"/>
              </a:rPr>
              <a:t>Many protocols supported</a:t>
            </a:r>
            <a:r>
              <a:rPr lang="en-US" sz="2400" dirty="0" smtClean="0">
                <a:latin typeface="Univers LT Std 55" pitchFamily="34" charset="0"/>
              </a:rPr>
              <a:t>: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TCP </a:t>
            </a:r>
            <a:endParaRPr lang="en-US" sz="2000" dirty="0" smtClean="0">
              <a:latin typeface="Univers LT Std 55" pitchFamily="34" charset="0"/>
            </a:endParaRPr>
          </a:p>
          <a:p>
            <a:pPr lvl="1"/>
            <a:r>
              <a:rPr lang="en-US" sz="2000" dirty="0" smtClean="0">
                <a:latin typeface="Univers LT Std 55" pitchFamily="34" charset="0"/>
              </a:rPr>
              <a:t>IPC </a:t>
            </a:r>
          </a:p>
          <a:p>
            <a:pPr lvl="1"/>
            <a:r>
              <a:rPr lang="en-US" sz="2000" dirty="0" err="1" smtClean="0">
                <a:latin typeface="Univers LT Std 55" pitchFamily="34" charset="0"/>
              </a:rPr>
              <a:t>InProc</a:t>
            </a:r>
            <a:r>
              <a:rPr lang="en-US" sz="2000" dirty="0" smtClean="0">
                <a:latin typeface="Univers LT Std 55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PGM </a:t>
            </a:r>
          </a:p>
          <a:p>
            <a:r>
              <a:rPr lang="en-US" dirty="0" smtClean="0">
                <a:latin typeface="Univers LT Std 55" pitchFamily="34" charset="0"/>
              </a:rPr>
              <a:t>Automatic load balancing</a:t>
            </a:r>
            <a:endParaRPr lang="en-US" dirty="0" smtClean="0">
              <a:latin typeface="Univers LT Std 5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3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Univers LT Std 55" pitchFamily="34" charset="0"/>
              </a:rPr>
              <a:t>ZeroMQ</a:t>
            </a:r>
            <a:r>
              <a:rPr lang="en-US" dirty="0" smtClean="0">
                <a:latin typeface="Univers LT Std 55" pitchFamily="34" charset="0"/>
              </a:rPr>
              <a:t> </a:t>
            </a:r>
            <a:r>
              <a:rPr lang="en-US" dirty="0" smtClean="0">
                <a:latin typeface="Univers LT Std 55" pitchFamily="34" charset="0"/>
              </a:rPr>
              <a:t>is easy: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Wrote a push to talk chat app in &lt; 10 minutes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~ 60 lines of code with just one of the above </a:t>
            </a:r>
            <a:r>
              <a:rPr lang="en-US" sz="2000" dirty="0" smtClean="0">
                <a:latin typeface="Univers LT Std 55" pitchFamily="34" charset="0"/>
              </a:rPr>
              <a:t>pattern</a:t>
            </a:r>
          </a:p>
          <a:p>
            <a:pPr lvl="1"/>
            <a:r>
              <a:rPr lang="en-US" sz="2000" dirty="0" smtClean="0">
                <a:latin typeface="Univers LT Std 55" pitchFamily="34" charset="0"/>
              </a:rPr>
              <a:t>Shows the concept of “sockets with Message Queues built-in”</a:t>
            </a:r>
            <a:endParaRPr lang="en-US" sz="2000" dirty="0" smtClean="0">
              <a:latin typeface="Univers LT Std 55" pitchFamily="34" charset="0"/>
            </a:endParaRPr>
          </a:p>
          <a:p>
            <a:pPr lvl="1"/>
            <a:r>
              <a:rPr lang="en-US" sz="2000" dirty="0" smtClean="0">
                <a:latin typeface="Univers LT Std 55" pitchFamily="34" charset="0"/>
              </a:rPr>
              <a:t>See Examples</a:t>
            </a:r>
            <a:endParaRPr lang="en-US" sz="2000" dirty="0">
              <a:latin typeface="Univers LT Std 5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r>
              <a:rPr lang="en-US" cap="small" dirty="0" smtClean="0">
                <a:latin typeface="Futura Std Medium" pitchFamily="34" charset="0"/>
              </a:rPr>
              <a:t> in Action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Univers LT Std 55" pitchFamily="34" charset="0"/>
              </a:rPr>
              <a:t>As </a:t>
            </a:r>
            <a:r>
              <a:rPr lang="en-US" dirty="0" smtClean="0">
                <a:latin typeface="Univers LT Std 55" pitchFamily="34" charset="0"/>
              </a:rPr>
              <a:t>a superfast version of a traditional message queue</a:t>
            </a:r>
          </a:p>
          <a:p>
            <a:r>
              <a:rPr lang="en-US" dirty="0" smtClean="0">
                <a:latin typeface="Univers LT Std 55" pitchFamily="34" charset="0"/>
              </a:rPr>
              <a:t>To create a </a:t>
            </a:r>
            <a:r>
              <a:rPr lang="en-US" dirty="0" smtClean="0">
                <a:latin typeface="Univers LT Std 55" pitchFamily="34" charset="0"/>
              </a:rPr>
              <a:t>Service </a:t>
            </a:r>
            <a:r>
              <a:rPr lang="en-US" dirty="0" smtClean="0">
                <a:latin typeface="Univers LT Std 55" pitchFamily="34" charset="0"/>
              </a:rPr>
              <a:t>Oriented Architecture</a:t>
            </a:r>
          </a:p>
          <a:p>
            <a:r>
              <a:rPr lang="en-US" dirty="0" smtClean="0">
                <a:latin typeface="Univers LT Std 55" pitchFamily="34" charset="0"/>
              </a:rPr>
              <a:t>Personally, I like the UNIX Philosophy better.</a:t>
            </a:r>
          </a:p>
          <a:p>
            <a:endParaRPr lang="en-US" dirty="0">
              <a:latin typeface="Univers LT Std 55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Univers LT Std 55" pitchFamily="34" charset="0"/>
              </a:rPr>
              <a:t>Write programs that do </a:t>
            </a:r>
            <a:r>
              <a:rPr lang="en-US" sz="2000" u="sng" dirty="0">
                <a:latin typeface="Univers LT Std 55" pitchFamily="34" charset="0"/>
              </a:rPr>
              <a:t>one thing</a:t>
            </a:r>
            <a:r>
              <a:rPr lang="en-US" sz="2000" dirty="0">
                <a:latin typeface="Univers LT Std 55" pitchFamily="34" charset="0"/>
              </a:rPr>
              <a:t> and do it well. Write programs to work together. Write programs to handle text streams, because that is a universal interface.</a:t>
            </a:r>
            <a:endParaRPr lang="en-US" sz="2000" dirty="0" smtClean="0">
              <a:latin typeface="Univers LT Std 5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r>
              <a:rPr lang="en-US" cap="small" dirty="0" smtClean="0">
                <a:latin typeface="Futura Std Medium" pitchFamily="34" charset="0"/>
              </a:rPr>
              <a:t> in Action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Univers LT Std 55" pitchFamily="34" charset="0"/>
              </a:rPr>
              <a:t>My projects using </a:t>
            </a:r>
            <a:r>
              <a:rPr lang="en-US" dirty="0" err="1" smtClean="0">
                <a:latin typeface="Univers LT Std 55" pitchFamily="34" charset="0"/>
              </a:rPr>
              <a:t>ZeroMQ</a:t>
            </a:r>
            <a:r>
              <a:rPr lang="en-US" dirty="0" smtClean="0">
                <a:latin typeface="Univers LT Std 55" pitchFamily="34" charset="0"/>
              </a:rPr>
              <a:t>:</a:t>
            </a:r>
            <a:endParaRPr lang="en-US" dirty="0" smtClean="0">
              <a:latin typeface="Univers LT Std 55" pitchFamily="34" charset="0"/>
            </a:endParaRPr>
          </a:p>
          <a:p>
            <a:r>
              <a:rPr lang="en-US" sz="2000" dirty="0" err="1" smtClean="0">
                <a:latin typeface="Univers LT Std 55" pitchFamily="34" charset="0"/>
              </a:rPr>
              <a:t>edgeyo</a:t>
            </a:r>
            <a:r>
              <a:rPr lang="en-US" sz="2000" dirty="0" smtClean="0">
                <a:latin typeface="Univers LT Std 55" pitchFamily="34" charset="0"/>
              </a:rPr>
              <a:t> (</a:t>
            </a:r>
            <a:r>
              <a:rPr lang="en-US" sz="2000" dirty="0" smtClean="0">
                <a:latin typeface="Univers LT Std 55" pitchFamily="34" charset="0"/>
                <a:hlinkClick r:id="rId2"/>
              </a:rPr>
              <a:t>http://edgeyo.com</a:t>
            </a:r>
            <a:r>
              <a:rPr lang="en-US" sz="2000" dirty="0" smtClean="0">
                <a:latin typeface="Univers LT Std 55" pitchFamily="34" charset="0"/>
              </a:rPr>
              <a:t>) – </a:t>
            </a:r>
            <a:r>
              <a:rPr lang="en-US" sz="2000" i="1" dirty="0" smtClean="0">
                <a:latin typeface="Univers LT Std 55" pitchFamily="34" charset="0"/>
              </a:rPr>
              <a:t>project shelved</a:t>
            </a:r>
          </a:p>
          <a:p>
            <a:r>
              <a:rPr lang="en-US" sz="2000" dirty="0" smtClean="0">
                <a:latin typeface="Univers LT Std 55" pitchFamily="34" charset="0"/>
              </a:rPr>
              <a:t>Strangers for Dinner (</a:t>
            </a:r>
            <a:r>
              <a:rPr lang="en-US" sz="2000" dirty="0" smtClean="0">
                <a:latin typeface="Univers LT Std 55" pitchFamily="34" charset="0"/>
                <a:hlinkClick r:id="rId3"/>
              </a:rPr>
              <a:t>http://strangersfordinner.com</a:t>
            </a:r>
            <a:r>
              <a:rPr lang="en-US" sz="2000" dirty="0" smtClean="0">
                <a:latin typeface="Univers LT Std 55" pitchFamily="34" charset="0"/>
              </a:rPr>
              <a:t>) </a:t>
            </a:r>
            <a:r>
              <a:rPr lang="en-US" sz="2000" dirty="0">
                <a:latin typeface="Univers LT Std 55" pitchFamily="34" charset="0"/>
              </a:rPr>
              <a:t>– </a:t>
            </a:r>
            <a:r>
              <a:rPr lang="en-US" sz="2000" i="1" dirty="0" smtClean="0">
                <a:latin typeface="Univers LT Std 55" pitchFamily="34" charset="0"/>
              </a:rPr>
              <a:t>pivoting</a:t>
            </a:r>
          </a:p>
          <a:p>
            <a:r>
              <a:rPr lang="en-US" sz="2000" dirty="0" smtClean="0">
                <a:latin typeface="Univers LT Std 55" pitchFamily="34" charset="0"/>
              </a:rPr>
              <a:t>A Brand Safety Product</a:t>
            </a:r>
          </a:p>
          <a:p>
            <a:r>
              <a:rPr lang="en-US" sz="2000" dirty="0" smtClean="0">
                <a:latin typeface="Univers LT Std 55" pitchFamily="34" charset="0"/>
              </a:rPr>
              <a:t>A Data Management Platform</a:t>
            </a:r>
          </a:p>
          <a:p>
            <a:r>
              <a:rPr lang="en-US" sz="2000" dirty="0" smtClean="0">
                <a:latin typeface="Univers LT Std 55" pitchFamily="34" charset="0"/>
              </a:rPr>
              <a:t>A Media Analysis Toolkit</a:t>
            </a:r>
          </a:p>
        </p:txBody>
      </p:sp>
    </p:spTree>
    <p:extLst>
      <p:ext uri="{BB962C8B-B14F-4D97-AF65-F5344CB8AC3E}">
        <p14:creationId xmlns:p14="http://schemas.microsoft.com/office/powerpoint/2010/main" val="10614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r>
              <a:rPr lang="en-US" cap="small" dirty="0" smtClean="0">
                <a:latin typeface="Futura Std Medium" pitchFamily="34" charset="0"/>
              </a:rPr>
              <a:t> in Action</a:t>
            </a:r>
            <a:endParaRPr lang="en-US" cap="small" dirty="0">
              <a:latin typeface="Futura Std Medium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4" y="2388344"/>
            <a:ext cx="8763000" cy="275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Do Heavy Shit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nivers LT Std 55" pitchFamily="34" charset="0"/>
              </a:rPr>
              <a:t>Spend time planning your architecture and network topology.</a:t>
            </a:r>
            <a:endParaRPr lang="en-US" dirty="0" smtClean="0">
              <a:latin typeface="Univers LT Std 55" pitchFamily="34" charset="0"/>
            </a:endParaRPr>
          </a:p>
          <a:p>
            <a:r>
              <a:rPr lang="en-US" dirty="0" smtClean="0">
                <a:latin typeface="Univers LT Std 55" pitchFamily="34" charset="0"/>
              </a:rPr>
              <a:t>You cannot tack on </a:t>
            </a:r>
            <a:r>
              <a:rPr lang="en-US" dirty="0" err="1" smtClean="0">
                <a:latin typeface="Univers LT Std 55" pitchFamily="34" charset="0"/>
              </a:rPr>
              <a:t>ZeroMQ</a:t>
            </a:r>
            <a:r>
              <a:rPr lang="en-US" dirty="0" smtClean="0">
                <a:latin typeface="Univers LT Std 55" pitchFamily="34" charset="0"/>
              </a:rPr>
              <a:t> like you tack on </a:t>
            </a:r>
            <a:r>
              <a:rPr lang="en-US" dirty="0" err="1" smtClean="0">
                <a:latin typeface="Univers LT Std 55" pitchFamily="34" charset="0"/>
              </a:rPr>
              <a:t>RabbitMQ</a:t>
            </a:r>
            <a:endParaRPr lang="en-US" dirty="0" smtClean="0">
              <a:latin typeface="Univers LT Std 55" pitchFamily="34" charset="0"/>
            </a:endParaRPr>
          </a:p>
          <a:p>
            <a:r>
              <a:rPr lang="en-US" dirty="0" smtClean="0">
                <a:latin typeface="Univers LT Std 55" pitchFamily="34" charset="0"/>
              </a:rPr>
              <a:t>Spread your load across many processes</a:t>
            </a:r>
          </a:p>
          <a:p>
            <a:r>
              <a:rPr lang="en-US" dirty="0" smtClean="0">
                <a:latin typeface="Univers LT Std 55" pitchFamily="34" charset="0"/>
              </a:rPr>
              <a:t>Not a poor man’s distributed processing</a:t>
            </a:r>
          </a:p>
        </p:txBody>
      </p:sp>
    </p:spTree>
    <p:extLst>
      <p:ext uri="{BB962C8B-B14F-4D97-AF65-F5344CB8AC3E}">
        <p14:creationId xmlns:p14="http://schemas.microsoft.com/office/powerpoint/2010/main" val="6978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Message Queues – A Primer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nivers LT Std 55" pitchFamily="34" charset="0"/>
              </a:rPr>
              <a:t>Facilitates inter-process communications</a:t>
            </a:r>
          </a:p>
          <a:p>
            <a:r>
              <a:rPr lang="en-US" dirty="0" smtClean="0">
                <a:latin typeface="Univers LT Std 55" pitchFamily="34" charset="0"/>
              </a:rPr>
              <a:t>Often used in decoupling heavy processing from live requests</a:t>
            </a:r>
          </a:p>
          <a:p>
            <a:r>
              <a:rPr lang="en-US" dirty="0" smtClean="0">
                <a:latin typeface="Univers LT Std 55" pitchFamily="34" charset="0"/>
              </a:rPr>
              <a:t>Poor man’s distributed processing</a:t>
            </a:r>
          </a:p>
        </p:txBody>
      </p:sp>
    </p:spTree>
    <p:extLst>
      <p:ext uri="{BB962C8B-B14F-4D97-AF65-F5344CB8AC3E}">
        <p14:creationId xmlns:p14="http://schemas.microsoft.com/office/powerpoint/2010/main" val="34223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Make Your Site Fast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nivers LT Std 55" pitchFamily="34" charset="0"/>
              </a:rPr>
              <a:t>POST Handlers</a:t>
            </a:r>
          </a:p>
          <a:p>
            <a:r>
              <a:rPr lang="en-US" dirty="0" smtClean="0">
                <a:latin typeface="Univers LT Std 55" pitchFamily="34" charset="0"/>
              </a:rPr>
              <a:t>When POSTs are made, reply the user instantly with cached data. </a:t>
            </a:r>
            <a:endParaRPr lang="en-US" dirty="0">
              <a:latin typeface="Univers LT Std 55" pitchFamily="34" charset="0"/>
            </a:endParaRPr>
          </a:p>
          <a:p>
            <a:r>
              <a:rPr lang="en-US" dirty="0" smtClean="0">
                <a:latin typeface="Univers LT Std 55" pitchFamily="34" charset="0"/>
              </a:rPr>
              <a:t>Handle the POST information separately in the back end (by </a:t>
            </a:r>
            <a:r>
              <a:rPr lang="en-US" dirty="0" err="1" smtClean="0">
                <a:latin typeface="Univers LT Std 55" pitchFamily="34" charset="0"/>
              </a:rPr>
              <a:t>PUSHing</a:t>
            </a:r>
            <a:r>
              <a:rPr lang="en-US" dirty="0" smtClean="0">
                <a:latin typeface="Univers LT Std 55" pitchFamily="34" charset="0"/>
              </a:rPr>
              <a:t> your data to your POST handler app)</a:t>
            </a:r>
          </a:p>
          <a:p>
            <a:r>
              <a:rPr lang="en-US" dirty="0" smtClean="0">
                <a:latin typeface="Univers LT Std 55" pitchFamily="34" charset="0"/>
              </a:rPr>
              <a:t>If you need to communicate results with the user, </a:t>
            </a:r>
            <a:r>
              <a:rPr lang="en-US" i="1" dirty="0" smtClean="0">
                <a:latin typeface="Univers LT Std 55" pitchFamily="34" charset="0"/>
              </a:rPr>
              <a:t>socket.io</a:t>
            </a:r>
            <a:r>
              <a:rPr lang="en-US" dirty="0" smtClean="0">
                <a:latin typeface="Univers LT Std 55" pitchFamily="34" charset="0"/>
              </a:rPr>
              <a:t> is a good idea.</a:t>
            </a:r>
          </a:p>
        </p:txBody>
      </p:sp>
    </p:spTree>
    <p:extLst>
      <p:ext uri="{BB962C8B-B14F-4D97-AF65-F5344CB8AC3E}">
        <p14:creationId xmlns:p14="http://schemas.microsoft.com/office/powerpoint/2010/main" val="4146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Thank you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nivers LT Std 55" pitchFamily="34" charset="0"/>
              </a:rPr>
              <a:t>Examples: </a:t>
            </a:r>
            <a:r>
              <a:rPr lang="en-US" dirty="0" smtClean="0">
                <a:latin typeface="Univers LT Std 55" pitchFamily="34" charset="0"/>
                <a:hlinkClick r:id="rId2"/>
              </a:rPr>
              <a:t>http://github.com/chewxy/SyPyOct2012</a:t>
            </a:r>
            <a:endParaRPr lang="en-US" dirty="0" smtClean="0">
              <a:latin typeface="Univers LT Std 55" pitchFamily="34" charset="0"/>
            </a:endParaRPr>
          </a:p>
          <a:p>
            <a:r>
              <a:rPr lang="en-US" dirty="0" smtClean="0">
                <a:latin typeface="Univers LT Std 55" pitchFamily="34" charset="0"/>
              </a:rPr>
              <a:t>Email: </a:t>
            </a:r>
            <a:r>
              <a:rPr lang="en-US" dirty="0" smtClean="0">
                <a:latin typeface="Univers LT Std 55" pitchFamily="34" charset="0"/>
                <a:hlinkClick r:id="rId3"/>
              </a:rPr>
              <a:t>chewxy@pressyo.com</a:t>
            </a:r>
            <a:endParaRPr lang="en-US" dirty="0" smtClean="0">
              <a:latin typeface="Univers LT Std 55" pitchFamily="34" charset="0"/>
            </a:endParaRPr>
          </a:p>
          <a:p>
            <a:r>
              <a:rPr lang="en-US" dirty="0" smtClean="0">
                <a:latin typeface="Univers LT Std 55" pitchFamily="34" charset="0"/>
              </a:rPr>
              <a:t>Twitter: @</a:t>
            </a:r>
            <a:r>
              <a:rPr lang="en-US" dirty="0" err="1" smtClean="0">
                <a:latin typeface="Univers LT Std 55" pitchFamily="34" charset="0"/>
              </a:rPr>
              <a:t>chewxy</a:t>
            </a:r>
            <a:endParaRPr lang="en-US" dirty="0" smtClean="0">
              <a:latin typeface="Univers LT Std 55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Univers LT Std 55" pitchFamily="34" charset="0"/>
            </a:endParaRPr>
          </a:p>
          <a:p>
            <a:pPr marL="0" indent="0">
              <a:buNone/>
            </a:pPr>
            <a:endParaRPr lang="en-US" sz="1600" dirty="0">
              <a:latin typeface="Univers LT Std 55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Univers LT Std 55" pitchFamily="34" charset="0"/>
              </a:rPr>
              <a:t>p/s: follow me now and a unicorn will present bacon and whiskey to you tonight</a:t>
            </a:r>
          </a:p>
        </p:txBody>
      </p:sp>
    </p:spTree>
    <p:extLst>
      <p:ext uri="{BB962C8B-B14F-4D97-AF65-F5344CB8AC3E}">
        <p14:creationId xmlns:p14="http://schemas.microsoft.com/office/powerpoint/2010/main" val="4637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Message Queues – A Primer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nivers LT Std 55" pitchFamily="34" charset="0"/>
              </a:rPr>
              <a:t>Take this: </a:t>
            </a:r>
            <a:r>
              <a:rPr lang="en-US" dirty="0">
                <a:latin typeface="Anonymous Pro" pitchFamily="49" charset="0"/>
                <a:ea typeface="Anonymous Pro" pitchFamily="49" charset="0"/>
              </a:rPr>
              <a:t>[[1,2,3],[4,5,6],[7,8,9]]</a:t>
            </a:r>
          </a:p>
          <a:p>
            <a:r>
              <a:rPr lang="en-US" dirty="0" smtClean="0">
                <a:latin typeface="Univers LT Std 55" pitchFamily="34" charset="0"/>
              </a:rPr>
              <a:t>Transform into</a:t>
            </a:r>
            <a:r>
              <a:rPr lang="en-US" dirty="0">
                <a:latin typeface="Univers LT Std 55" pitchFamily="34" charset="0"/>
              </a:rPr>
              <a:t>: </a:t>
            </a:r>
            <a:r>
              <a:rPr lang="en-US" dirty="0">
                <a:latin typeface="Anonymous Pro" pitchFamily="49" charset="0"/>
                <a:ea typeface="Anonymous Pro" pitchFamily="49" charset="0"/>
              </a:rPr>
              <a:t>[1, 4, 9, 16, 25, 36, 49, 64, 81]</a:t>
            </a:r>
          </a:p>
        </p:txBody>
      </p:sp>
    </p:spTree>
    <p:extLst>
      <p:ext uri="{BB962C8B-B14F-4D97-AF65-F5344CB8AC3E}">
        <p14:creationId xmlns:p14="http://schemas.microsoft.com/office/powerpoint/2010/main" val="35988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Message Queues – A Primer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6157" y="5257800"/>
            <a:ext cx="641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Univers LT Std 55" pitchFamily="34" charset="0"/>
              </a:rPr>
              <a:t>Sure it’s easy with functional programming tools. </a:t>
            </a:r>
          </a:p>
          <a:p>
            <a:pPr algn="just"/>
            <a:r>
              <a:rPr lang="en-US" dirty="0" smtClean="0">
                <a:latin typeface="Univers LT Std 55" pitchFamily="34" charset="0"/>
              </a:rPr>
              <a:t>Also it looks fancy and complicated, which is why it’s in this slide</a:t>
            </a:r>
            <a:endParaRPr lang="en-US" dirty="0">
              <a:latin typeface="Univers LT Std 55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93319"/>
          </a:xfrm>
          <a:prstGeom prst="rect">
            <a:avLst/>
          </a:prstGeom>
          <a:solidFill>
            <a:srgbClr val="1B1C16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42CCB3"/>
                </a:solidFill>
                <a:latin typeface="Anonymous Pro" pitchFamily="49" charset="0"/>
                <a:ea typeface="Anonymous Pro" pitchFamily="49" charset="0"/>
              </a:rPr>
              <a:t>def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err="1" smtClean="0">
                <a:solidFill>
                  <a:srgbClr val="7FB32F"/>
                </a:solidFill>
                <a:latin typeface="Anonymous Pro" pitchFamily="49" charset="0"/>
                <a:ea typeface="Anonymous Pro" pitchFamily="49" charset="0"/>
              </a:rPr>
              <a:t>processA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dirty="0" smtClean="0">
                <a:solidFill>
                  <a:srgbClr val="EFB547"/>
                </a:solidFill>
                <a:latin typeface="Anonymous Pro" pitchFamily="49" charset="0"/>
                <a:ea typeface="Anonymous Pro" pitchFamily="49" charset="0"/>
              </a:rPr>
              <a:t>data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):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  </a:t>
            </a:r>
            <a:r>
              <a:rPr lang="en-US" dirty="0" smtClean="0">
                <a:solidFill>
                  <a:srgbClr val="E91B69"/>
                </a:solidFill>
                <a:latin typeface="Anonymous Pro" pitchFamily="49" charset="0"/>
                <a:ea typeface="Anonymous Pro" pitchFamily="49" charset="0"/>
              </a:rPr>
              <a:t>return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smtClean="0">
                <a:solidFill>
                  <a:srgbClr val="42CCB3"/>
                </a:solidFill>
                <a:latin typeface="Anonymous Pro" pitchFamily="49" charset="0"/>
                <a:ea typeface="Anonymous Pro" pitchFamily="49" charset="0"/>
              </a:rPr>
              <a:t>map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dirty="0" smtClean="0">
                <a:solidFill>
                  <a:srgbClr val="42CCB3"/>
                </a:solidFill>
                <a:latin typeface="Anonymous Pro" pitchFamily="49" charset="0"/>
                <a:ea typeface="Anonymous Pro" pitchFamily="49" charset="0"/>
              </a:rPr>
              <a:t>lambda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x: [y ** 2 for y in x], data)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dirty="0" err="1" smtClean="0">
                <a:solidFill>
                  <a:srgbClr val="42CCB3"/>
                </a:solidFill>
                <a:latin typeface="Anonymous Pro" pitchFamily="49" charset="0"/>
                <a:ea typeface="Anonymous Pro" pitchFamily="49" charset="0"/>
              </a:rPr>
              <a:t>def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err="1" smtClean="0">
                <a:solidFill>
                  <a:srgbClr val="7FB32F"/>
                </a:solidFill>
                <a:latin typeface="Anonymous Pro" pitchFamily="49" charset="0"/>
                <a:ea typeface="Anonymous Pro" pitchFamily="49" charset="0"/>
              </a:rPr>
              <a:t>processB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dirty="0" smtClean="0">
                <a:solidFill>
                  <a:srgbClr val="EFB547"/>
                </a:solidFill>
                <a:latin typeface="Anonymous Pro" pitchFamily="49" charset="0"/>
                <a:ea typeface="Anonymous Pro" pitchFamily="49" charset="0"/>
              </a:rPr>
              <a:t>data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):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  </a:t>
            </a:r>
            <a:r>
              <a:rPr lang="en-US" dirty="0" smtClean="0">
                <a:solidFill>
                  <a:srgbClr val="E91B69"/>
                </a:solidFill>
                <a:latin typeface="Anonymous Pro" pitchFamily="49" charset="0"/>
                <a:ea typeface="Anonymous Pro" pitchFamily="49" charset="0"/>
              </a:rPr>
              <a:t>return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smtClean="0">
                <a:solidFill>
                  <a:srgbClr val="42CCB3"/>
                </a:solidFill>
                <a:latin typeface="Anonymous Pro" pitchFamily="49" charset="0"/>
                <a:ea typeface="Anonymous Pro" pitchFamily="49" charset="0"/>
              </a:rPr>
              <a:t>reduce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list.__add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__, data, [])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dirty="0" err="1" smtClean="0">
                <a:solidFill>
                  <a:srgbClr val="42CCB3"/>
                </a:solidFill>
                <a:latin typeface="Anonymous Pro" pitchFamily="49" charset="0"/>
                <a:ea typeface="Anonymous Pro" pitchFamily="49" charset="0"/>
              </a:rPr>
              <a:t>def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smtClean="0">
                <a:solidFill>
                  <a:srgbClr val="7FB32F"/>
                </a:solidFill>
                <a:latin typeface="Anonymous Pro" pitchFamily="49" charset="0"/>
                <a:ea typeface="Anonymous Pro" pitchFamily="49" charset="0"/>
              </a:rPr>
              <a:t>main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</a:t>
            </a:r>
            <a:r>
              <a:rPr lang="en-US" dirty="0" smtClean="0">
                <a:solidFill>
                  <a:srgbClr val="EFB547"/>
                </a:solidFill>
                <a:latin typeface="Anonymous Pro" pitchFamily="49" charset="0"/>
                <a:ea typeface="Anonymous Pro" pitchFamily="49" charset="0"/>
              </a:rPr>
              <a:t>data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):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  data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processA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(data)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  </a:t>
            </a:r>
            <a:r>
              <a:rPr lang="en-US" dirty="0" smtClean="0">
                <a:solidFill>
                  <a:srgbClr val="E91B69"/>
                </a:solidFill>
                <a:latin typeface="Anonymous Pro" pitchFamily="49" charset="0"/>
                <a:ea typeface="Anonymous Pro" pitchFamily="49" charset="0"/>
              </a:rPr>
              <a:t>print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processB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(data)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&gt;&gt;&gt;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data = [[1,2,3],[4,5,6],[7,8,9]]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&gt;&gt;&gt; main(data)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nonymous Pro" pitchFamily="49" charset="0"/>
                <a:ea typeface="Anonymous Pro" pitchFamily="49" charset="0"/>
              </a:rPr>
              <a:t>[1, 4, 9, 16, 25, 36, 49, 64, 81]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Anonymous Pro" pitchFamily="49" charset="0"/>
              <a:ea typeface="Anonymous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Message Queues – A Primer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7275" y="1981200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5875" y="1981200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24475" y="1981200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80758" y="2020110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A</a:t>
            </a:r>
            <a:endParaRPr lang="en-US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17" name="Straight Arrow Connector 16"/>
          <p:cNvCxnSpPr>
            <a:stCxn id="15" idx="3"/>
            <a:endCxn id="4" idx="1"/>
          </p:cNvCxnSpPr>
          <p:nvPr/>
        </p:nvCxnSpPr>
        <p:spPr>
          <a:xfrm>
            <a:off x="4252358" y="2204776"/>
            <a:ext cx="614917" cy="5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2025134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B</a:t>
            </a:r>
            <a:endParaRPr lang="en-US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22" name="Straight Arrow Connector 21"/>
          <p:cNvCxnSpPr>
            <a:stCxn id="6" idx="3"/>
            <a:endCxn id="20" idx="1"/>
          </p:cNvCxnSpPr>
          <p:nvPr/>
        </p:nvCxnSpPr>
        <p:spPr>
          <a:xfrm>
            <a:off x="5553075" y="2209800"/>
            <a:ext cx="619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67275" y="2525281"/>
            <a:ext cx="76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Univers LT Std 55" pitchFamily="34" charset="0"/>
              </a:rPr>
              <a:t>data</a:t>
            </a:r>
            <a:endParaRPr lang="en-US" sz="1400" dirty="0">
              <a:latin typeface="Univers LT Std 55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11816" y="3733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Univers LT Std 55" pitchFamily="34" charset="0"/>
              </a:rPr>
              <a:t>From the example above, the function </a:t>
            </a:r>
            <a:r>
              <a:rPr lang="en-US" dirty="0" err="1" smtClean="0">
                <a:latin typeface="Anonymous Pro" pitchFamily="49" charset="0"/>
                <a:ea typeface="Anonymous Pro" pitchFamily="49" charset="0"/>
              </a:rPr>
              <a:t>processA</a:t>
            </a:r>
            <a:r>
              <a:rPr lang="en-US" dirty="0" smtClean="0">
                <a:latin typeface="Univers LT Std 55" pitchFamily="34" charset="0"/>
              </a:rPr>
              <a:t> has to perform its map on every element in the </a:t>
            </a:r>
            <a:r>
              <a:rPr lang="en-US" dirty="0" smtClean="0">
                <a:latin typeface="Anonymous Pro" pitchFamily="49" charset="0"/>
                <a:ea typeface="Anonymous Pro" pitchFamily="49" charset="0"/>
              </a:rPr>
              <a:t>data</a:t>
            </a:r>
            <a:r>
              <a:rPr lang="en-US" dirty="0" smtClean="0">
                <a:latin typeface="Univers LT Std 55" pitchFamily="34" charset="0"/>
              </a:rPr>
              <a:t> list first before passing on </a:t>
            </a:r>
            <a:r>
              <a:rPr lang="en-US" dirty="0" smtClean="0">
                <a:latin typeface="Anonymous Pro" pitchFamily="49" charset="0"/>
                <a:ea typeface="Anonymous Pro" pitchFamily="49" charset="0"/>
              </a:rPr>
              <a:t>data</a:t>
            </a:r>
            <a:r>
              <a:rPr lang="en-US" dirty="0" smtClean="0">
                <a:latin typeface="Univers LT Std 55" pitchFamily="34" charset="0"/>
              </a:rPr>
              <a:t> to </a:t>
            </a:r>
            <a:r>
              <a:rPr lang="en-US" dirty="0" err="1" smtClean="0">
                <a:latin typeface="Anonymous Pro" pitchFamily="49" charset="0"/>
                <a:ea typeface="Anonymous Pro" pitchFamily="49" charset="0"/>
              </a:rPr>
              <a:t>processB</a:t>
            </a:r>
            <a:endParaRPr lang="en-US" dirty="0">
              <a:latin typeface="Anonymous Pro" pitchFamily="49" charset="0"/>
              <a:ea typeface="Anonymous Pro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76400" y="1981200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05000" y="1981200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33600" y="1981200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5" idx="3"/>
            <a:endCxn id="15" idx="1"/>
          </p:cNvCxnSpPr>
          <p:nvPr/>
        </p:nvCxnSpPr>
        <p:spPr>
          <a:xfrm flipV="1">
            <a:off x="2362200" y="2204776"/>
            <a:ext cx="518558" cy="5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0627" y="2525281"/>
            <a:ext cx="76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Univers LT Std 55" pitchFamily="34" charset="0"/>
              </a:rPr>
              <a:t>data</a:t>
            </a:r>
            <a:endParaRPr lang="en-US" sz="1400" dirty="0">
              <a:latin typeface="Univers LT Std 5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Message Queues – A Primer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23659" y="4564784"/>
            <a:ext cx="228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52259" y="4564784"/>
            <a:ext cx="228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80859" y="4564784"/>
            <a:ext cx="228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09459" y="4564784"/>
            <a:ext cx="228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38059" y="4564784"/>
            <a:ext cx="228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66659" y="4564784"/>
            <a:ext cx="228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95259" y="4564784"/>
            <a:ext cx="228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23859" y="4564784"/>
            <a:ext cx="228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47142" y="4564784"/>
            <a:ext cx="228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47800" y="4628578"/>
            <a:ext cx="13716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A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31" name="Straight Arrow Connector 30"/>
          <p:cNvCxnSpPr>
            <a:stCxn id="30" idx="3"/>
            <a:endCxn id="44" idx="1"/>
          </p:cNvCxnSpPr>
          <p:nvPr/>
        </p:nvCxnSpPr>
        <p:spPr>
          <a:xfrm flipV="1">
            <a:off x="2819400" y="4781145"/>
            <a:ext cx="227279" cy="32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3524" y="4615222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B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33" name="Straight Arrow Connector 32"/>
          <p:cNvCxnSpPr>
            <a:stCxn id="56" idx="3"/>
            <a:endCxn id="32" idx="1"/>
          </p:cNvCxnSpPr>
          <p:nvPr/>
        </p:nvCxnSpPr>
        <p:spPr>
          <a:xfrm>
            <a:off x="5679559" y="4788765"/>
            <a:ext cx="403965" cy="11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7800" y="3980068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A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1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35" name="Straight Arrow Connector 34"/>
          <p:cNvCxnSpPr>
            <a:stCxn id="34" idx="3"/>
            <a:endCxn id="44" idx="1"/>
          </p:cNvCxnSpPr>
          <p:nvPr/>
        </p:nvCxnSpPr>
        <p:spPr>
          <a:xfrm>
            <a:off x="2819400" y="4164734"/>
            <a:ext cx="227279" cy="616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47800" y="5275468"/>
            <a:ext cx="13716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A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3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37" name="Straight Arrow Connector 36"/>
          <p:cNvCxnSpPr>
            <a:stCxn id="36" idx="3"/>
            <a:endCxn id="44" idx="1"/>
          </p:cNvCxnSpPr>
          <p:nvPr/>
        </p:nvCxnSpPr>
        <p:spPr>
          <a:xfrm flipV="1">
            <a:off x="2819400" y="4781145"/>
            <a:ext cx="227279" cy="678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03620" y="5224458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B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3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40" name="Straight Arrow Connector 39"/>
          <p:cNvCxnSpPr>
            <a:stCxn id="56" idx="3"/>
            <a:endCxn id="39" idx="1"/>
          </p:cNvCxnSpPr>
          <p:nvPr/>
        </p:nvCxnSpPr>
        <p:spPr>
          <a:xfrm>
            <a:off x="5679559" y="4788765"/>
            <a:ext cx="424061" cy="62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03620" y="3961688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B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45" name="Straight Arrow Connector 44"/>
          <p:cNvCxnSpPr>
            <a:stCxn id="56" idx="3"/>
            <a:endCxn id="43" idx="1"/>
          </p:cNvCxnSpPr>
          <p:nvPr/>
        </p:nvCxnSpPr>
        <p:spPr>
          <a:xfrm flipV="1">
            <a:off x="5679559" y="4146354"/>
            <a:ext cx="424061" cy="642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159650" y="3965094"/>
            <a:ext cx="2406937" cy="1632102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79702" y="3626540"/>
            <a:ext cx="1973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Univers LT Std 55" pitchFamily="34" charset="0"/>
              </a:rPr>
              <a:t>Queue (external)</a:t>
            </a:r>
            <a:endParaRPr lang="en-US" sz="1600" dirty="0">
              <a:latin typeface="Univers LT Std 55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46679" y="4572000"/>
            <a:ext cx="225942" cy="4182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53617" y="4579620"/>
            <a:ext cx="225942" cy="4182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805917" y="1530718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034517" y="1530718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263117" y="1530718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819400" y="1569628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A</a:t>
            </a:r>
            <a:endParaRPr lang="en-US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89" name="Straight Arrow Connector 88"/>
          <p:cNvCxnSpPr>
            <a:stCxn id="88" idx="3"/>
            <a:endCxn id="85" idx="1"/>
          </p:cNvCxnSpPr>
          <p:nvPr/>
        </p:nvCxnSpPr>
        <p:spPr>
          <a:xfrm>
            <a:off x="4191000" y="1754294"/>
            <a:ext cx="614917" cy="5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0842" y="1574652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B</a:t>
            </a:r>
            <a:endParaRPr lang="en-US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90" idx="1"/>
          </p:cNvCxnSpPr>
          <p:nvPr/>
        </p:nvCxnSpPr>
        <p:spPr>
          <a:xfrm>
            <a:off x="5491717" y="1759318"/>
            <a:ext cx="619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05917" y="2074799"/>
            <a:ext cx="76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Univers LT Std 55" pitchFamily="34" charset="0"/>
              </a:rPr>
              <a:t>data</a:t>
            </a:r>
            <a:endParaRPr lang="en-US" sz="1400" dirty="0">
              <a:latin typeface="Univers LT Std 55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15042" y="1530718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843642" y="1530718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072242" y="1530718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5" idx="3"/>
            <a:endCxn id="88" idx="1"/>
          </p:cNvCxnSpPr>
          <p:nvPr/>
        </p:nvCxnSpPr>
        <p:spPr>
          <a:xfrm flipV="1">
            <a:off x="2300842" y="1754294"/>
            <a:ext cx="518558" cy="5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579269" y="2074799"/>
            <a:ext cx="76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Univers LT Std 55" pitchFamily="34" charset="0"/>
              </a:rPr>
              <a:t>data</a:t>
            </a:r>
            <a:endParaRPr lang="en-US" sz="1400" dirty="0">
              <a:latin typeface="Univers LT Std 55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>
                <a:latin typeface="Futura Std Medium" pitchFamily="34" charset="0"/>
              </a:rPr>
              <a:t>Message Queues – A Primer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Univers LT Std 55" pitchFamily="34" charset="0"/>
              </a:rPr>
              <a:t>RabbitMQ</a:t>
            </a:r>
            <a:endParaRPr lang="en-US" dirty="0">
              <a:latin typeface="Univers LT Std 55" pitchFamily="34" charset="0"/>
            </a:endParaRPr>
          </a:p>
          <a:p>
            <a:r>
              <a:rPr lang="en-US" dirty="0" smtClean="0">
                <a:latin typeface="Univers LT Std 55" pitchFamily="34" charset="0"/>
              </a:rPr>
              <a:t>IBM </a:t>
            </a:r>
            <a:r>
              <a:rPr lang="en-US" dirty="0" err="1" smtClean="0">
                <a:latin typeface="Univers LT Std 55" pitchFamily="34" charset="0"/>
              </a:rPr>
              <a:t>Websphere</a:t>
            </a:r>
            <a:r>
              <a:rPr lang="en-US" dirty="0" smtClean="0">
                <a:latin typeface="Univers LT Std 55" pitchFamily="34" charset="0"/>
              </a:rPr>
              <a:t> * </a:t>
            </a:r>
          </a:p>
          <a:p>
            <a:r>
              <a:rPr lang="en-US" dirty="0" err="1" smtClean="0">
                <a:latin typeface="Univers LT Std 55" pitchFamily="34" charset="0"/>
              </a:rPr>
              <a:t>Beanstalk’d</a:t>
            </a:r>
            <a:endParaRPr lang="en-US" dirty="0" smtClean="0">
              <a:latin typeface="Univers LT Std 55" pitchFamily="34" charset="0"/>
            </a:endParaRPr>
          </a:p>
          <a:p>
            <a:r>
              <a:rPr lang="en-US" dirty="0" smtClean="0">
                <a:latin typeface="Univers LT Std 55" pitchFamily="34" charset="0"/>
              </a:rPr>
              <a:t>Celery (Python based) *</a:t>
            </a:r>
          </a:p>
          <a:p>
            <a:endParaRPr lang="en-US" dirty="0">
              <a:latin typeface="Univers LT Std 55" pitchFamily="34" charset="0"/>
            </a:endParaRPr>
          </a:p>
          <a:p>
            <a:endParaRPr lang="en-US" dirty="0" smtClean="0">
              <a:latin typeface="Univers LT Std 55" pitchFamily="34" charset="0"/>
            </a:endParaRPr>
          </a:p>
          <a:p>
            <a:pPr marL="0" indent="0" algn="ctr">
              <a:buNone/>
            </a:pPr>
            <a:r>
              <a:rPr lang="en-US" sz="1200" dirty="0" smtClean="0">
                <a:latin typeface="Univers LT Std 55" pitchFamily="34" charset="0"/>
              </a:rPr>
              <a:t>Some are technically not message queues but for the purposes of SOA and the like, but for the purposes of this talk, let’s consider them MQs</a:t>
            </a:r>
          </a:p>
        </p:txBody>
      </p:sp>
    </p:spTree>
    <p:extLst>
      <p:ext uri="{BB962C8B-B14F-4D97-AF65-F5344CB8AC3E}">
        <p14:creationId xmlns:p14="http://schemas.microsoft.com/office/powerpoint/2010/main" val="32281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Univers LT Std 55" pitchFamily="34" charset="0"/>
              </a:rPr>
              <a:t>Literally, 0 MQ (or </a:t>
            </a:r>
            <a:r>
              <a:rPr lang="en-US" dirty="0">
                <a:latin typeface="Univers LT Std 55" pitchFamily="34" charset="0"/>
              </a:rPr>
              <a:t>rather, no </a:t>
            </a:r>
            <a:r>
              <a:rPr lang="en-US" dirty="0" smtClean="0">
                <a:latin typeface="Univers LT Std 55" pitchFamily="34" charset="0"/>
              </a:rPr>
              <a:t>broker)</a:t>
            </a:r>
            <a:endParaRPr lang="en-US" dirty="0">
              <a:latin typeface="Univers LT Std 55" pitchFamily="34" charset="0"/>
            </a:endParaRPr>
          </a:p>
          <a:p>
            <a:r>
              <a:rPr lang="en-US" dirty="0" err="1" smtClean="0">
                <a:latin typeface="Univers LT Std 55" pitchFamily="34" charset="0"/>
              </a:rPr>
              <a:t>ZeroMQ</a:t>
            </a:r>
            <a:r>
              <a:rPr lang="en-US" dirty="0" smtClean="0">
                <a:latin typeface="Univers LT Std 55" pitchFamily="34" charset="0"/>
              </a:rPr>
              <a:t> uses sockets</a:t>
            </a:r>
          </a:p>
          <a:p>
            <a:r>
              <a:rPr lang="en-US" dirty="0" smtClean="0">
                <a:latin typeface="Univers LT Std 55" pitchFamily="34" charset="0"/>
              </a:rPr>
              <a:t>I </a:t>
            </a:r>
            <a:r>
              <a:rPr lang="en-US" dirty="0">
                <a:latin typeface="Univers LT Std 55" pitchFamily="34" charset="0"/>
              </a:rPr>
              <a:t>think </a:t>
            </a:r>
            <a:r>
              <a:rPr lang="en-US" dirty="0" smtClean="0">
                <a:latin typeface="Univers LT Std 55" pitchFamily="34" charset="0"/>
              </a:rPr>
              <a:t>of </a:t>
            </a:r>
            <a:r>
              <a:rPr lang="en-US" dirty="0" err="1" smtClean="0">
                <a:latin typeface="Univers LT Std 55" pitchFamily="34" charset="0"/>
              </a:rPr>
              <a:t>ZeroMQ</a:t>
            </a:r>
            <a:r>
              <a:rPr lang="en-US" dirty="0" smtClean="0">
                <a:latin typeface="Univers LT Std 55" pitchFamily="34" charset="0"/>
              </a:rPr>
              <a:t> as </a:t>
            </a:r>
            <a:r>
              <a:rPr lang="en-US" dirty="0">
                <a:latin typeface="Univers LT Std 55" pitchFamily="34" charset="0"/>
              </a:rPr>
              <a:t>a network stack with built in </a:t>
            </a:r>
            <a:r>
              <a:rPr lang="en-US" dirty="0" smtClean="0">
                <a:latin typeface="Univers LT Std 55" pitchFamily="34" charset="0"/>
              </a:rPr>
              <a:t>MQ</a:t>
            </a:r>
          </a:p>
        </p:txBody>
      </p:sp>
    </p:spTree>
    <p:extLst>
      <p:ext uri="{BB962C8B-B14F-4D97-AF65-F5344CB8AC3E}">
        <p14:creationId xmlns:p14="http://schemas.microsoft.com/office/powerpoint/2010/main" val="33009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>
                <a:latin typeface="Futura Std Medium" pitchFamily="34" charset="0"/>
              </a:rPr>
              <a:t>ZeroMQ</a:t>
            </a:r>
            <a:endParaRPr lang="en-US" cap="small" dirty="0">
              <a:latin typeface="Futura Std Medium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81917" y="4888229"/>
            <a:ext cx="228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10517" y="4888229"/>
            <a:ext cx="228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9117" y="4888229"/>
            <a:ext cx="228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7717" y="4888229"/>
            <a:ext cx="228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6317" y="4888229"/>
            <a:ext cx="228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24917" y="4888229"/>
            <a:ext cx="228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53517" y="4888229"/>
            <a:ext cx="228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82117" y="4888229"/>
            <a:ext cx="228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16657" y="4888229"/>
            <a:ext cx="207818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0" y="4888229"/>
            <a:ext cx="228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4937187"/>
            <a:ext cx="13716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A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15" name="Straight Arrow Connector 14"/>
          <p:cNvCxnSpPr>
            <a:stCxn id="14" idx="3"/>
            <a:endCxn id="28" idx="1"/>
          </p:cNvCxnSpPr>
          <p:nvPr/>
        </p:nvCxnSpPr>
        <p:spPr>
          <a:xfrm flipV="1">
            <a:off x="2133600" y="5097374"/>
            <a:ext cx="840858" cy="2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4932163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B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17" name="Straight Arrow Connector 16"/>
          <p:cNvCxnSpPr>
            <a:stCxn id="29" idx="3"/>
            <a:endCxn id="16" idx="1"/>
          </p:cNvCxnSpPr>
          <p:nvPr/>
        </p:nvCxnSpPr>
        <p:spPr>
          <a:xfrm>
            <a:off x="5871660" y="5109613"/>
            <a:ext cx="757740" cy="7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4288677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A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1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19" name="Straight Arrow Connector 18"/>
          <p:cNvCxnSpPr>
            <a:stCxn id="18" idx="3"/>
            <a:endCxn id="28" idx="1"/>
          </p:cNvCxnSpPr>
          <p:nvPr/>
        </p:nvCxnSpPr>
        <p:spPr>
          <a:xfrm>
            <a:off x="2133600" y="4473343"/>
            <a:ext cx="840858" cy="624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" y="5584077"/>
            <a:ext cx="13716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A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3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21" name="Straight Arrow Connector 20"/>
          <p:cNvCxnSpPr>
            <a:stCxn id="20" idx="3"/>
            <a:endCxn id="28" idx="1"/>
          </p:cNvCxnSpPr>
          <p:nvPr/>
        </p:nvCxnSpPr>
        <p:spPr>
          <a:xfrm flipV="1">
            <a:off x="2133600" y="5097374"/>
            <a:ext cx="840858" cy="671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9496" y="5541399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B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3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23" name="Straight Arrow Connector 22"/>
          <p:cNvCxnSpPr>
            <a:stCxn id="29" idx="3"/>
            <a:endCxn id="22" idx="1"/>
          </p:cNvCxnSpPr>
          <p:nvPr/>
        </p:nvCxnSpPr>
        <p:spPr>
          <a:xfrm>
            <a:off x="5871660" y="5109613"/>
            <a:ext cx="777836" cy="61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49496" y="4278629"/>
            <a:ext cx="13716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nivers LT Std 55" pitchFamily="34" charset="0"/>
              </a:rPr>
              <a:t>Process B</a:t>
            </a:r>
            <a:r>
              <a:rPr lang="en-US" baseline="-25000" dirty="0" smtClean="0">
                <a:solidFill>
                  <a:schemeClr val="bg1"/>
                </a:solidFill>
                <a:latin typeface="Univers LT Std 55" pitchFamily="34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Univers LT Std 55" pitchFamily="34" charset="0"/>
            </a:endParaRPr>
          </a:p>
        </p:txBody>
      </p:sp>
      <p:cxnSp>
        <p:nvCxnSpPr>
          <p:cNvPr id="25" name="Straight Arrow Connector 24"/>
          <p:cNvCxnSpPr>
            <a:stCxn id="29" idx="3"/>
            <a:endCxn id="24" idx="1"/>
          </p:cNvCxnSpPr>
          <p:nvPr/>
        </p:nvCxnSpPr>
        <p:spPr>
          <a:xfrm flipV="1">
            <a:off x="5871660" y="4463295"/>
            <a:ext cx="777836" cy="646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91417" y="4278629"/>
            <a:ext cx="2667000" cy="1632102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37959" y="3940075"/>
            <a:ext cx="1973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Univers LT Std 55" pitchFamily="34" charset="0"/>
              </a:rPr>
              <a:t>Queue (external)</a:t>
            </a:r>
            <a:endParaRPr lang="en-US" sz="1600" dirty="0">
              <a:latin typeface="Univers LT Std 55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74458" y="4888229"/>
            <a:ext cx="225942" cy="4182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45718" y="4900468"/>
            <a:ext cx="225942" cy="4182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23951" y="5726429"/>
            <a:ext cx="171004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MQ Management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Univers LT Std 55" pitchFamily="34" charset="0"/>
              </a:rPr>
              <a:t>Literally, 0 MQ (or rather, no broker)</a:t>
            </a:r>
          </a:p>
          <a:p>
            <a:r>
              <a:rPr lang="en-US" dirty="0" err="1" smtClean="0">
                <a:latin typeface="Univers LT Std 55" pitchFamily="34" charset="0"/>
              </a:rPr>
              <a:t>ZeroMQ</a:t>
            </a:r>
            <a:r>
              <a:rPr lang="en-US" dirty="0" smtClean="0">
                <a:latin typeface="Univers LT Std 55" pitchFamily="34" charset="0"/>
              </a:rPr>
              <a:t> uses sockets</a:t>
            </a:r>
          </a:p>
          <a:p>
            <a:r>
              <a:rPr lang="en-US" dirty="0" smtClean="0">
                <a:latin typeface="Univers LT Std 55" pitchFamily="34" charset="0"/>
              </a:rPr>
              <a:t>I think of </a:t>
            </a:r>
            <a:r>
              <a:rPr lang="en-US" dirty="0" err="1" smtClean="0">
                <a:latin typeface="Univers LT Std 55" pitchFamily="34" charset="0"/>
              </a:rPr>
              <a:t>ZeroMQ</a:t>
            </a:r>
            <a:r>
              <a:rPr lang="en-US" dirty="0" smtClean="0">
                <a:latin typeface="Univers LT Std 55" pitchFamily="34" charset="0"/>
              </a:rPr>
              <a:t> as a network stack with built in MQ</a:t>
            </a:r>
          </a:p>
        </p:txBody>
      </p:sp>
    </p:spTree>
    <p:extLst>
      <p:ext uri="{BB962C8B-B14F-4D97-AF65-F5344CB8AC3E}">
        <p14:creationId xmlns:p14="http://schemas.microsoft.com/office/powerpoint/2010/main" val="42001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781</Words>
  <Application>Microsoft Office PowerPoint</Application>
  <PresentationFormat>On-screen Show (4:3)</PresentationFormat>
  <Paragraphs>179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ZeroMQ</vt:lpstr>
      <vt:lpstr>Message Queues – A Primer</vt:lpstr>
      <vt:lpstr>Message Queues – A Primer</vt:lpstr>
      <vt:lpstr>Message Queues – A Primer</vt:lpstr>
      <vt:lpstr>Message Queues – A Primer</vt:lpstr>
      <vt:lpstr>Message Queues – A Primer</vt:lpstr>
      <vt:lpstr>Message Queues – A Primer</vt:lpstr>
      <vt:lpstr>ZeroMQ</vt:lpstr>
      <vt:lpstr>ZeroMQ</vt:lpstr>
      <vt:lpstr>ZeroMQ</vt:lpstr>
      <vt:lpstr>ZeroMQ</vt:lpstr>
      <vt:lpstr>ZeroMQ</vt:lpstr>
      <vt:lpstr>ZeroMQ</vt:lpstr>
      <vt:lpstr>ZeroMQ</vt:lpstr>
      <vt:lpstr>ZeroMQ</vt:lpstr>
      <vt:lpstr>ZeroMQ in Action</vt:lpstr>
      <vt:lpstr>ZeroMQ in Action</vt:lpstr>
      <vt:lpstr>ZeroMQ in Action</vt:lpstr>
      <vt:lpstr>Do Heavy Shit</vt:lpstr>
      <vt:lpstr>Make Your Site Fast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ZeroMQ</dc:title>
  <dc:creator>chewxy</dc:creator>
  <cp:lastModifiedBy>chewxy</cp:lastModifiedBy>
  <cp:revision>53</cp:revision>
  <cp:lastPrinted>2012-10-03T14:51:43Z</cp:lastPrinted>
  <dcterms:created xsi:type="dcterms:W3CDTF">2012-09-26T13:08:14Z</dcterms:created>
  <dcterms:modified xsi:type="dcterms:W3CDTF">2012-10-04T22:57:09Z</dcterms:modified>
</cp:coreProperties>
</file>