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4" r:id="rId4"/>
    <p:sldId id="260" r:id="rId5"/>
    <p:sldId id="262" r:id="rId6"/>
    <p:sldId id="259" r:id="rId7"/>
    <p:sldId id="258" r:id="rId8"/>
    <p:sldId id="265" r:id="rId9"/>
    <p:sldId id="266" r:id="rId10"/>
    <p:sldId id="275" r:id="rId11"/>
    <p:sldId id="278" r:id="rId12"/>
    <p:sldId id="277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9" r:id="rId21"/>
    <p:sldId id="27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EF"/>
    <a:srgbClr val="42CCB3"/>
    <a:srgbClr val="E91B69"/>
    <a:srgbClr val="E6DB4A"/>
    <a:srgbClr val="EFB547"/>
    <a:srgbClr val="D161D9"/>
    <a:srgbClr val="7FB32F"/>
    <a:srgbClr val="1B1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AAE597-33F8-4DEE-814D-19AE71EFC30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E997133-38CF-4451-8E7B-F63A8ECD0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3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6266-F75F-40EF-AD05-566CB805DD9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rangersfordinner.com/" TargetMode="External"/><Relationship Id="rId2" Type="http://schemas.openxmlformats.org/officeDocument/2006/relationships/hyperlink" Target="http://edgey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hewxy@pressyo.com" TargetMode="External"/><Relationship Id="rId2" Type="http://schemas.openxmlformats.org/officeDocument/2006/relationships/hyperlink" Target="http://github.com/chewxy/SyPyOct20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Fontin Sans Rg" pitchFamily="50" charset="0"/>
              </a:rPr>
              <a:t>ZeroMQ</a:t>
            </a:r>
            <a:endParaRPr lang="en-US" dirty="0">
              <a:solidFill>
                <a:srgbClr val="C00000"/>
              </a:solidFill>
              <a:latin typeface="Fontin Sans Rg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make your web app do heavy shit</a:t>
            </a:r>
          </a:p>
          <a:p>
            <a:r>
              <a:rPr lang="en-US" cap="small" dirty="0" smtClean="0">
                <a:latin typeface="Futura Std Medium" pitchFamily="34" charset="0"/>
              </a:rPr>
              <a:t>#</a:t>
            </a:r>
            <a:r>
              <a:rPr lang="en-US" cap="small" dirty="0" err="1" smtClean="0">
                <a:latin typeface="Futura Std Medium" pitchFamily="34" charset="0"/>
              </a:rPr>
              <a:t>sypy</a:t>
            </a:r>
            <a:endParaRPr lang="en-US" cap="small" dirty="0" smtClean="0">
              <a:latin typeface="Futura Std Medium" pitchFamily="34" charset="0"/>
            </a:endParaRPr>
          </a:p>
          <a:p>
            <a:r>
              <a:rPr lang="en-US" cap="small" dirty="0" smtClean="0">
                <a:latin typeface="Futura Std Medium" pitchFamily="34" charset="0"/>
              </a:rPr>
              <a:t>@</a:t>
            </a:r>
            <a:r>
              <a:rPr lang="en-US" cap="small" dirty="0" err="1" smtClean="0">
                <a:latin typeface="Futura Std Medium" pitchFamily="34" charset="0"/>
              </a:rPr>
              <a:t>chewxy</a:t>
            </a:r>
            <a:endParaRPr lang="en-US" cap="small" dirty="0">
              <a:latin typeface="Futura St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23972" y="1123894"/>
            <a:ext cx="6633042" cy="1666549"/>
            <a:chOff x="834558" y="1148440"/>
            <a:chExt cx="7259096" cy="2277771"/>
          </a:xfrm>
        </p:grpSpPr>
        <p:sp>
          <p:nvSpPr>
            <p:cNvPr id="4" name="Rectangle 3"/>
            <p:cNvSpPr/>
            <p:nvPr/>
          </p:nvSpPr>
          <p:spPr>
            <a:xfrm>
              <a:off x="3354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30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40275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88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60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4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9215" y="2167354"/>
              <a:ext cx="207818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6558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558" y="2216312"/>
              <a:ext cx="1371600" cy="46272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28" idx="1"/>
            </p:cNvCxnSpPr>
            <p:nvPr/>
          </p:nvCxnSpPr>
          <p:spPr>
            <a:xfrm flipV="1">
              <a:off x="2206158" y="2376499"/>
              <a:ext cx="840858" cy="71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959" y="2211288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9" idx="3"/>
              <a:endCxn id="16" idx="1"/>
            </p:cNvCxnSpPr>
            <p:nvPr/>
          </p:nvCxnSpPr>
          <p:spPr>
            <a:xfrm>
              <a:off x="5944218" y="2388738"/>
              <a:ext cx="757741" cy="5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4558" y="1567801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8" idx="1"/>
            </p:cNvCxnSpPr>
            <p:nvPr/>
          </p:nvCxnSpPr>
          <p:spPr>
            <a:xfrm>
              <a:off x="2206158" y="1799162"/>
              <a:ext cx="840858" cy="57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4558" y="2863202"/>
              <a:ext cx="1371600" cy="46272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8" idx="1"/>
            </p:cNvCxnSpPr>
            <p:nvPr/>
          </p:nvCxnSpPr>
          <p:spPr>
            <a:xfrm flipV="1">
              <a:off x="2206158" y="2376499"/>
              <a:ext cx="840858" cy="718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22054" y="2820525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9" idx="3"/>
              <a:endCxn id="22" idx="1"/>
            </p:cNvCxnSpPr>
            <p:nvPr/>
          </p:nvCxnSpPr>
          <p:spPr>
            <a:xfrm>
              <a:off x="5944218" y="2388738"/>
              <a:ext cx="777836" cy="663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22054" y="1557754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  <a:endCxn id="24" idx="1"/>
            </p:cNvCxnSpPr>
            <p:nvPr/>
          </p:nvCxnSpPr>
          <p:spPr>
            <a:xfrm flipV="1">
              <a:off x="5944218" y="1789115"/>
              <a:ext cx="777836" cy="599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163975" y="1557754"/>
              <a:ext cx="2667000" cy="163210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0517" y="1148440"/>
              <a:ext cx="1973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Univers LT Std 55" pitchFamily="34" charset="0"/>
                </a:rPr>
                <a:t>Queue (external)</a:t>
              </a:r>
              <a:endParaRPr lang="en-US" sz="1600" dirty="0">
                <a:latin typeface="Univers LT Std 55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7016" y="2167354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8276" y="2179593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509" y="3005554"/>
              <a:ext cx="1710049" cy="42065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MQ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23972" y="1123894"/>
            <a:ext cx="6633042" cy="1666549"/>
            <a:chOff x="834558" y="1148440"/>
            <a:chExt cx="7259096" cy="2277771"/>
          </a:xfrm>
        </p:grpSpPr>
        <p:sp>
          <p:nvSpPr>
            <p:cNvPr id="4" name="Rectangle 3"/>
            <p:cNvSpPr/>
            <p:nvPr/>
          </p:nvSpPr>
          <p:spPr>
            <a:xfrm>
              <a:off x="3354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30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40275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88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60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4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9215" y="2167354"/>
              <a:ext cx="207818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6558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558" y="2216312"/>
              <a:ext cx="1371600" cy="46272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28" idx="1"/>
            </p:cNvCxnSpPr>
            <p:nvPr/>
          </p:nvCxnSpPr>
          <p:spPr>
            <a:xfrm flipV="1">
              <a:off x="2206158" y="2376499"/>
              <a:ext cx="840858" cy="71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959" y="2211288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9" idx="3"/>
              <a:endCxn id="16" idx="1"/>
            </p:cNvCxnSpPr>
            <p:nvPr/>
          </p:nvCxnSpPr>
          <p:spPr>
            <a:xfrm>
              <a:off x="5944218" y="2388738"/>
              <a:ext cx="757741" cy="5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4558" y="1567801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8" idx="1"/>
            </p:cNvCxnSpPr>
            <p:nvPr/>
          </p:nvCxnSpPr>
          <p:spPr>
            <a:xfrm>
              <a:off x="2206158" y="1799162"/>
              <a:ext cx="840858" cy="57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4558" y="2863202"/>
              <a:ext cx="1371600" cy="46272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8" idx="1"/>
            </p:cNvCxnSpPr>
            <p:nvPr/>
          </p:nvCxnSpPr>
          <p:spPr>
            <a:xfrm flipV="1">
              <a:off x="2206158" y="2376499"/>
              <a:ext cx="840858" cy="718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22054" y="2820525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9" idx="3"/>
              <a:endCxn id="22" idx="1"/>
            </p:cNvCxnSpPr>
            <p:nvPr/>
          </p:nvCxnSpPr>
          <p:spPr>
            <a:xfrm>
              <a:off x="5944218" y="2388738"/>
              <a:ext cx="777836" cy="663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22054" y="1557754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  <a:endCxn id="24" idx="1"/>
            </p:cNvCxnSpPr>
            <p:nvPr/>
          </p:nvCxnSpPr>
          <p:spPr>
            <a:xfrm flipV="1">
              <a:off x="5944218" y="1789115"/>
              <a:ext cx="777836" cy="599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163975" y="1557754"/>
              <a:ext cx="2667000" cy="163210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0517" y="1148440"/>
              <a:ext cx="1973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Univers LT Std 55" pitchFamily="34" charset="0"/>
                </a:rPr>
                <a:t>Queue (external)</a:t>
              </a:r>
              <a:endParaRPr lang="en-US" sz="1600" dirty="0">
                <a:latin typeface="Univers LT Std 55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7016" y="2167354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8276" y="2179593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509" y="3005554"/>
              <a:ext cx="1710049" cy="42065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MQ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3517" y="3506986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Producer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075" y="3505200"/>
            <a:ext cx="2362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Broker + 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1171" y="3501152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Consumer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6" name="Straight Arrow Connector 35"/>
          <p:cNvCxnSpPr>
            <a:stCxn id="33" idx="3"/>
            <a:endCxn id="30" idx="1"/>
          </p:cNvCxnSpPr>
          <p:nvPr/>
        </p:nvCxnSpPr>
        <p:spPr>
          <a:xfrm flipV="1">
            <a:off x="2365117" y="3689866"/>
            <a:ext cx="986958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4" idx="1"/>
          </p:cNvCxnSpPr>
          <p:nvPr/>
        </p:nvCxnSpPr>
        <p:spPr>
          <a:xfrm flipV="1">
            <a:off x="5714275" y="3685818"/>
            <a:ext cx="1086896" cy="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314319" y="2895600"/>
            <a:ext cx="313327" cy="45720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23972" y="1123894"/>
            <a:ext cx="6633042" cy="1666549"/>
            <a:chOff x="834558" y="1148440"/>
            <a:chExt cx="7259096" cy="2277771"/>
          </a:xfrm>
        </p:grpSpPr>
        <p:sp>
          <p:nvSpPr>
            <p:cNvPr id="4" name="Rectangle 3"/>
            <p:cNvSpPr/>
            <p:nvPr/>
          </p:nvSpPr>
          <p:spPr>
            <a:xfrm>
              <a:off x="3354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30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40275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88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60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4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9215" y="2167354"/>
              <a:ext cx="207818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6558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558" y="2216312"/>
              <a:ext cx="1371600" cy="46272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28" idx="1"/>
            </p:cNvCxnSpPr>
            <p:nvPr/>
          </p:nvCxnSpPr>
          <p:spPr>
            <a:xfrm flipV="1">
              <a:off x="2206158" y="2376499"/>
              <a:ext cx="840858" cy="71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959" y="2211288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9" idx="3"/>
              <a:endCxn id="16" idx="1"/>
            </p:cNvCxnSpPr>
            <p:nvPr/>
          </p:nvCxnSpPr>
          <p:spPr>
            <a:xfrm>
              <a:off x="5944218" y="2388738"/>
              <a:ext cx="757741" cy="5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4558" y="1567801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8" idx="1"/>
            </p:cNvCxnSpPr>
            <p:nvPr/>
          </p:nvCxnSpPr>
          <p:spPr>
            <a:xfrm>
              <a:off x="2206158" y="1799162"/>
              <a:ext cx="840858" cy="57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4558" y="2863202"/>
              <a:ext cx="1371600" cy="46272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8" idx="1"/>
            </p:cNvCxnSpPr>
            <p:nvPr/>
          </p:nvCxnSpPr>
          <p:spPr>
            <a:xfrm flipV="1">
              <a:off x="2206158" y="2376499"/>
              <a:ext cx="840858" cy="718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22054" y="2820525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9" idx="3"/>
              <a:endCxn id="22" idx="1"/>
            </p:cNvCxnSpPr>
            <p:nvPr/>
          </p:nvCxnSpPr>
          <p:spPr>
            <a:xfrm>
              <a:off x="5944218" y="2388738"/>
              <a:ext cx="777836" cy="663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22054" y="1557754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  <a:endCxn id="24" idx="1"/>
            </p:cNvCxnSpPr>
            <p:nvPr/>
          </p:nvCxnSpPr>
          <p:spPr>
            <a:xfrm flipV="1">
              <a:off x="5944218" y="1789115"/>
              <a:ext cx="777836" cy="599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163975" y="1557754"/>
              <a:ext cx="2667000" cy="163210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0517" y="1148440"/>
              <a:ext cx="1973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Univers LT Std 55" pitchFamily="34" charset="0"/>
                </a:rPr>
                <a:t>Queue (external)</a:t>
              </a:r>
              <a:endParaRPr lang="en-US" sz="1600" dirty="0">
                <a:latin typeface="Univers LT Std 55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7016" y="2167354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8276" y="2179593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509" y="3005554"/>
              <a:ext cx="1710049" cy="42065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MQ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3517" y="3506986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Producer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075" y="3505200"/>
            <a:ext cx="2362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Broker + 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1171" y="3501152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Consumer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6" name="Straight Arrow Connector 35"/>
          <p:cNvCxnSpPr>
            <a:stCxn id="33" idx="3"/>
            <a:endCxn id="30" idx="1"/>
          </p:cNvCxnSpPr>
          <p:nvPr/>
        </p:nvCxnSpPr>
        <p:spPr>
          <a:xfrm flipV="1">
            <a:off x="2365117" y="3689866"/>
            <a:ext cx="986958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4" idx="1"/>
          </p:cNvCxnSpPr>
          <p:nvPr/>
        </p:nvCxnSpPr>
        <p:spPr>
          <a:xfrm flipV="1">
            <a:off x="5714275" y="3685818"/>
            <a:ext cx="1086896" cy="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314319" y="2895600"/>
            <a:ext cx="313327" cy="45720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43704" y="5029201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Producer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3246360" y="5029201"/>
            <a:ext cx="70721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Univers LT Std 55" pitchFamily="34" charset="0"/>
              </a:rPr>
              <a:t>zmq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72822" y="5029201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Consumer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4841471" y="5029201"/>
            <a:ext cx="70721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Univers LT Std 55" pitchFamily="34" charset="0"/>
              </a:rPr>
              <a:t>zmq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50" name="Straight Arrow Connector 49"/>
          <p:cNvCxnSpPr>
            <a:stCxn id="45" idx="0"/>
            <a:endCxn id="48" idx="0"/>
          </p:cNvCxnSpPr>
          <p:nvPr/>
        </p:nvCxnSpPr>
        <p:spPr>
          <a:xfrm flipV="1">
            <a:off x="3784636" y="5213867"/>
            <a:ext cx="12257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23182" y="437566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nivers LT Std 55" pitchFamily="34" charset="0"/>
              </a:rPr>
              <a:t>The Genius of </a:t>
            </a:r>
            <a:r>
              <a:rPr lang="en-US" b="1" dirty="0" err="1" smtClean="0">
                <a:latin typeface="Univers LT Std 55" pitchFamily="34" charset="0"/>
              </a:rPr>
              <a:t>ZeroMQ</a:t>
            </a:r>
            <a:endParaRPr lang="en-US" b="1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1" y="1386673"/>
            <a:ext cx="4190998" cy="2560320"/>
          </a:xfrm>
          <a:prstGeom prst="rect">
            <a:avLst/>
          </a:prstGeom>
          <a:solidFill>
            <a:srgbClr val="1B1C16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import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zmq.Context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context.socket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zmq.PUSH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socket.bind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‘</a:t>
            </a:r>
            <a:r>
              <a:rPr lang="en-US" sz="1600" dirty="0" err="1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tcp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://*:1234’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&gt;&gt;&gt;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socket.send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‘test’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9" y="1386672"/>
            <a:ext cx="4079631" cy="2560320"/>
          </a:xfrm>
          <a:prstGeom prst="rect">
            <a:avLst/>
          </a:prstGeom>
          <a:solidFill>
            <a:srgbClr val="1B1C16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import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zmq.Context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context.socket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zmq.PULL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socket.connect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‘</a:t>
            </a:r>
            <a:r>
              <a:rPr lang="en-US" sz="1600" dirty="0" err="1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tcp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://*:1234’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while </a:t>
            </a:r>
            <a:r>
              <a:rPr lang="en-US" sz="1600" dirty="0" smtClean="0">
                <a:solidFill>
                  <a:srgbClr val="D161D9"/>
                </a:solidFill>
                <a:latin typeface="Anonymous Pro" pitchFamily="49" charset="0"/>
                <a:ea typeface="Anonymous Pro" pitchFamily="49" charset="0"/>
              </a:rPr>
              <a:t>True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msg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socket.recv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()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sz="1600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print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msg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267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nivers LT Std 55" pitchFamily="34" charset="0"/>
              </a:rPr>
              <a:t>If you are reading this during the presentation that means the live coding didn’t go well</a:t>
            </a:r>
            <a:endParaRPr lang="en-US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Univers LT Std 55" pitchFamily="34" charset="0"/>
              </a:rPr>
              <a:t>Many patterns supported: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Push/Pull (one way)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Request/Reply (two way)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Pub/Sub (one to many</a:t>
            </a:r>
            <a:r>
              <a:rPr lang="en-US" sz="2000" dirty="0" smtClean="0">
                <a:latin typeface="Univers LT Std 55" pitchFamily="34" charset="0"/>
              </a:rPr>
              <a:t>)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Many More!</a:t>
            </a:r>
          </a:p>
          <a:p>
            <a:r>
              <a:rPr lang="en-US" dirty="0" smtClean="0">
                <a:latin typeface="Univers LT Std 55" pitchFamily="34" charset="0"/>
              </a:rPr>
              <a:t>Many protocols supported</a:t>
            </a:r>
            <a:r>
              <a:rPr lang="en-US" sz="2400" dirty="0" smtClean="0">
                <a:latin typeface="Univers LT Std 55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TCP (as example)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IPC (inter-process communication: UNIX only)</a:t>
            </a:r>
          </a:p>
          <a:p>
            <a:pPr lvl="1"/>
            <a:r>
              <a:rPr lang="en-US" sz="2000" dirty="0" err="1" smtClean="0">
                <a:latin typeface="Univers LT Std 55" pitchFamily="34" charset="0"/>
              </a:rPr>
              <a:t>InProc</a:t>
            </a:r>
            <a:r>
              <a:rPr lang="en-US" sz="2000" dirty="0" smtClean="0">
                <a:latin typeface="Univers LT Std 55" pitchFamily="34" charset="0"/>
              </a:rPr>
              <a:t> (inter-thread communication)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PGM (multicast)</a:t>
            </a:r>
          </a:p>
          <a:p>
            <a:r>
              <a:rPr lang="en-US" dirty="0" smtClean="0">
                <a:latin typeface="Univers LT Std 55" pitchFamily="34" charset="0"/>
              </a:rPr>
              <a:t>Did I mention… automatic load balancing?</a:t>
            </a:r>
          </a:p>
          <a:p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is easy: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Wrote a push to talk chat app in &lt; 10 minutes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~ 60 lines of code with just one of the above pattern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See Examples</a:t>
            </a:r>
            <a:endParaRPr lang="en-US" sz="2000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Typical usage: </a:t>
            </a:r>
            <a:r>
              <a:rPr lang="en-US" dirty="0" smtClean="0">
                <a:latin typeface="Univers LT Std 55" pitchFamily="34" charset="0"/>
              </a:rPr>
              <a:t>As a superfast version of a traditional message queue</a:t>
            </a:r>
          </a:p>
          <a:p>
            <a:r>
              <a:rPr lang="en-US" dirty="0" smtClean="0">
                <a:latin typeface="Univers LT Std 55" pitchFamily="34" charset="0"/>
              </a:rPr>
              <a:t>Also: Service </a:t>
            </a:r>
            <a:r>
              <a:rPr lang="en-US" dirty="0" smtClean="0">
                <a:latin typeface="Univers LT Std 55" pitchFamily="34" charset="0"/>
              </a:rPr>
              <a:t>Oriented Architecture</a:t>
            </a:r>
          </a:p>
          <a:p>
            <a:r>
              <a:rPr lang="en-US" dirty="0" smtClean="0">
                <a:latin typeface="Univers LT Std 55" pitchFamily="34" charset="0"/>
              </a:rPr>
              <a:t>Personally, I like the UNIX Philosophy better.</a:t>
            </a:r>
          </a:p>
          <a:p>
            <a:endParaRPr lang="en-US" dirty="0">
              <a:latin typeface="Univers LT Std 55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Univers LT Std 55" pitchFamily="34" charset="0"/>
              </a:rPr>
              <a:t>Write programs that do </a:t>
            </a:r>
            <a:r>
              <a:rPr lang="en-US" sz="2000" u="sng" dirty="0">
                <a:latin typeface="Univers LT Std 55" pitchFamily="34" charset="0"/>
              </a:rPr>
              <a:t>one thing</a:t>
            </a:r>
            <a:r>
              <a:rPr lang="en-US" sz="2000" dirty="0">
                <a:latin typeface="Univers LT Std 55" pitchFamily="34" charset="0"/>
              </a:rPr>
              <a:t> and do it well. Write programs to work together. Write programs to handle text streams, because that is a universal interface.</a:t>
            </a:r>
            <a:endParaRPr lang="en-US" sz="2000" dirty="0" smtClean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Univers LT Std 55" pitchFamily="34" charset="0"/>
              </a:rPr>
              <a:t>Projects I’ve worked on that uses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:</a:t>
            </a:r>
          </a:p>
          <a:p>
            <a:r>
              <a:rPr lang="en-US" sz="2000" dirty="0" err="1" smtClean="0">
                <a:latin typeface="Univers LT Std 55" pitchFamily="34" charset="0"/>
              </a:rPr>
              <a:t>edgeyo</a:t>
            </a:r>
            <a:r>
              <a:rPr lang="en-US" sz="2000" dirty="0" smtClean="0">
                <a:latin typeface="Univers LT Std 55" pitchFamily="34" charset="0"/>
              </a:rPr>
              <a:t> (</a:t>
            </a:r>
            <a:r>
              <a:rPr lang="en-US" sz="2000" dirty="0" smtClean="0">
                <a:latin typeface="Univers LT Std 55" pitchFamily="34" charset="0"/>
                <a:hlinkClick r:id="rId2"/>
              </a:rPr>
              <a:t>http://edgeyo.com</a:t>
            </a:r>
            <a:r>
              <a:rPr lang="en-US" sz="2000" dirty="0" smtClean="0">
                <a:latin typeface="Univers LT Std 55" pitchFamily="34" charset="0"/>
              </a:rPr>
              <a:t>) – </a:t>
            </a:r>
            <a:r>
              <a:rPr lang="en-US" sz="2000" i="1" dirty="0" smtClean="0">
                <a:latin typeface="Univers LT Std 55" pitchFamily="34" charset="0"/>
              </a:rPr>
              <a:t>project shelved</a:t>
            </a:r>
          </a:p>
          <a:p>
            <a:r>
              <a:rPr lang="en-US" sz="2000" dirty="0" smtClean="0">
                <a:latin typeface="Univers LT Std 55" pitchFamily="34" charset="0"/>
              </a:rPr>
              <a:t>Strangers for Dinner (</a:t>
            </a:r>
            <a:r>
              <a:rPr lang="en-US" sz="2000" dirty="0" smtClean="0">
                <a:latin typeface="Univers LT Std 55" pitchFamily="34" charset="0"/>
                <a:hlinkClick r:id="rId3"/>
              </a:rPr>
              <a:t>http://strangersfordinner.com</a:t>
            </a:r>
            <a:r>
              <a:rPr lang="en-US" sz="2000" dirty="0" smtClean="0">
                <a:latin typeface="Univers LT Std 55" pitchFamily="34" charset="0"/>
              </a:rPr>
              <a:t>) </a:t>
            </a:r>
            <a:r>
              <a:rPr lang="en-US" sz="2000" dirty="0">
                <a:latin typeface="Univers LT Std 55" pitchFamily="34" charset="0"/>
              </a:rPr>
              <a:t>– </a:t>
            </a:r>
            <a:r>
              <a:rPr lang="en-US" sz="2000" i="1" dirty="0" smtClean="0">
                <a:latin typeface="Univers LT Std 55" pitchFamily="34" charset="0"/>
              </a:rPr>
              <a:t>pivoting</a:t>
            </a:r>
            <a:endParaRPr lang="en-US" sz="2000" i="1" dirty="0" smtClean="0">
              <a:latin typeface="Univers LT Std 55" pitchFamily="34" charset="0"/>
            </a:endParaRPr>
          </a:p>
          <a:p>
            <a:r>
              <a:rPr lang="en-US" sz="2000" dirty="0" smtClean="0">
                <a:latin typeface="Univers LT Std 55" pitchFamily="34" charset="0"/>
              </a:rPr>
              <a:t>A Brand Safety </a:t>
            </a:r>
            <a:r>
              <a:rPr lang="en-US" sz="2000" dirty="0" smtClean="0">
                <a:latin typeface="Univers LT Std 55" pitchFamily="34" charset="0"/>
              </a:rPr>
              <a:t>Product</a:t>
            </a:r>
            <a:endParaRPr lang="en-US" sz="2000" dirty="0" smtClean="0">
              <a:latin typeface="Univers LT Std 55" pitchFamily="34" charset="0"/>
            </a:endParaRPr>
          </a:p>
          <a:p>
            <a:r>
              <a:rPr lang="en-US" sz="2000" dirty="0" smtClean="0">
                <a:latin typeface="Univers LT Std 55" pitchFamily="34" charset="0"/>
              </a:rPr>
              <a:t>A Data Management Platform</a:t>
            </a:r>
          </a:p>
          <a:p>
            <a:r>
              <a:rPr lang="en-US" sz="2000" dirty="0" smtClean="0">
                <a:latin typeface="Univers LT Std 55" pitchFamily="34" charset="0"/>
              </a:rPr>
              <a:t>A Media Analysis Toolkit</a:t>
            </a:r>
          </a:p>
        </p:txBody>
      </p:sp>
    </p:spTree>
    <p:extLst>
      <p:ext uri="{BB962C8B-B14F-4D97-AF65-F5344CB8AC3E}">
        <p14:creationId xmlns:p14="http://schemas.microsoft.com/office/powerpoint/2010/main" val="10614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4" y="1447800"/>
            <a:ext cx="8763000" cy="46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4" y="2388344"/>
            <a:ext cx="8763000" cy="27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Do Heavy Shit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Plan, plan, plan</a:t>
            </a:r>
          </a:p>
          <a:p>
            <a:r>
              <a:rPr lang="en-US" dirty="0" smtClean="0">
                <a:latin typeface="Univers LT Std 55" pitchFamily="34" charset="0"/>
              </a:rPr>
              <a:t>You cannot tack on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like you tack on </a:t>
            </a:r>
            <a:r>
              <a:rPr lang="en-US" dirty="0" err="1" smtClean="0">
                <a:latin typeface="Univers LT Std 55" pitchFamily="34" charset="0"/>
              </a:rPr>
              <a:t>RabbitMQ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Spread your load across many processes</a:t>
            </a:r>
          </a:p>
          <a:p>
            <a:r>
              <a:rPr lang="en-US" dirty="0" smtClean="0">
                <a:latin typeface="Univers LT Std 55" pitchFamily="34" charset="0"/>
              </a:rPr>
              <a:t>Not a poor man’s distributed processing</a:t>
            </a:r>
            <a:endParaRPr lang="en-US" dirty="0" smtClean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nivers LT Std 55" pitchFamily="34" charset="0"/>
              </a:rPr>
              <a:t>Facilitates inter-process communications</a:t>
            </a:r>
          </a:p>
          <a:p>
            <a:r>
              <a:rPr lang="en-US" dirty="0" smtClean="0">
                <a:latin typeface="Univers LT Std 55" pitchFamily="34" charset="0"/>
              </a:rPr>
              <a:t>Often used in </a:t>
            </a:r>
            <a:r>
              <a:rPr lang="en-US" dirty="0" smtClean="0">
                <a:latin typeface="Univers LT Std 55" pitchFamily="34" charset="0"/>
              </a:rPr>
              <a:t>decoupling heavy processing from live requests</a:t>
            </a:r>
          </a:p>
          <a:p>
            <a:r>
              <a:rPr lang="en-US" dirty="0" smtClean="0">
                <a:latin typeface="Univers LT Std 55" pitchFamily="34" charset="0"/>
              </a:rPr>
              <a:t>Poor man’s distributed processing</a:t>
            </a:r>
          </a:p>
        </p:txBody>
      </p:sp>
    </p:spTree>
    <p:extLst>
      <p:ext uri="{BB962C8B-B14F-4D97-AF65-F5344CB8AC3E}">
        <p14:creationId xmlns:p14="http://schemas.microsoft.com/office/powerpoint/2010/main" val="34223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Make Your Site Fast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POST Handlers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When POSTs are made, reply the user instantly with cached data. </a:t>
            </a:r>
            <a:endParaRPr lang="en-US" dirty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Handle the POST information separately in the back end (by </a:t>
            </a:r>
            <a:r>
              <a:rPr lang="en-US" dirty="0" err="1" smtClean="0">
                <a:latin typeface="Univers LT Std 55" pitchFamily="34" charset="0"/>
              </a:rPr>
              <a:t>PUSHing</a:t>
            </a:r>
            <a:r>
              <a:rPr lang="en-US" dirty="0" smtClean="0">
                <a:latin typeface="Univers LT Std 55" pitchFamily="34" charset="0"/>
              </a:rPr>
              <a:t> your data to your POST handler app)</a:t>
            </a:r>
          </a:p>
          <a:p>
            <a:r>
              <a:rPr lang="en-US" dirty="0" smtClean="0">
                <a:latin typeface="Univers LT Std 55" pitchFamily="34" charset="0"/>
              </a:rPr>
              <a:t>If you need to communicate results with the user, </a:t>
            </a:r>
            <a:r>
              <a:rPr lang="en-US" i="1" dirty="0" smtClean="0">
                <a:latin typeface="Univers LT Std 55" pitchFamily="34" charset="0"/>
              </a:rPr>
              <a:t>socket.io</a:t>
            </a:r>
            <a:r>
              <a:rPr lang="en-US" dirty="0" smtClean="0">
                <a:latin typeface="Univers LT Std 55" pitchFamily="34" charset="0"/>
              </a:rPr>
              <a:t> is a good idea.</a:t>
            </a:r>
          </a:p>
        </p:txBody>
      </p:sp>
    </p:spTree>
    <p:extLst>
      <p:ext uri="{BB962C8B-B14F-4D97-AF65-F5344CB8AC3E}">
        <p14:creationId xmlns:p14="http://schemas.microsoft.com/office/powerpoint/2010/main" val="4146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Thank you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Examples: </a:t>
            </a:r>
            <a:r>
              <a:rPr lang="en-US" dirty="0" smtClean="0">
                <a:latin typeface="Univers LT Std 55" pitchFamily="34" charset="0"/>
                <a:hlinkClick r:id="rId2"/>
              </a:rPr>
              <a:t>http://github.com/chewxy/SyPyOct2012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Email: </a:t>
            </a:r>
            <a:r>
              <a:rPr lang="en-US" dirty="0" smtClean="0">
                <a:latin typeface="Univers LT Std 55" pitchFamily="34" charset="0"/>
                <a:hlinkClick r:id="rId3"/>
              </a:rPr>
              <a:t>chewxy@pressyo.com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Twitter: @</a:t>
            </a:r>
            <a:r>
              <a:rPr lang="en-US" dirty="0" err="1" smtClean="0">
                <a:latin typeface="Univers LT Std 55" pitchFamily="34" charset="0"/>
              </a:rPr>
              <a:t>chewxy</a:t>
            </a:r>
            <a:endParaRPr lang="en-US" dirty="0" smtClean="0">
              <a:latin typeface="Univers LT Std 55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Univers LT Std 55" pitchFamily="34" charset="0"/>
            </a:endParaRPr>
          </a:p>
          <a:p>
            <a:pPr marL="0" indent="0">
              <a:buNone/>
            </a:pPr>
            <a:endParaRPr lang="en-US" sz="1600" dirty="0">
              <a:latin typeface="Univers LT Std 55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Univers LT Std 55" pitchFamily="34" charset="0"/>
              </a:rPr>
              <a:t>p/s: follow me now and a unicorn will present bacon and whiskey to you tonight</a:t>
            </a:r>
            <a:endParaRPr lang="en-US" sz="1600" dirty="0" smtClean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nivers LT Std 55" pitchFamily="34" charset="0"/>
              </a:rPr>
              <a:t>Take this: </a:t>
            </a:r>
            <a:r>
              <a:rPr lang="en-US" dirty="0">
                <a:latin typeface="Anonymous Pro" pitchFamily="49" charset="0"/>
                <a:ea typeface="Anonymous Pro" pitchFamily="49" charset="0"/>
              </a:rPr>
              <a:t>[[1,2,3],[4,5,6],[7,8,9]]</a:t>
            </a:r>
          </a:p>
          <a:p>
            <a:r>
              <a:rPr lang="en-US" dirty="0" smtClean="0">
                <a:latin typeface="Univers LT Std 55" pitchFamily="34" charset="0"/>
              </a:rPr>
              <a:t>Transform into</a:t>
            </a:r>
            <a:r>
              <a:rPr lang="en-US" dirty="0">
                <a:latin typeface="Univers LT Std 55" pitchFamily="34" charset="0"/>
              </a:rPr>
              <a:t>: </a:t>
            </a:r>
            <a:r>
              <a:rPr lang="en-US" dirty="0">
                <a:latin typeface="Anonymous Pro" pitchFamily="49" charset="0"/>
                <a:ea typeface="Anonymous Pro" pitchFamily="49" charset="0"/>
              </a:rPr>
              <a:t>[1, 4, 9, 16, 25, 36, 49, 64, 81]</a:t>
            </a:r>
          </a:p>
        </p:txBody>
      </p:sp>
    </p:spTree>
    <p:extLst>
      <p:ext uri="{BB962C8B-B14F-4D97-AF65-F5344CB8AC3E}">
        <p14:creationId xmlns:p14="http://schemas.microsoft.com/office/powerpoint/2010/main" val="35988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6157" y="5257800"/>
            <a:ext cx="641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Univers LT Std 55" pitchFamily="34" charset="0"/>
              </a:rPr>
              <a:t>Sure it’s easy with functional programming tools. </a:t>
            </a:r>
          </a:p>
          <a:p>
            <a:pPr algn="just"/>
            <a:r>
              <a:rPr lang="en-US" dirty="0" smtClean="0">
                <a:latin typeface="Univers LT Std 55" pitchFamily="34" charset="0"/>
              </a:rPr>
              <a:t>Also it looks fancy and complicated, which is why it’s in this slide</a:t>
            </a:r>
            <a:endParaRPr lang="en-US" dirty="0">
              <a:latin typeface="Univers LT Std 55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93319"/>
          </a:xfrm>
          <a:prstGeom prst="rect">
            <a:avLst/>
          </a:prstGeom>
          <a:solidFill>
            <a:srgbClr val="1B1C16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def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err="1" smtClean="0">
                <a:solidFill>
                  <a:srgbClr val="7FB32F"/>
                </a:solidFill>
                <a:latin typeface="Anonymous Pro" pitchFamily="49" charset="0"/>
                <a:ea typeface="Anonymous Pro" pitchFamily="49" charset="0"/>
              </a:rPr>
              <a:t>processA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EFB547"/>
                </a:solidFill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return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map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lambda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x: [y ** 2 for y in x], data)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dirty="0" err="1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def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err="1" smtClean="0">
                <a:solidFill>
                  <a:srgbClr val="7FB32F"/>
                </a:solidFill>
                <a:latin typeface="Anonymous Pro" pitchFamily="49" charset="0"/>
                <a:ea typeface="Anonymous Pro" pitchFamily="49" charset="0"/>
              </a:rPr>
              <a:t>processB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EFB547"/>
                </a:solidFill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return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reduce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list.__add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__, data, [])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dirty="0" err="1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def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rgbClr val="7FB32F"/>
                </a:solidFill>
                <a:latin typeface="Anonymous Pro" pitchFamily="49" charset="0"/>
                <a:ea typeface="Anonymous Pro" pitchFamily="49" charset="0"/>
              </a:rPr>
              <a:t>main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EFB547"/>
                </a:solidFill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data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processA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(data)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print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processB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(data)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&gt;&gt;&gt;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data = [[1,2,3],[4,5,6],[7,8,9]]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&gt;&gt;&gt; main(data)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[1, 4, 9, 16, 25, 36, 49, 64, 81]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7275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5875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4475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0758" y="2020110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4" idx="1"/>
          </p:cNvCxnSpPr>
          <p:nvPr/>
        </p:nvCxnSpPr>
        <p:spPr>
          <a:xfrm>
            <a:off x="4252358" y="2204776"/>
            <a:ext cx="614917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2025134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>
            <a:off x="5553075" y="2209800"/>
            <a:ext cx="619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67275" y="2525281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1816" y="3733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Univers LT Std 55" pitchFamily="34" charset="0"/>
              </a:rPr>
              <a:t>From the example above, the function </a:t>
            </a:r>
            <a:r>
              <a:rPr lang="en-US" dirty="0" err="1" smtClean="0">
                <a:latin typeface="Anonymous Pro" pitchFamily="49" charset="0"/>
                <a:ea typeface="Anonymous Pro" pitchFamily="49" charset="0"/>
              </a:rPr>
              <a:t>processA</a:t>
            </a:r>
            <a:r>
              <a:rPr lang="en-US" dirty="0" smtClean="0">
                <a:latin typeface="Univers LT Std 55" pitchFamily="34" charset="0"/>
              </a:rPr>
              <a:t> has to perform its map on every element in the </a:t>
            </a:r>
            <a:r>
              <a:rPr lang="en-US" dirty="0" smtClean="0"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latin typeface="Univers LT Std 55" pitchFamily="34" charset="0"/>
              </a:rPr>
              <a:t> list first before passing on </a:t>
            </a:r>
            <a:r>
              <a:rPr lang="en-US" dirty="0" smtClean="0"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latin typeface="Univers LT Std 55" pitchFamily="34" charset="0"/>
              </a:rPr>
              <a:t> to </a:t>
            </a:r>
            <a:r>
              <a:rPr lang="en-US" dirty="0" err="1" smtClean="0">
                <a:latin typeface="Anonymous Pro" pitchFamily="49" charset="0"/>
                <a:ea typeface="Anonymous Pro" pitchFamily="49" charset="0"/>
              </a:rPr>
              <a:t>processB</a:t>
            </a:r>
            <a:endParaRPr lang="en-US" dirty="0">
              <a:latin typeface="Anonymous Pro" pitchFamily="49" charset="0"/>
              <a:ea typeface="Anonymous Pro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05000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3"/>
            <a:endCxn id="15" idx="1"/>
          </p:cNvCxnSpPr>
          <p:nvPr/>
        </p:nvCxnSpPr>
        <p:spPr>
          <a:xfrm flipV="1">
            <a:off x="2362200" y="2204776"/>
            <a:ext cx="518558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0627" y="2525281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3659" y="4564784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52259" y="4564784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0859" y="4564784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09459" y="4564784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8059" y="4564784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66659" y="4564784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5259" y="4564784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23859" y="4564784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142" y="4564784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4628578"/>
            <a:ext cx="13716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1" name="Straight Arrow Connector 30"/>
          <p:cNvCxnSpPr>
            <a:stCxn id="30" idx="3"/>
            <a:endCxn id="44" idx="1"/>
          </p:cNvCxnSpPr>
          <p:nvPr/>
        </p:nvCxnSpPr>
        <p:spPr>
          <a:xfrm flipV="1">
            <a:off x="2819400" y="4781145"/>
            <a:ext cx="227279" cy="3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3524" y="4615222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3" name="Straight Arrow Connector 32"/>
          <p:cNvCxnSpPr>
            <a:stCxn id="56" idx="3"/>
            <a:endCxn id="32" idx="1"/>
          </p:cNvCxnSpPr>
          <p:nvPr/>
        </p:nvCxnSpPr>
        <p:spPr>
          <a:xfrm>
            <a:off x="5679559" y="4788765"/>
            <a:ext cx="403965" cy="11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398006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1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5" name="Straight Arrow Connector 34"/>
          <p:cNvCxnSpPr>
            <a:stCxn id="34" idx="3"/>
            <a:endCxn id="44" idx="1"/>
          </p:cNvCxnSpPr>
          <p:nvPr/>
        </p:nvCxnSpPr>
        <p:spPr>
          <a:xfrm>
            <a:off x="2819400" y="4164734"/>
            <a:ext cx="227279" cy="616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47800" y="5275468"/>
            <a:ext cx="13716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7" name="Straight Arrow Connector 36"/>
          <p:cNvCxnSpPr>
            <a:stCxn id="36" idx="3"/>
            <a:endCxn id="44" idx="1"/>
          </p:cNvCxnSpPr>
          <p:nvPr/>
        </p:nvCxnSpPr>
        <p:spPr>
          <a:xfrm flipV="1">
            <a:off x="2819400" y="4781145"/>
            <a:ext cx="227279" cy="678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03620" y="522445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40" name="Straight Arrow Connector 39"/>
          <p:cNvCxnSpPr>
            <a:stCxn id="56" idx="3"/>
            <a:endCxn id="39" idx="1"/>
          </p:cNvCxnSpPr>
          <p:nvPr/>
        </p:nvCxnSpPr>
        <p:spPr>
          <a:xfrm>
            <a:off x="5679559" y="4788765"/>
            <a:ext cx="424061" cy="62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3620" y="396168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45" name="Straight Arrow Connector 44"/>
          <p:cNvCxnSpPr>
            <a:stCxn id="56" idx="3"/>
            <a:endCxn id="43" idx="1"/>
          </p:cNvCxnSpPr>
          <p:nvPr/>
        </p:nvCxnSpPr>
        <p:spPr>
          <a:xfrm flipV="1">
            <a:off x="5679559" y="4146354"/>
            <a:ext cx="424061" cy="64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59650" y="3965094"/>
            <a:ext cx="2406937" cy="163210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79702" y="3626540"/>
            <a:ext cx="1973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Univers LT Std 55" pitchFamily="34" charset="0"/>
              </a:rPr>
              <a:t>Queue (external)</a:t>
            </a:r>
            <a:endParaRPr lang="en-US" sz="1600" dirty="0">
              <a:latin typeface="Univers LT Std 55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6679" y="4572000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53617" y="4579620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05917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034517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263117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819400" y="156962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89" name="Straight Arrow Connector 88"/>
          <p:cNvCxnSpPr>
            <a:stCxn id="88" idx="3"/>
            <a:endCxn id="85" idx="1"/>
          </p:cNvCxnSpPr>
          <p:nvPr/>
        </p:nvCxnSpPr>
        <p:spPr>
          <a:xfrm>
            <a:off x="4191000" y="1754294"/>
            <a:ext cx="614917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0842" y="1574652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90" idx="1"/>
          </p:cNvCxnSpPr>
          <p:nvPr/>
        </p:nvCxnSpPr>
        <p:spPr>
          <a:xfrm>
            <a:off x="5491717" y="1759318"/>
            <a:ext cx="619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05917" y="2074799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15042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843642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072242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5" idx="3"/>
            <a:endCxn id="88" idx="1"/>
          </p:cNvCxnSpPr>
          <p:nvPr/>
        </p:nvCxnSpPr>
        <p:spPr>
          <a:xfrm flipV="1">
            <a:off x="2300842" y="1754294"/>
            <a:ext cx="518558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79269" y="2074799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Univers LT Std 55" pitchFamily="34" charset="0"/>
              </a:rPr>
              <a:t>RabbitMQ</a:t>
            </a:r>
            <a:endParaRPr lang="en-US" dirty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IBM </a:t>
            </a:r>
            <a:r>
              <a:rPr lang="en-US" dirty="0" err="1" smtClean="0">
                <a:latin typeface="Univers LT Std 55" pitchFamily="34" charset="0"/>
              </a:rPr>
              <a:t>Websphere</a:t>
            </a:r>
            <a:r>
              <a:rPr lang="en-US" dirty="0" smtClean="0">
                <a:latin typeface="Univers LT Std 55" pitchFamily="34" charset="0"/>
              </a:rPr>
              <a:t> * 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err="1" smtClean="0">
                <a:latin typeface="Univers LT Std 55" pitchFamily="34" charset="0"/>
              </a:rPr>
              <a:t>Beanstalk’d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Celery (Python based</a:t>
            </a:r>
            <a:r>
              <a:rPr lang="en-US" dirty="0" smtClean="0">
                <a:latin typeface="Univers LT Std 55" pitchFamily="34" charset="0"/>
              </a:rPr>
              <a:t>) *</a:t>
            </a:r>
            <a:endParaRPr lang="en-US" dirty="0" smtClean="0">
              <a:latin typeface="Univers LT Std 55" pitchFamily="34" charset="0"/>
            </a:endParaRPr>
          </a:p>
          <a:p>
            <a:endParaRPr lang="en-US" dirty="0">
              <a:latin typeface="Univers LT Std 55" pitchFamily="34" charset="0"/>
            </a:endParaRPr>
          </a:p>
          <a:p>
            <a:endParaRPr lang="en-US" dirty="0" smtClean="0">
              <a:latin typeface="Univers LT Std 55" pitchFamily="34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Univers LT Std 55" pitchFamily="34" charset="0"/>
              </a:rPr>
              <a:t>Some are technically not message queues but for the purposes of SOA and the like, </a:t>
            </a:r>
            <a:r>
              <a:rPr lang="en-US" sz="1200" dirty="0" smtClean="0">
                <a:latin typeface="Univers LT Std 55" pitchFamily="34" charset="0"/>
              </a:rPr>
              <a:t>but for the purposes of this talk, let’s </a:t>
            </a:r>
            <a:r>
              <a:rPr lang="en-US" sz="1200" dirty="0" smtClean="0">
                <a:latin typeface="Univers LT Std 55" pitchFamily="34" charset="0"/>
              </a:rPr>
              <a:t>consider them MQs</a:t>
            </a:r>
          </a:p>
        </p:txBody>
      </p:sp>
    </p:spTree>
    <p:extLst>
      <p:ext uri="{BB962C8B-B14F-4D97-AF65-F5344CB8AC3E}">
        <p14:creationId xmlns:p14="http://schemas.microsoft.com/office/powerpoint/2010/main" val="3228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Literally, </a:t>
            </a:r>
            <a:r>
              <a:rPr lang="en-US" dirty="0" smtClean="0">
                <a:latin typeface="Univers LT Std 55" pitchFamily="34" charset="0"/>
              </a:rPr>
              <a:t>0 </a:t>
            </a:r>
            <a:r>
              <a:rPr lang="en-US" dirty="0" smtClean="0">
                <a:latin typeface="Univers LT Std 55" pitchFamily="34" charset="0"/>
              </a:rPr>
              <a:t>MQ (or </a:t>
            </a:r>
            <a:r>
              <a:rPr lang="en-US" dirty="0">
                <a:latin typeface="Univers LT Std 55" pitchFamily="34" charset="0"/>
              </a:rPr>
              <a:t>rather, no </a:t>
            </a:r>
            <a:r>
              <a:rPr lang="en-US" dirty="0" smtClean="0">
                <a:latin typeface="Univers LT Std 55" pitchFamily="34" charset="0"/>
              </a:rPr>
              <a:t>broker)</a:t>
            </a:r>
            <a:endParaRPr lang="en-US" dirty="0">
              <a:latin typeface="Univers LT Std 55" pitchFamily="34" charset="0"/>
            </a:endParaRPr>
          </a:p>
          <a:p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uses sockets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I </a:t>
            </a:r>
            <a:r>
              <a:rPr lang="en-US" dirty="0">
                <a:latin typeface="Univers LT Std 55" pitchFamily="34" charset="0"/>
              </a:rPr>
              <a:t>think </a:t>
            </a:r>
            <a:r>
              <a:rPr lang="en-US" dirty="0" smtClean="0">
                <a:latin typeface="Univers LT Std 55" pitchFamily="34" charset="0"/>
              </a:rPr>
              <a:t>of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as </a:t>
            </a:r>
            <a:r>
              <a:rPr lang="en-US" dirty="0">
                <a:latin typeface="Univers LT Std 55" pitchFamily="34" charset="0"/>
              </a:rPr>
              <a:t>a network stack with built in </a:t>
            </a:r>
            <a:r>
              <a:rPr lang="en-US" dirty="0" smtClean="0">
                <a:latin typeface="Univers LT Std 55" pitchFamily="34" charset="0"/>
              </a:rPr>
              <a:t>MQ</a:t>
            </a:r>
          </a:p>
        </p:txBody>
      </p:sp>
    </p:spTree>
    <p:extLst>
      <p:ext uri="{BB962C8B-B14F-4D97-AF65-F5344CB8AC3E}">
        <p14:creationId xmlns:p14="http://schemas.microsoft.com/office/powerpoint/2010/main" val="33009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1917" y="4888229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0517" y="4888229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91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7717" y="4888229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63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4917" y="4888229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35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821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16657" y="4888229"/>
            <a:ext cx="207818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4888229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4937187"/>
            <a:ext cx="13716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5" name="Straight Arrow Connector 14"/>
          <p:cNvCxnSpPr>
            <a:stCxn id="14" idx="3"/>
            <a:endCxn id="28" idx="1"/>
          </p:cNvCxnSpPr>
          <p:nvPr/>
        </p:nvCxnSpPr>
        <p:spPr>
          <a:xfrm flipV="1">
            <a:off x="2133600" y="5097374"/>
            <a:ext cx="840858" cy="2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932163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7" name="Straight Arrow Connector 16"/>
          <p:cNvCxnSpPr>
            <a:stCxn id="29" idx="3"/>
            <a:endCxn id="16" idx="1"/>
          </p:cNvCxnSpPr>
          <p:nvPr/>
        </p:nvCxnSpPr>
        <p:spPr>
          <a:xfrm>
            <a:off x="5871660" y="5109613"/>
            <a:ext cx="757740" cy="7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4288677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1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9" name="Straight Arrow Connector 18"/>
          <p:cNvCxnSpPr>
            <a:stCxn id="18" idx="3"/>
            <a:endCxn id="28" idx="1"/>
          </p:cNvCxnSpPr>
          <p:nvPr/>
        </p:nvCxnSpPr>
        <p:spPr>
          <a:xfrm>
            <a:off x="2133600" y="4473343"/>
            <a:ext cx="840858" cy="62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5584077"/>
            <a:ext cx="13716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28" idx="1"/>
          </p:cNvCxnSpPr>
          <p:nvPr/>
        </p:nvCxnSpPr>
        <p:spPr>
          <a:xfrm flipV="1">
            <a:off x="2133600" y="5097374"/>
            <a:ext cx="840858" cy="671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9496" y="5541399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3" name="Straight Arrow Connector 22"/>
          <p:cNvCxnSpPr>
            <a:stCxn id="29" idx="3"/>
            <a:endCxn id="22" idx="1"/>
          </p:cNvCxnSpPr>
          <p:nvPr/>
        </p:nvCxnSpPr>
        <p:spPr>
          <a:xfrm>
            <a:off x="5871660" y="5109613"/>
            <a:ext cx="777836" cy="61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9496" y="4278629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5" name="Straight Arrow Connector 24"/>
          <p:cNvCxnSpPr>
            <a:stCxn id="29" idx="3"/>
            <a:endCxn id="24" idx="1"/>
          </p:cNvCxnSpPr>
          <p:nvPr/>
        </p:nvCxnSpPr>
        <p:spPr>
          <a:xfrm flipV="1">
            <a:off x="5871660" y="4463295"/>
            <a:ext cx="777836" cy="64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91417" y="4278629"/>
            <a:ext cx="2667000" cy="163210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7959" y="3940075"/>
            <a:ext cx="1973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Univers LT Std 55" pitchFamily="34" charset="0"/>
              </a:rPr>
              <a:t>Queue (external)</a:t>
            </a:r>
            <a:endParaRPr lang="en-US" sz="1600" dirty="0">
              <a:latin typeface="Univers LT Std 55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74458" y="4888229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45718" y="4900468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23951" y="5726429"/>
            <a:ext cx="17100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MQ Management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Univers LT Std 55" pitchFamily="34" charset="0"/>
              </a:rPr>
              <a:t>Literally, 0 MQ (or rather, no broker)</a:t>
            </a:r>
          </a:p>
          <a:p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uses sockets</a:t>
            </a:r>
          </a:p>
          <a:p>
            <a:r>
              <a:rPr lang="en-US" dirty="0" smtClean="0">
                <a:latin typeface="Univers LT Std 55" pitchFamily="34" charset="0"/>
              </a:rPr>
              <a:t>I think of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as a network stack with built in MQ</a:t>
            </a:r>
            <a:endParaRPr lang="en-US" dirty="0" smtClean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809</Words>
  <Application>Microsoft Office PowerPoint</Application>
  <PresentationFormat>On-screen Show (4:3)</PresentationFormat>
  <Paragraphs>178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ZeroMQ</vt:lpstr>
      <vt:lpstr>Message Queues – A Primer</vt:lpstr>
      <vt:lpstr>Message Queues – A Primer</vt:lpstr>
      <vt:lpstr>Message Queues – A Primer</vt:lpstr>
      <vt:lpstr>Message Queues – A Primer</vt:lpstr>
      <vt:lpstr>Message Queues – A Primer</vt:lpstr>
      <vt:lpstr>Message Queues – A Primer</vt:lpstr>
      <vt:lpstr>ZeroMQ</vt:lpstr>
      <vt:lpstr>ZeroMQ</vt:lpstr>
      <vt:lpstr>ZeroMQ</vt:lpstr>
      <vt:lpstr>ZeroMQ</vt:lpstr>
      <vt:lpstr>ZeroMQ</vt:lpstr>
      <vt:lpstr>ZeroMQ</vt:lpstr>
      <vt:lpstr>ZeroMQ</vt:lpstr>
      <vt:lpstr>ZeroMQ in Action</vt:lpstr>
      <vt:lpstr>ZeroMQ in Action</vt:lpstr>
      <vt:lpstr>ZeroMQ in Action</vt:lpstr>
      <vt:lpstr>ZeroMQ in Action</vt:lpstr>
      <vt:lpstr>Do Heavy Shit</vt:lpstr>
      <vt:lpstr>Make Your Site Fast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ZeroMQ</dc:title>
  <dc:creator>chewxy</dc:creator>
  <cp:lastModifiedBy>chewxy</cp:lastModifiedBy>
  <cp:revision>51</cp:revision>
  <cp:lastPrinted>2012-10-03T14:51:43Z</cp:lastPrinted>
  <dcterms:created xsi:type="dcterms:W3CDTF">2012-09-26T13:08:14Z</dcterms:created>
  <dcterms:modified xsi:type="dcterms:W3CDTF">2012-10-03T22:39:28Z</dcterms:modified>
</cp:coreProperties>
</file>