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Raleway"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10458d8575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10458d8575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0458d8575_0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0458d8575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0458d8575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10458d8575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0458d8575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10458d8575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10458d8575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10458d8575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10458d8575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10458d8575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0458d8575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0458d8575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0458d8575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0458d8575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0458d8575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0458d8575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0458d8575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0458d8575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10458d8575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10458d8575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10458d8575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10458d8575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0458d8575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0458d857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0458d8575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10458d8575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partner.steamgames.com/doc/webapi_overview"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steamspy.com/api.ph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Steam price predictor </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Zachary Breen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30000" y="1153225"/>
            <a:ext cx="7095000" cy="1528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more </a:t>
            </a:r>
            <a:endParaRPr/>
          </a:p>
          <a:p>
            <a:pPr marL="0" lvl="0" indent="0" algn="l" rtl="0">
              <a:spcBef>
                <a:spcPts val="0"/>
              </a:spcBef>
              <a:spcAft>
                <a:spcPts val="0"/>
              </a:spcAft>
              <a:buNone/>
            </a:pPr>
            <a:r>
              <a:rPr lang="en-GB"/>
              <a:t>meaningful </a:t>
            </a:r>
            <a:endParaRPr/>
          </a:p>
          <a:p>
            <a:pPr marL="0" lvl="0" indent="0" algn="l" rtl="0">
              <a:spcBef>
                <a:spcPts val="0"/>
              </a:spcBef>
              <a:spcAft>
                <a:spcPts val="0"/>
              </a:spcAft>
              <a:buNone/>
            </a:pPr>
            <a:r>
              <a:rPr lang="en-GB"/>
              <a:t>correlations</a:t>
            </a:r>
            <a:endParaRPr/>
          </a:p>
          <a:p>
            <a:pPr marL="0" lvl="0" indent="0" algn="l" rtl="0">
              <a:spcBef>
                <a:spcPts val="0"/>
              </a:spcBef>
              <a:spcAft>
                <a:spcPts val="0"/>
              </a:spcAft>
              <a:buNone/>
            </a:pPr>
            <a:endParaRPr/>
          </a:p>
        </p:txBody>
      </p:sp>
      <p:pic>
        <p:nvPicPr>
          <p:cNvPr id="145" name="Google Shape;145;p22"/>
          <p:cNvPicPr preferRelativeResize="0"/>
          <p:nvPr/>
        </p:nvPicPr>
        <p:blipFill>
          <a:blip r:embed="rId3">
            <a:alphaModFix/>
          </a:blip>
          <a:stretch>
            <a:fillRect/>
          </a:stretch>
        </p:blipFill>
        <p:spPr>
          <a:xfrm>
            <a:off x="3646225" y="451400"/>
            <a:ext cx="5147950" cy="4543525"/>
          </a:xfrm>
          <a:prstGeom prst="rect">
            <a:avLst/>
          </a:prstGeom>
          <a:noFill/>
          <a:ln>
            <a:noFill/>
          </a:ln>
        </p:spPr>
      </p:pic>
      <p:sp>
        <p:nvSpPr>
          <p:cNvPr id="146" name="Google Shape;146;p22"/>
          <p:cNvSpPr txBox="1"/>
          <p:nvPr/>
        </p:nvSpPr>
        <p:spPr>
          <a:xfrm>
            <a:off x="730000" y="2469175"/>
            <a:ext cx="30282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a:ea typeface="Lato"/>
                <a:cs typeface="Lato"/>
                <a:sym typeface="Lato"/>
              </a:rPr>
              <a:t>Created new columns that included: </a:t>
            </a:r>
            <a:br>
              <a:rPr lang="en-GB">
                <a:latin typeface="Lato"/>
                <a:ea typeface="Lato"/>
                <a:cs typeface="Lato"/>
                <a:sym typeface="Lato"/>
              </a:rPr>
            </a:br>
            <a:r>
              <a:rPr lang="en-GB">
                <a:latin typeface="Lato"/>
                <a:ea typeface="Lato"/>
                <a:cs typeface="Lato"/>
                <a:sym typeface="Lato"/>
              </a:rPr>
              <a:t>Length of time the game has been on Steam</a:t>
            </a:r>
            <a:endParaRPr>
              <a:latin typeface="Lato"/>
              <a:ea typeface="Lato"/>
              <a:cs typeface="Lato"/>
              <a:sym typeface="Lato"/>
            </a:endParaRPr>
          </a:p>
          <a:p>
            <a:pPr marL="0" lvl="0" indent="0" algn="l" rtl="0">
              <a:spcBef>
                <a:spcPts val="0"/>
              </a:spcBef>
              <a:spcAft>
                <a:spcPts val="0"/>
              </a:spcAft>
              <a:buNone/>
            </a:pPr>
            <a:r>
              <a:rPr lang="en-GB">
                <a:latin typeface="Lato"/>
                <a:ea typeface="Lato"/>
                <a:cs typeface="Lato"/>
                <a:sym typeface="Lato"/>
              </a:rPr>
              <a:t>Ownership (previously a range) </a:t>
            </a:r>
            <a:endParaRPr>
              <a:latin typeface="Lato"/>
              <a:ea typeface="Lato"/>
              <a:cs typeface="Lato"/>
              <a:sym typeface="Lato"/>
            </a:endParaRPr>
          </a:p>
          <a:p>
            <a:pPr marL="0" lvl="0" indent="0" algn="l" rtl="0">
              <a:spcBef>
                <a:spcPts val="0"/>
              </a:spcBef>
              <a:spcAft>
                <a:spcPts val="0"/>
              </a:spcAft>
              <a:buNone/>
            </a:pPr>
            <a:r>
              <a:rPr lang="en-GB">
                <a:latin typeface="Lato"/>
                <a:ea typeface="Lato"/>
                <a:cs typeface="Lato"/>
                <a:sym typeface="Lato"/>
              </a:rPr>
              <a:t>Each individual genre</a:t>
            </a:r>
            <a:endParaRPr>
              <a:latin typeface="Lato"/>
              <a:ea typeface="Lato"/>
              <a:cs typeface="Lato"/>
              <a:sym typeface="Lato"/>
            </a:endParaRPr>
          </a:p>
          <a:p>
            <a:pPr marL="0" lvl="0" indent="0" algn="l" rtl="0">
              <a:spcBef>
                <a:spcPts val="0"/>
              </a:spcBef>
              <a:spcAft>
                <a:spcPts val="0"/>
              </a:spcAft>
              <a:buNone/>
            </a:pPr>
            <a:r>
              <a:rPr lang="en-GB">
                <a:latin typeface="Lato"/>
                <a:ea typeface="Lato"/>
                <a:cs typeface="Lato"/>
                <a:sym typeface="Lato"/>
              </a:rPr>
              <a:t>DLC functionality</a:t>
            </a:r>
            <a:endParaRPr>
              <a:latin typeface="Lato"/>
              <a:ea typeface="Lato"/>
              <a:cs typeface="Lato"/>
              <a:sym typeface="Lato"/>
            </a:endParaRPr>
          </a:p>
          <a:p>
            <a:pPr marL="0" lvl="0" indent="0" algn="l" rtl="0">
              <a:spcBef>
                <a:spcPts val="0"/>
              </a:spcBef>
              <a:spcAft>
                <a:spcPts val="0"/>
              </a:spcAft>
              <a:buNone/>
            </a:pPr>
            <a:r>
              <a:rPr lang="en-GB">
                <a:latin typeface="Lato"/>
                <a:ea typeface="Lato"/>
                <a:cs typeface="Lato"/>
                <a:sym typeface="Lato"/>
              </a:rPr>
              <a:t>Multiplayer functionality  </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GB">
                <a:latin typeface="Lato"/>
                <a:ea typeface="Lato"/>
                <a:cs typeface="Lato"/>
                <a:sym typeface="Lato"/>
              </a:rPr>
              <a:t>The chart now has 60 variables</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730000" y="1318650"/>
            <a:ext cx="6925200" cy="85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Price vs ownership</a:t>
            </a:r>
            <a:endParaRPr/>
          </a:p>
        </p:txBody>
      </p:sp>
      <p:pic>
        <p:nvPicPr>
          <p:cNvPr id="152" name="Google Shape;152;p23"/>
          <p:cNvPicPr preferRelativeResize="0"/>
          <p:nvPr/>
        </p:nvPicPr>
        <p:blipFill>
          <a:blip r:embed="rId3">
            <a:alphaModFix/>
          </a:blip>
          <a:stretch>
            <a:fillRect/>
          </a:stretch>
        </p:blipFill>
        <p:spPr>
          <a:xfrm>
            <a:off x="2345650" y="2112300"/>
            <a:ext cx="3933825" cy="251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Price v Age </a:t>
            </a:r>
            <a:endParaRPr/>
          </a:p>
        </p:txBody>
      </p:sp>
      <p:pic>
        <p:nvPicPr>
          <p:cNvPr id="158" name="Google Shape;158;p24"/>
          <p:cNvPicPr preferRelativeResize="0"/>
          <p:nvPr/>
        </p:nvPicPr>
        <p:blipFill>
          <a:blip r:embed="rId3">
            <a:alphaModFix/>
          </a:blip>
          <a:stretch>
            <a:fillRect/>
          </a:stretch>
        </p:blipFill>
        <p:spPr>
          <a:xfrm>
            <a:off x="2231100" y="2014425"/>
            <a:ext cx="3740175" cy="2612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Modelling </a:t>
            </a:r>
            <a:endParaRPr/>
          </a:p>
        </p:txBody>
      </p:sp>
      <p:sp>
        <p:nvSpPr>
          <p:cNvPr id="164" name="Google Shape;164;p25"/>
          <p:cNvSpPr txBox="1">
            <a:spLocks noGrp="1"/>
          </p:cNvSpPr>
          <p:nvPr>
            <p:ph type="body" idx="1"/>
          </p:nvPr>
        </p:nvSpPr>
        <p:spPr>
          <a:xfrm>
            <a:off x="891000" y="2074250"/>
            <a:ext cx="6205200" cy="2376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a:t>Tested using 4 different models to find different results: </a:t>
            </a:r>
            <a:endParaRPr/>
          </a:p>
          <a:p>
            <a:pPr marL="0" lvl="0" indent="0" algn="l" rtl="0">
              <a:spcBef>
                <a:spcPts val="1200"/>
              </a:spcBef>
              <a:spcAft>
                <a:spcPts val="0"/>
              </a:spcAft>
              <a:buNone/>
            </a:pPr>
            <a:r>
              <a:rPr lang="en-GB"/>
              <a:t>Linear Regression</a:t>
            </a:r>
            <a:endParaRPr/>
          </a:p>
          <a:p>
            <a:pPr marL="0" lvl="0" indent="0" algn="l" rtl="0">
              <a:spcBef>
                <a:spcPts val="1200"/>
              </a:spcBef>
              <a:spcAft>
                <a:spcPts val="0"/>
              </a:spcAft>
              <a:buNone/>
            </a:pPr>
            <a:r>
              <a:rPr lang="en-GB"/>
              <a:t>Logistic Regression </a:t>
            </a:r>
            <a:endParaRPr/>
          </a:p>
          <a:p>
            <a:pPr marL="0" lvl="0" indent="0" algn="l" rtl="0">
              <a:spcBef>
                <a:spcPts val="1200"/>
              </a:spcBef>
              <a:spcAft>
                <a:spcPts val="0"/>
              </a:spcAft>
              <a:buNone/>
            </a:pPr>
            <a:r>
              <a:rPr lang="en-GB"/>
              <a:t>Decision Tree </a:t>
            </a:r>
            <a:endParaRPr/>
          </a:p>
          <a:p>
            <a:pPr marL="0" lvl="0" indent="0" algn="l" rtl="0">
              <a:spcBef>
                <a:spcPts val="1200"/>
              </a:spcBef>
              <a:spcAft>
                <a:spcPts val="0"/>
              </a:spcAft>
              <a:buNone/>
            </a:pPr>
            <a:r>
              <a:rPr lang="en-GB"/>
              <a:t>Random forest </a:t>
            </a:r>
            <a:endParaRPr/>
          </a:p>
          <a:p>
            <a:pPr marL="0" lvl="0" indent="0" algn="l" rtl="0">
              <a:spcBef>
                <a:spcPts val="1200"/>
              </a:spcBef>
              <a:spcAft>
                <a:spcPts val="1200"/>
              </a:spcAft>
              <a:buNone/>
            </a:pPr>
            <a:r>
              <a:rPr lang="en-GB"/>
              <a:t>The best result was using the Decision Tree, which gave me an accuracy of 54% and a mean squared error of 10. The price distribution is across 1000’s, so this was a good fit.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2081300" y="717275"/>
            <a:ext cx="3300900" cy="138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Logistic vs Tree </a:t>
            </a:r>
            <a:endParaRPr/>
          </a:p>
        </p:txBody>
      </p:sp>
      <p:pic>
        <p:nvPicPr>
          <p:cNvPr id="170" name="Google Shape;170;p26"/>
          <p:cNvPicPr preferRelativeResize="0"/>
          <p:nvPr/>
        </p:nvPicPr>
        <p:blipFill>
          <a:blip r:embed="rId3">
            <a:alphaModFix/>
          </a:blip>
          <a:stretch>
            <a:fillRect/>
          </a:stretch>
        </p:blipFill>
        <p:spPr>
          <a:xfrm>
            <a:off x="4949250" y="1348825"/>
            <a:ext cx="3590925" cy="2514600"/>
          </a:xfrm>
          <a:prstGeom prst="rect">
            <a:avLst/>
          </a:prstGeom>
          <a:noFill/>
          <a:ln>
            <a:noFill/>
          </a:ln>
        </p:spPr>
      </p:pic>
      <p:pic>
        <p:nvPicPr>
          <p:cNvPr id="171" name="Google Shape;171;p26"/>
          <p:cNvPicPr preferRelativeResize="0"/>
          <p:nvPr/>
        </p:nvPicPr>
        <p:blipFill>
          <a:blip r:embed="rId4">
            <a:alphaModFix/>
          </a:blip>
          <a:stretch>
            <a:fillRect/>
          </a:stretch>
        </p:blipFill>
        <p:spPr>
          <a:xfrm>
            <a:off x="329300" y="1497400"/>
            <a:ext cx="3590925" cy="2514600"/>
          </a:xfrm>
          <a:prstGeom prst="rect">
            <a:avLst/>
          </a:prstGeom>
          <a:noFill/>
          <a:ln>
            <a:noFill/>
          </a:ln>
        </p:spPr>
      </p:pic>
      <p:sp>
        <p:nvSpPr>
          <p:cNvPr id="172" name="Google Shape;172;p26"/>
          <p:cNvSpPr txBox="1"/>
          <p:nvPr/>
        </p:nvSpPr>
        <p:spPr>
          <a:xfrm>
            <a:off x="4805450" y="4082250"/>
            <a:ext cx="4075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a:ea typeface="Lato"/>
                <a:cs typeface="Lato"/>
                <a:sym typeface="Lato"/>
              </a:rPr>
              <a:t>Tree plot</a:t>
            </a:r>
            <a:endParaRPr>
              <a:latin typeface="Lato"/>
              <a:ea typeface="Lato"/>
              <a:cs typeface="Lato"/>
              <a:sym typeface="Lato"/>
            </a:endParaRPr>
          </a:p>
          <a:p>
            <a:pPr marL="0" lvl="0" indent="0" algn="l" rtl="0">
              <a:spcBef>
                <a:spcPts val="0"/>
              </a:spcBef>
              <a:spcAft>
                <a:spcPts val="0"/>
              </a:spcAft>
              <a:buNone/>
            </a:pPr>
            <a:r>
              <a:rPr lang="en-GB">
                <a:latin typeface="Lato"/>
                <a:ea typeface="Lato"/>
                <a:cs typeface="Lato"/>
                <a:sym typeface="Lato"/>
              </a:rPr>
              <a:t>Mean Squared error = 1.5c</a:t>
            </a:r>
            <a:endParaRPr>
              <a:latin typeface="Lato"/>
              <a:ea typeface="Lato"/>
              <a:cs typeface="Lato"/>
              <a:sym typeface="Lato"/>
            </a:endParaRPr>
          </a:p>
          <a:p>
            <a:pPr marL="0" lvl="0" indent="0" algn="l" rtl="0">
              <a:spcBef>
                <a:spcPts val="0"/>
              </a:spcBef>
              <a:spcAft>
                <a:spcPts val="0"/>
              </a:spcAft>
              <a:buNone/>
            </a:pPr>
            <a:r>
              <a:rPr lang="en-GB">
                <a:latin typeface="Lato"/>
                <a:ea typeface="Lato"/>
                <a:cs typeface="Lato"/>
                <a:sym typeface="Lato"/>
              </a:rPr>
              <a:t>R squared = .997</a:t>
            </a:r>
            <a:endParaRPr>
              <a:latin typeface="Lato"/>
              <a:ea typeface="Lato"/>
              <a:cs typeface="Lato"/>
              <a:sym typeface="Lato"/>
            </a:endParaRPr>
          </a:p>
        </p:txBody>
      </p:sp>
      <p:sp>
        <p:nvSpPr>
          <p:cNvPr id="173" name="Google Shape;173;p26"/>
          <p:cNvSpPr txBox="1"/>
          <p:nvPr/>
        </p:nvSpPr>
        <p:spPr>
          <a:xfrm>
            <a:off x="721650" y="4244975"/>
            <a:ext cx="2914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2"/>
                </a:solidFill>
                <a:highlight>
                  <a:schemeClr val="lt1"/>
                </a:highlight>
                <a:latin typeface="Lato"/>
                <a:ea typeface="Lato"/>
                <a:cs typeface="Lato"/>
                <a:sym typeface="Lato"/>
              </a:rPr>
              <a:t>Logistic plot </a:t>
            </a:r>
            <a:endParaRPr>
              <a:solidFill>
                <a:schemeClr val="dk2"/>
              </a:solidFill>
              <a:highlight>
                <a:schemeClr val="lt1"/>
              </a:highlight>
              <a:latin typeface="Lato"/>
              <a:ea typeface="Lato"/>
              <a:cs typeface="Lato"/>
              <a:sym typeface="Lato"/>
            </a:endParaRPr>
          </a:p>
          <a:p>
            <a:pPr marL="0" lvl="0" indent="0" algn="l" rtl="0">
              <a:spcBef>
                <a:spcPts val="0"/>
              </a:spcBef>
              <a:spcAft>
                <a:spcPts val="0"/>
              </a:spcAft>
              <a:buNone/>
            </a:pPr>
            <a:r>
              <a:rPr lang="en-GB">
                <a:solidFill>
                  <a:schemeClr val="dk2"/>
                </a:solidFill>
                <a:highlight>
                  <a:schemeClr val="lt1"/>
                </a:highlight>
                <a:latin typeface="Lato"/>
                <a:ea typeface="Lato"/>
                <a:cs typeface="Lato"/>
                <a:sym typeface="Lato"/>
              </a:rPr>
              <a:t>Mean error = 11.9c</a:t>
            </a:r>
            <a:endParaRPr>
              <a:solidFill>
                <a:schemeClr val="dk2"/>
              </a:solidFill>
              <a:highlight>
                <a:schemeClr val="lt1"/>
              </a:highlight>
              <a:latin typeface="Lato"/>
              <a:ea typeface="Lato"/>
              <a:cs typeface="Lato"/>
              <a:sym typeface="Lato"/>
            </a:endParaRPr>
          </a:p>
          <a:p>
            <a:pPr marL="0" lvl="0" indent="0" algn="l" rtl="0">
              <a:spcBef>
                <a:spcPts val="0"/>
              </a:spcBef>
              <a:spcAft>
                <a:spcPts val="0"/>
              </a:spcAft>
              <a:buNone/>
            </a:pPr>
            <a:r>
              <a:rPr lang="en-GB">
                <a:solidFill>
                  <a:schemeClr val="dk2"/>
                </a:solidFill>
                <a:highlight>
                  <a:schemeClr val="lt1"/>
                </a:highlight>
                <a:latin typeface="Lato"/>
                <a:ea typeface="Lato"/>
                <a:cs typeface="Lato"/>
                <a:sym typeface="Lato"/>
              </a:rPr>
              <a:t>R squared = .84 </a:t>
            </a:r>
            <a:endParaRPr>
              <a:solidFill>
                <a:srgbClr val="CCCCCC"/>
              </a:solidFill>
              <a:highlight>
                <a:srgbClr val="1E1E1E"/>
              </a:highlight>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	</a:t>
            </a:r>
            <a:endParaRPr/>
          </a:p>
        </p:txBody>
      </p:sp>
      <p:sp>
        <p:nvSpPr>
          <p:cNvPr id="179" name="Google Shape;179;p2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Challenges </a:t>
            </a:r>
            <a:endParaRPr/>
          </a:p>
          <a:p>
            <a:pPr marL="0" lvl="0" indent="0" algn="l" rtl="0">
              <a:spcBef>
                <a:spcPts val="1200"/>
              </a:spcBef>
              <a:spcAft>
                <a:spcPts val="0"/>
              </a:spcAft>
              <a:buNone/>
            </a:pPr>
            <a:r>
              <a:rPr lang="en-GB"/>
              <a:t>Key takeaways </a:t>
            </a:r>
            <a:endParaRPr/>
          </a:p>
          <a:p>
            <a:pPr marL="0" lvl="0" indent="0" algn="l" rtl="0">
              <a:spcBef>
                <a:spcPts val="1200"/>
              </a:spcBef>
              <a:spcAft>
                <a:spcPts val="0"/>
              </a:spcAft>
              <a:buNone/>
            </a:pPr>
            <a:r>
              <a:rPr lang="en-GB"/>
              <a:t>If I could start again </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Why Steam? </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Steam is the largest PC gaming platform with a wide variety of games and services. </a:t>
            </a:r>
            <a:endParaRPr/>
          </a:p>
          <a:p>
            <a:pPr marL="0" lvl="0" indent="0" algn="l" rtl="0">
              <a:spcBef>
                <a:spcPts val="1200"/>
              </a:spcBef>
              <a:spcAft>
                <a:spcPts val="0"/>
              </a:spcAft>
              <a:buNone/>
            </a:pPr>
            <a:r>
              <a:rPr lang="en-GB"/>
              <a:t>On top of if the item is a game they also sell applications for video editing, design and other applications. </a:t>
            </a:r>
            <a:endParaRPr/>
          </a:p>
          <a:p>
            <a:pPr marL="0" lvl="0" indent="0" algn="l" rtl="0">
              <a:spcBef>
                <a:spcPts val="1200"/>
              </a:spcBef>
              <a:spcAft>
                <a:spcPts val="1200"/>
              </a:spcAft>
              <a:buNone/>
            </a:pPr>
            <a:r>
              <a:rPr lang="en-GB"/>
              <a:t>The price model of Steam is to have regular sales across a large range of items. Predicting the current price of a game is relevant to current sales as well as the popularity of the game and the current price model.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Journey of the “why”</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a:t>The original goal was to look at how microtransactions were affecting the video game market with lowering the buy price in order to purchase more items in store. The goal was to look across PC and consols and see how game costs changed over time depending on the available data. 4</a:t>
            </a:r>
            <a:endParaRPr/>
          </a:p>
          <a:p>
            <a:pPr marL="0" lvl="0" indent="0" algn="l" rtl="0">
              <a:spcBef>
                <a:spcPts val="1200"/>
              </a:spcBef>
              <a:spcAft>
                <a:spcPts val="0"/>
              </a:spcAft>
              <a:buNone/>
            </a:pPr>
            <a:r>
              <a:rPr lang="en-GB"/>
              <a:t>Data around microtransactions was particularly hard to find. Total data was available, but either the cost of items was incomplete or it wasn’t available at all. </a:t>
            </a:r>
            <a:endParaRPr/>
          </a:p>
          <a:p>
            <a:pPr marL="0" lvl="0" indent="0" algn="l" rtl="0">
              <a:spcBef>
                <a:spcPts val="1200"/>
              </a:spcBef>
              <a:spcAft>
                <a:spcPts val="0"/>
              </a:spcAft>
              <a:buNone/>
            </a:pPr>
            <a:r>
              <a:rPr lang="en-GB"/>
              <a:t>What I was eventually able to find was data relating directly to the cost of a game from the time of release to current. </a:t>
            </a:r>
            <a:endParaRPr/>
          </a:p>
          <a:p>
            <a:pPr marL="0" lvl="0" indent="0" algn="l" rtl="0">
              <a:spcBef>
                <a:spcPts val="1200"/>
              </a:spcBef>
              <a:spcAft>
                <a:spcPts val="1200"/>
              </a:spcAft>
              <a:buNone/>
            </a:pPr>
            <a:r>
              <a:rPr lang="en-GB"/>
              <a:t>However, I was only able to find this for one service (steam)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Tools used: </a:t>
            </a:r>
            <a:endParaRPr/>
          </a:p>
        </p:txBody>
      </p:sp>
      <p:sp>
        <p:nvSpPr>
          <p:cNvPr id="105" name="Google Shape;105;p16"/>
          <p:cNvSpPr txBox="1">
            <a:spLocks noGrp="1"/>
          </p:cNvSpPr>
          <p:nvPr>
            <p:ph type="body" idx="1"/>
          </p:nvPr>
        </p:nvSpPr>
        <p:spPr>
          <a:xfrm>
            <a:off x="729450" y="2078875"/>
            <a:ext cx="3310500" cy="2261100"/>
          </a:xfrm>
          <a:prstGeom prst="rect">
            <a:avLst/>
          </a:prstGeom>
        </p:spPr>
        <p:txBody>
          <a:bodyPr spcFirstLastPara="1" wrap="square" lIns="91425" tIns="91425" rIns="91425" bIns="91425" anchor="t" anchorCtr="0">
            <a:noAutofit/>
          </a:bodyPr>
          <a:lstStyle/>
          <a:p>
            <a:pPr marL="457200" lvl="0" indent="-318293" algn="l" rtl="0">
              <a:lnSpc>
                <a:spcPct val="150000"/>
              </a:lnSpc>
              <a:spcBef>
                <a:spcPts val="0"/>
              </a:spcBef>
              <a:spcAft>
                <a:spcPts val="0"/>
              </a:spcAft>
              <a:buSzPts val="1413"/>
              <a:buChar char="●"/>
            </a:pPr>
            <a:r>
              <a:rPr lang="en-GB" sz="1412"/>
              <a:t>Pandas in Jupyter Notebook </a:t>
            </a:r>
            <a:endParaRPr sz="1412"/>
          </a:p>
          <a:p>
            <a:pPr marL="457200" lvl="0" indent="-318293" algn="l" rtl="0">
              <a:lnSpc>
                <a:spcPct val="150000"/>
              </a:lnSpc>
              <a:spcBef>
                <a:spcPts val="0"/>
              </a:spcBef>
              <a:spcAft>
                <a:spcPts val="0"/>
              </a:spcAft>
              <a:buSzPts val="1413"/>
              <a:buChar char="●"/>
            </a:pPr>
            <a:r>
              <a:rPr lang="en-GB" sz="1412"/>
              <a:t>MongoDB </a:t>
            </a:r>
            <a:endParaRPr sz="1412"/>
          </a:p>
          <a:p>
            <a:pPr marL="457200" lvl="0" indent="-318293" algn="l" rtl="0">
              <a:lnSpc>
                <a:spcPct val="150000"/>
              </a:lnSpc>
              <a:spcBef>
                <a:spcPts val="0"/>
              </a:spcBef>
              <a:spcAft>
                <a:spcPts val="0"/>
              </a:spcAft>
              <a:buSzPts val="1413"/>
              <a:buChar char="●"/>
            </a:pPr>
            <a:r>
              <a:rPr lang="en-GB" sz="1412"/>
              <a:t>Seaborn</a:t>
            </a:r>
            <a:endParaRPr sz="1412"/>
          </a:p>
          <a:p>
            <a:pPr marL="457200" lvl="0" indent="-318293" algn="l" rtl="0">
              <a:lnSpc>
                <a:spcPct val="150000"/>
              </a:lnSpc>
              <a:spcBef>
                <a:spcPts val="0"/>
              </a:spcBef>
              <a:spcAft>
                <a:spcPts val="0"/>
              </a:spcAft>
              <a:buSzPts val="1413"/>
              <a:buChar char="●"/>
            </a:pPr>
            <a:r>
              <a:rPr lang="en-GB" sz="1412"/>
              <a:t>Matplotlib </a:t>
            </a:r>
            <a:endParaRPr sz="1412"/>
          </a:p>
          <a:p>
            <a:pPr marL="457200" lvl="0" indent="-318293" algn="l" rtl="0">
              <a:lnSpc>
                <a:spcPct val="150000"/>
              </a:lnSpc>
              <a:spcBef>
                <a:spcPts val="0"/>
              </a:spcBef>
              <a:spcAft>
                <a:spcPts val="0"/>
              </a:spcAft>
              <a:buSzPts val="1413"/>
              <a:buChar char="●"/>
            </a:pPr>
            <a:r>
              <a:rPr lang="en-GB" sz="1412"/>
              <a:t>Sci-Kit Learn </a:t>
            </a:r>
            <a:endParaRPr sz="1412"/>
          </a:p>
        </p:txBody>
      </p:sp>
      <p:sp>
        <p:nvSpPr>
          <p:cNvPr id="106" name="Google Shape;106;p16"/>
          <p:cNvSpPr txBox="1"/>
          <p:nvPr/>
        </p:nvSpPr>
        <p:spPr>
          <a:xfrm>
            <a:off x="4832200" y="2022275"/>
            <a:ext cx="3134100" cy="1380600"/>
          </a:xfrm>
          <a:prstGeom prst="rect">
            <a:avLst/>
          </a:prstGeom>
          <a:noFill/>
          <a:ln>
            <a:noFill/>
          </a:ln>
        </p:spPr>
        <p:txBody>
          <a:bodyPr spcFirstLastPara="1" wrap="square" lIns="91425" tIns="91425" rIns="91425" bIns="91425" anchor="t" anchorCtr="0">
            <a:spAutoFit/>
          </a:bodyPr>
          <a:lstStyle/>
          <a:p>
            <a:pPr marL="457200" lvl="0" indent="-318293" algn="l" rtl="0">
              <a:lnSpc>
                <a:spcPct val="150000"/>
              </a:lnSpc>
              <a:spcBef>
                <a:spcPts val="0"/>
              </a:spcBef>
              <a:spcAft>
                <a:spcPts val="0"/>
              </a:spcAft>
              <a:buClr>
                <a:schemeClr val="accent1"/>
              </a:buClr>
              <a:buSzPts val="1413"/>
              <a:buFont typeface="Lato"/>
              <a:buChar char="●"/>
            </a:pPr>
            <a:r>
              <a:rPr lang="en-GB" sz="1412">
                <a:solidFill>
                  <a:schemeClr val="accent1"/>
                </a:solidFill>
                <a:latin typeface="Lato"/>
                <a:ea typeface="Lato"/>
                <a:cs typeface="Lato"/>
                <a:sym typeface="Lato"/>
              </a:rPr>
              <a:t>HTML/CSS </a:t>
            </a:r>
            <a:endParaRPr sz="1412">
              <a:solidFill>
                <a:schemeClr val="accent1"/>
              </a:solidFill>
              <a:latin typeface="Lato"/>
              <a:ea typeface="Lato"/>
              <a:cs typeface="Lato"/>
              <a:sym typeface="Lato"/>
            </a:endParaRPr>
          </a:p>
          <a:p>
            <a:pPr marL="457200" lvl="0" indent="-318293" algn="l" rtl="0">
              <a:lnSpc>
                <a:spcPct val="150000"/>
              </a:lnSpc>
              <a:spcBef>
                <a:spcPts val="0"/>
              </a:spcBef>
              <a:spcAft>
                <a:spcPts val="0"/>
              </a:spcAft>
              <a:buClr>
                <a:schemeClr val="accent1"/>
              </a:buClr>
              <a:buSzPts val="1413"/>
              <a:buFont typeface="Lato"/>
              <a:buChar char="●"/>
            </a:pPr>
            <a:r>
              <a:rPr lang="en-GB" sz="1412">
                <a:solidFill>
                  <a:schemeClr val="accent1"/>
                </a:solidFill>
                <a:latin typeface="Lato"/>
                <a:ea typeface="Lato"/>
                <a:cs typeface="Lato"/>
                <a:sym typeface="Lato"/>
              </a:rPr>
              <a:t>Pickle </a:t>
            </a:r>
            <a:endParaRPr sz="1412">
              <a:solidFill>
                <a:schemeClr val="accent1"/>
              </a:solidFill>
              <a:latin typeface="Lato"/>
              <a:ea typeface="Lato"/>
              <a:cs typeface="Lato"/>
              <a:sym typeface="Lato"/>
            </a:endParaRPr>
          </a:p>
          <a:p>
            <a:pPr marL="457200" lvl="0" indent="-318293" algn="l" rtl="0">
              <a:lnSpc>
                <a:spcPct val="150000"/>
              </a:lnSpc>
              <a:spcBef>
                <a:spcPts val="0"/>
              </a:spcBef>
              <a:spcAft>
                <a:spcPts val="0"/>
              </a:spcAft>
              <a:buClr>
                <a:schemeClr val="accent1"/>
              </a:buClr>
              <a:buSzPts val="1413"/>
              <a:buFont typeface="Lato"/>
              <a:buChar char="●"/>
            </a:pPr>
            <a:r>
              <a:rPr lang="en-GB" sz="1412">
                <a:solidFill>
                  <a:schemeClr val="accent1"/>
                </a:solidFill>
                <a:latin typeface="Lato"/>
                <a:ea typeface="Lato"/>
                <a:cs typeface="Lato"/>
                <a:sym typeface="Lato"/>
              </a:rPr>
              <a:t>Flask </a:t>
            </a:r>
            <a:endParaRPr sz="1412">
              <a:solidFill>
                <a:schemeClr val="accent1"/>
              </a:solidFill>
              <a:latin typeface="Lato"/>
              <a:ea typeface="Lato"/>
              <a:cs typeface="Lato"/>
              <a:sym typeface="Lato"/>
            </a:endParaRPr>
          </a:p>
          <a:p>
            <a:pPr marL="457200" lvl="0" indent="-318293" algn="l" rtl="0">
              <a:lnSpc>
                <a:spcPct val="150000"/>
              </a:lnSpc>
              <a:spcBef>
                <a:spcPts val="0"/>
              </a:spcBef>
              <a:spcAft>
                <a:spcPts val="0"/>
              </a:spcAft>
              <a:buClr>
                <a:schemeClr val="accent1"/>
              </a:buClr>
              <a:buSzPts val="1413"/>
              <a:buFont typeface="Lato"/>
              <a:buChar char="●"/>
            </a:pPr>
            <a:r>
              <a:rPr lang="en-GB" sz="1412">
                <a:solidFill>
                  <a:schemeClr val="accent1"/>
                </a:solidFill>
                <a:latin typeface="Lato"/>
                <a:ea typeface="Lato"/>
                <a:cs typeface="Lato"/>
                <a:sym typeface="Lato"/>
              </a:rPr>
              <a:t>Heroku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Analyzing price as a variable </a:t>
            </a:r>
            <a:endParaRPr/>
          </a:p>
        </p:txBody>
      </p:sp>
      <p:pic>
        <p:nvPicPr>
          <p:cNvPr id="112" name="Google Shape;112;p17"/>
          <p:cNvPicPr preferRelativeResize="0"/>
          <p:nvPr/>
        </p:nvPicPr>
        <p:blipFill>
          <a:blip r:embed="rId3">
            <a:alphaModFix/>
          </a:blip>
          <a:stretch>
            <a:fillRect/>
          </a:stretch>
        </p:blipFill>
        <p:spPr>
          <a:xfrm>
            <a:off x="595788" y="2144650"/>
            <a:ext cx="3933825" cy="2495550"/>
          </a:xfrm>
          <a:prstGeom prst="rect">
            <a:avLst/>
          </a:prstGeom>
          <a:noFill/>
          <a:ln>
            <a:noFill/>
          </a:ln>
        </p:spPr>
      </p:pic>
      <p:pic>
        <p:nvPicPr>
          <p:cNvPr id="113" name="Google Shape;113;p17"/>
          <p:cNvPicPr preferRelativeResize="0"/>
          <p:nvPr/>
        </p:nvPicPr>
        <p:blipFill>
          <a:blip r:embed="rId4">
            <a:alphaModFix/>
          </a:blip>
          <a:stretch>
            <a:fillRect/>
          </a:stretch>
        </p:blipFill>
        <p:spPr>
          <a:xfrm>
            <a:off x="5538088" y="2255838"/>
            <a:ext cx="2257425" cy="1933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Comparing to initial price </a:t>
            </a:r>
            <a:endParaRPr/>
          </a:p>
        </p:txBody>
      </p:sp>
      <p:pic>
        <p:nvPicPr>
          <p:cNvPr id="119" name="Google Shape;119;p18"/>
          <p:cNvPicPr preferRelativeResize="0"/>
          <p:nvPr/>
        </p:nvPicPr>
        <p:blipFill>
          <a:blip r:embed="rId3">
            <a:alphaModFix/>
          </a:blip>
          <a:stretch>
            <a:fillRect/>
          </a:stretch>
        </p:blipFill>
        <p:spPr>
          <a:xfrm>
            <a:off x="1240100" y="2886913"/>
            <a:ext cx="2362200" cy="1647825"/>
          </a:xfrm>
          <a:prstGeom prst="rect">
            <a:avLst/>
          </a:prstGeom>
          <a:noFill/>
          <a:ln>
            <a:noFill/>
          </a:ln>
        </p:spPr>
      </p:pic>
      <p:pic>
        <p:nvPicPr>
          <p:cNvPr id="120" name="Google Shape;120;p18"/>
          <p:cNvPicPr preferRelativeResize="0"/>
          <p:nvPr/>
        </p:nvPicPr>
        <p:blipFill>
          <a:blip r:embed="rId4">
            <a:alphaModFix/>
          </a:blip>
          <a:stretch>
            <a:fillRect/>
          </a:stretch>
        </p:blipFill>
        <p:spPr>
          <a:xfrm>
            <a:off x="4228750" y="1168550"/>
            <a:ext cx="3935750" cy="3935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Current price vs initial price</a:t>
            </a:r>
            <a:endParaRPr/>
          </a:p>
        </p:txBody>
      </p:sp>
      <p:pic>
        <p:nvPicPr>
          <p:cNvPr id="126" name="Google Shape;126;p19"/>
          <p:cNvPicPr preferRelativeResize="0"/>
          <p:nvPr/>
        </p:nvPicPr>
        <p:blipFill>
          <a:blip r:embed="rId3">
            <a:alphaModFix/>
          </a:blip>
          <a:stretch>
            <a:fillRect/>
          </a:stretch>
        </p:blipFill>
        <p:spPr>
          <a:xfrm>
            <a:off x="2267825" y="2126525"/>
            <a:ext cx="3695700" cy="251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Finding data	</a:t>
            </a:r>
            <a:endParaRPr/>
          </a:p>
        </p:txBody>
      </p:sp>
      <p:sp>
        <p:nvSpPr>
          <p:cNvPr id="132" name="Google Shape;132;p20"/>
          <p:cNvSpPr txBox="1">
            <a:spLocks noGrp="1"/>
          </p:cNvSpPr>
          <p:nvPr>
            <p:ph type="body" idx="1"/>
          </p:nvPr>
        </p:nvSpPr>
        <p:spPr>
          <a:xfrm>
            <a:off x="778250" y="1853850"/>
            <a:ext cx="7494600" cy="3332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4718"/>
              <a:t>Steam basic api = </a:t>
            </a:r>
            <a:r>
              <a:rPr lang="en-GB" sz="4718" u="sng">
                <a:solidFill>
                  <a:schemeClr val="hlink"/>
                </a:solidFill>
                <a:hlinkClick r:id="rId3"/>
              </a:rPr>
              <a:t>https://partner.steamgames.com/doc/webapi_overview</a:t>
            </a:r>
            <a:endParaRPr sz="4718"/>
          </a:p>
          <a:p>
            <a:pPr marL="0" lvl="0" indent="0" algn="l" rtl="0">
              <a:spcBef>
                <a:spcPts val="1200"/>
              </a:spcBef>
              <a:spcAft>
                <a:spcPts val="0"/>
              </a:spcAft>
              <a:buNone/>
            </a:pPr>
            <a:r>
              <a:rPr lang="en-GB" sz="4718"/>
              <a:t>Steam spy api = </a:t>
            </a:r>
            <a:r>
              <a:rPr lang="en-GB" sz="4718" u="sng">
                <a:solidFill>
                  <a:schemeClr val="hlink"/>
                </a:solidFill>
                <a:hlinkClick r:id="rId4"/>
              </a:rPr>
              <a:t>https://steamspy.com/api.php</a:t>
            </a:r>
            <a:endParaRPr sz="4718"/>
          </a:p>
          <a:p>
            <a:pPr marL="0" lvl="0" indent="0" algn="l" rtl="0">
              <a:spcBef>
                <a:spcPts val="1200"/>
              </a:spcBef>
              <a:spcAft>
                <a:spcPts val="0"/>
              </a:spcAft>
              <a:buNone/>
            </a:pPr>
            <a:r>
              <a:rPr lang="en-GB" sz="4718"/>
              <a:t>The two api services above allowed me to gather the following data: </a:t>
            </a:r>
            <a:endParaRPr sz="4718"/>
          </a:p>
          <a:p>
            <a:pPr marL="457200" lvl="0" indent="-303501" algn="l" rtl="0">
              <a:spcBef>
                <a:spcPts val="1200"/>
              </a:spcBef>
              <a:spcAft>
                <a:spcPts val="0"/>
              </a:spcAft>
              <a:buSzPct val="100000"/>
              <a:buChar char="-"/>
            </a:pPr>
            <a:r>
              <a:rPr lang="en-GB" sz="4718"/>
              <a:t>App Name </a:t>
            </a:r>
            <a:endParaRPr sz="4718"/>
          </a:p>
          <a:p>
            <a:pPr marL="457200" lvl="0" indent="-303501" algn="l" rtl="0">
              <a:spcBef>
                <a:spcPts val="0"/>
              </a:spcBef>
              <a:spcAft>
                <a:spcPts val="0"/>
              </a:spcAft>
              <a:buSzPct val="100000"/>
              <a:buChar char="-"/>
            </a:pPr>
            <a:r>
              <a:rPr lang="en-GB" sz="4718"/>
              <a:t>Price </a:t>
            </a:r>
            <a:endParaRPr sz="4718"/>
          </a:p>
          <a:p>
            <a:pPr marL="457200" lvl="0" indent="-303501" algn="l" rtl="0">
              <a:spcBef>
                <a:spcPts val="0"/>
              </a:spcBef>
              <a:spcAft>
                <a:spcPts val="0"/>
              </a:spcAft>
              <a:buSzPct val="100000"/>
              <a:buChar char="-"/>
            </a:pPr>
            <a:r>
              <a:rPr lang="en-GB" sz="4718"/>
              <a:t>Reviews </a:t>
            </a:r>
            <a:endParaRPr sz="4718"/>
          </a:p>
          <a:p>
            <a:pPr marL="457200" lvl="0" indent="-303501" algn="l" rtl="0">
              <a:spcBef>
                <a:spcPts val="0"/>
              </a:spcBef>
              <a:spcAft>
                <a:spcPts val="0"/>
              </a:spcAft>
              <a:buSzPct val="100000"/>
              <a:buChar char="-"/>
            </a:pPr>
            <a:r>
              <a:rPr lang="en-GB" sz="4718"/>
              <a:t>Publisher</a:t>
            </a:r>
            <a:endParaRPr sz="4718"/>
          </a:p>
          <a:p>
            <a:pPr marL="457200" lvl="0" indent="-303501" algn="l" rtl="0">
              <a:spcBef>
                <a:spcPts val="0"/>
              </a:spcBef>
              <a:spcAft>
                <a:spcPts val="0"/>
              </a:spcAft>
              <a:buSzPct val="100000"/>
              <a:buChar char="-"/>
            </a:pPr>
            <a:r>
              <a:rPr lang="en-GB" sz="4718"/>
              <a:t>Developer</a:t>
            </a:r>
            <a:endParaRPr sz="4718"/>
          </a:p>
          <a:p>
            <a:pPr marL="457200" lvl="0" indent="-303501" algn="l" rtl="0">
              <a:spcBef>
                <a:spcPts val="0"/>
              </a:spcBef>
              <a:spcAft>
                <a:spcPts val="0"/>
              </a:spcAft>
              <a:buSzPct val="100000"/>
              <a:buChar char="-"/>
            </a:pPr>
            <a:r>
              <a:rPr lang="en-GB" sz="4718"/>
              <a:t>Genres</a:t>
            </a:r>
            <a:endParaRPr sz="4718"/>
          </a:p>
          <a:p>
            <a:pPr marL="457200" lvl="0" indent="-303501" algn="l" rtl="0">
              <a:spcBef>
                <a:spcPts val="0"/>
              </a:spcBef>
              <a:spcAft>
                <a:spcPts val="0"/>
              </a:spcAft>
              <a:buSzPct val="100000"/>
              <a:buChar char="-"/>
            </a:pPr>
            <a:r>
              <a:rPr lang="en-GB" sz="4718"/>
              <a:t>Content</a:t>
            </a:r>
            <a:endParaRPr sz="4718"/>
          </a:p>
          <a:p>
            <a:pPr marL="457200" lvl="0" indent="-303501" algn="l" rtl="0">
              <a:spcBef>
                <a:spcPts val="0"/>
              </a:spcBef>
              <a:spcAft>
                <a:spcPts val="0"/>
              </a:spcAft>
              <a:buSzPct val="100000"/>
              <a:buChar char="-"/>
            </a:pPr>
            <a:r>
              <a:rPr lang="en-GB" sz="4718"/>
              <a:t>tags</a:t>
            </a:r>
            <a:endParaRPr sz="4718"/>
          </a:p>
          <a:p>
            <a:pPr marL="457200" lvl="0" indent="-303501" algn="l" rtl="0">
              <a:spcBef>
                <a:spcPts val="0"/>
              </a:spcBef>
              <a:spcAft>
                <a:spcPts val="0"/>
              </a:spcAft>
              <a:buSzPct val="100000"/>
              <a:buChar char="-"/>
            </a:pPr>
            <a:r>
              <a:rPr lang="en-GB" sz="4718"/>
              <a:t>Initial price</a:t>
            </a:r>
            <a:endParaRPr sz="4718"/>
          </a:p>
          <a:p>
            <a:pPr marL="457200" lvl="0" indent="-303501" algn="l" rtl="0">
              <a:spcBef>
                <a:spcPts val="0"/>
              </a:spcBef>
              <a:spcAft>
                <a:spcPts val="0"/>
              </a:spcAft>
              <a:buSzPct val="100000"/>
              <a:buChar char="-"/>
            </a:pPr>
            <a:r>
              <a:rPr lang="en-GB" sz="4718"/>
              <a:t>Discount </a:t>
            </a:r>
            <a:endParaRPr sz="4718"/>
          </a:p>
          <a:p>
            <a:pPr marL="457200" lvl="0" indent="-303501" algn="l" rtl="0">
              <a:spcBef>
                <a:spcPts val="0"/>
              </a:spcBef>
              <a:spcAft>
                <a:spcPts val="0"/>
              </a:spcAft>
              <a:buSzPct val="100000"/>
              <a:buChar char="-"/>
            </a:pPr>
            <a:r>
              <a:rPr lang="en-GB" sz="4718"/>
              <a:t>Current player base (concurrent users, average time played, total time played, last two weeks played) </a:t>
            </a:r>
            <a:endParaRPr sz="4718"/>
          </a:p>
          <a:p>
            <a:pPr marL="457200" lvl="0" indent="-303501" algn="l" rtl="0">
              <a:spcBef>
                <a:spcPts val="0"/>
              </a:spcBef>
              <a:spcAft>
                <a:spcPts val="0"/>
              </a:spcAft>
              <a:buSzPct val="100000"/>
              <a:buChar char="-"/>
            </a:pPr>
            <a:r>
              <a:rPr lang="en-GB" sz="4718"/>
              <a:t>Support provided</a:t>
            </a:r>
            <a:endParaRPr sz="4718"/>
          </a:p>
          <a:p>
            <a:pPr marL="45720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92125" y="662600"/>
            <a:ext cx="6973200" cy="1516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exploration </a:t>
            </a:r>
            <a:endParaRPr/>
          </a:p>
        </p:txBody>
      </p:sp>
      <p:sp>
        <p:nvSpPr>
          <p:cNvPr id="138" name="Google Shape;138;p21"/>
          <p:cNvSpPr txBox="1">
            <a:spLocks noGrp="1"/>
          </p:cNvSpPr>
          <p:nvPr>
            <p:ph type="body" idx="1"/>
          </p:nvPr>
        </p:nvSpPr>
        <p:spPr>
          <a:xfrm>
            <a:off x="392125" y="1514050"/>
            <a:ext cx="6930600" cy="336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Evolving the data to a point where it </a:t>
            </a:r>
            <a:endParaRPr/>
          </a:p>
          <a:p>
            <a:pPr marL="0" lvl="0" indent="0" algn="l" rtl="0">
              <a:spcBef>
                <a:spcPts val="1200"/>
              </a:spcBef>
              <a:spcAft>
                <a:spcPts val="0"/>
              </a:spcAft>
              <a:buNone/>
            </a:pPr>
            <a:r>
              <a:rPr lang="en-GB"/>
              <a:t>could be modelled became a tricky goal. </a:t>
            </a:r>
            <a:endParaRPr/>
          </a:p>
          <a:p>
            <a:pPr marL="0" lvl="0" indent="0" algn="l" rtl="0">
              <a:spcBef>
                <a:spcPts val="1200"/>
              </a:spcBef>
              <a:spcAft>
                <a:spcPts val="0"/>
              </a:spcAft>
              <a:buNone/>
            </a:pPr>
            <a:r>
              <a:rPr lang="en-GB"/>
              <a:t>My original correlation analysis was: </a:t>
            </a:r>
            <a:endParaRPr/>
          </a:p>
          <a:p>
            <a:pPr marL="0" lvl="0" indent="0" algn="l" rtl="0">
              <a:spcBef>
                <a:spcPts val="1200"/>
              </a:spcBef>
              <a:spcAft>
                <a:spcPts val="1200"/>
              </a:spcAft>
              <a:buNone/>
            </a:pPr>
            <a:endParaRPr/>
          </a:p>
        </p:txBody>
      </p:sp>
      <p:pic>
        <p:nvPicPr>
          <p:cNvPr id="139" name="Google Shape;139;p21"/>
          <p:cNvPicPr preferRelativeResize="0"/>
          <p:nvPr/>
        </p:nvPicPr>
        <p:blipFill>
          <a:blip r:embed="rId3">
            <a:alphaModFix/>
          </a:blip>
          <a:stretch>
            <a:fillRect/>
          </a:stretch>
        </p:blipFill>
        <p:spPr>
          <a:xfrm>
            <a:off x="4472950" y="1424700"/>
            <a:ext cx="4158500" cy="364097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493</Words>
  <Application>Microsoft Office PowerPoint</Application>
  <PresentationFormat>On-screen Show (16:9)</PresentationFormat>
  <Paragraphs>76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Lato</vt:lpstr>
      <vt:lpstr>Raleway</vt:lpstr>
      <vt:lpstr>Streamline</vt:lpstr>
      <vt:lpstr>Steam price predictor </vt:lpstr>
      <vt:lpstr>Why Steam? </vt:lpstr>
      <vt:lpstr>The Journey of the “why”</vt:lpstr>
      <vt:lpstr>Tools used: </vt:lpstr>
      <vt:lpstr>Analyzing price as a variable </vt:lpstr>
      <vt:lpstr>Comparing to initial price </vt:lpstr>
      <vt:lpstr>Current price vs initial price</vt:lpstr>
      <vt:lpstr>Finding data </vt:lpstr>
      <vt:lpstr>Data exploration </vt:lpstr>
      <vt:lpstr>Creating more  meaningful  correlations </vt:lpstr>
      <vt:lpstr>Price vs ownership</vt:lpstr>
      <vt:lpstr>Price v Age </vt:lpstr>
      <vt:lpstr>Modelling </vt:lpstr>
      <vt:lpstr>Logistic vs Tree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Steam price predictor</dc:title>
  <dc:creator>Zach Breen</dc:creator>
  <cp:lastModifiedBy>Zachary Breen</cp:lastModifiedBy>
  <cp:revision>1</cp:revision>
  <dcterms:modified xsi:type="dcterms:W3CDTF">2022-01-26T05:34:11Z</dcterms:modified>
</cp:coreProperties>
</file>