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7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7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4.png" ContentType="image/png"/>
  <Override PartName="/ppt/media/image1.png" ContentType="image/png"/>
  <Override PartName="/ppt/media/image5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39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3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346E4601-C9B4-445F-88C2-2D667EDC78EB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7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81E05C89-7970-44F4-9717-8FBBD36D5185}" type="slidenum">
              <a:rPr lang="en-US" sz="1200">
                <a:latin typeface="+mn-lt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7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126C27F4-C599-4F13-A763-438562DC23DD}" type="slidenum">
              <a:rPr lang="en-US" sz="1200">
                <a:solidFill>
                  <a:srgbClr val="ffffff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59000"/>
            <a:ext cx="82292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40590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40590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73640" y="4058640"/>
            <a:ext cx="2814840" cy="2245320"/>
          </a:xfrm>
          <a:prstGeom prst="rect">
            <a:avLst/>
          </a:prstGeom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57320" y="4058640"/>
            <a:ext cx="2814840" cy="2245320"/>
          </a:xfrm>
          <a:prstGeom prst="rect">
            <a:avLst/>
          </a:prstGeom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8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70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70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6033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40590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70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8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70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40590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4059000"/>
            <a:ext cx="822852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4059000"/>
            <a:ext cx="82292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40590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40590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73640" y="4058640"/>
            <a:ext cx="2814840" cy="2245320"/>
          </a:xfrm>
          <a:prstGeom prst="rect">
            <a:avLst/>
          </a:prstGeom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57320" y="4058640"/>
            <a:ext cx="2814840" cy="2245320"/>
          </a:xfrm>
          <a:prstGeom prst="rect">
            <a:avLst/>
          </a:prstGeom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70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70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6033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40590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70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70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40590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059000"/>
            <a:ext cx="8228520" cy="2245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21920" y="1371600"/>
            <a:ext cx="8229240" cy="1828440"/>
          </a:xfrm>
          <a:prstGeom prst="rect">
            <a:avLst/>
          </a:prstGeom>
        </p:spPr>
        <p:txBody>
          <a:bodyPr anchor="b" bIns="0" lIns="45720" rIns="45720" tIns="0"/>
          <a:p>
            <a:pPr>
              <a:lnSpc>
                <a:spcPct val="100000"/>
              </a:lnSpc>
            </a:pPr>
            <a:r>
              <a:rPr b="1" lang="en-US" sz="4800">
                <a:latin typeface="Comic Sans MS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bcbcbc"/>
                </a:solidFill>
                <a:latin typeface="Book Antiqua"/>
              </a:rPr>
              <a:t>6/1/15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</p:spPr>
        <p:txBody>
          <a:bodyPr anchor="b"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</p:spPr>
        <p:txBody>
          <a:bodyPr anchor="b" bIns="45000" lIns="0" rIns="0" tIns="45000"/>
          <a:p>
            <a:pPr>
              <a:lnSpc>
                <a:spcPct val="100000"/>
              </a:lnSpc>
            </a:pPr>
            <a:fld id="{A7BD5D2A-8896-4F67-A365-41F39D158AFA}" type="slidenum">
              <a:rPr lang="en-US" sz="1200">
                <a:solidFill>
                  <a:srgbClr val="bcbcbc"/>
                </a:solidFill>
                <a:latin typeface="Book Antiqua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08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bcbcbc"/>
                </a:solidFill>
                <a:latin typeface="Book Antiqua"/>
              </a:rPr>
              <a:t>6/1/15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</p:spPr>
        <p:txBody>
          <a:bodyPr anchor="b" bIns="45000" lIns="90000" rIns="90000" tIns="45000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</p:spPr>
        <p:txBody>
          <a:bodyPr anchor="b" bIns="45000" lIns="0" rIns="0" tIns="45000"/>
          <a:p>
            <a:pPr>
              <a:lnSpc>
                <a:spcPct val="100000"/>
              </a:lnSpc>
            </a:pPr>
            <a:fld id="{10896D66-34A7-4AA7-BE28-EB7E97CFC22E}" type="slidenum">
              <a:rPr lang="en-US" sz="1200">
                <a:solidFill>
                  <a:srgbClr val="bcbcbc"/>
                </a:solidFill>
                <a:latin typeface="Book Antiqua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cs242@cs.stanford.edu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21920" y="1371600"/>
            <a:ext cx="8229240" cy="1828440"/>
          </a:xfrm>
          <a:prstGeom prst="rect">
            <a:avLst/>
          </a:prstGeom>
        </p:spPr>
        <p:txBody>
          <a:bodyPr anchor="b" bIns="0" lIns="45720" rIns="45720" tIns="0"/>
          <a:p>
            <a:pPr>
              <a:lnSpc>
                <a:spcPct val="100000"/>
              </a:lnSpc>
            </a:pPr>
            <a:r>
              <a:rPr b="1" lang="en-US" sz="4800">
                <a:latin typeface="Comic Sans MS"/>
              </a:rPr>
              <a:t>Types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371600" y="3700440"/>
            <a:ext cx="6400440" cy="1226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Kathleen Fisher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536040" y="507960"/>
            <a:ext cx="85788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mic Sans MS"/>
                <a:ea typeface="Comic Sans MS"/>
              </a:rPr>
              <a:t>cs242</a:t>
            </a:r>
            <a:endParaRPr/>
          </a:p>
        </p:txBody>
      </p:sp>
      <p:sp>
        <p:nvSpPr>
          <p:cNvPr id="86" name="CustomShape 4"/>
          <p:cNvSpPr/>
          <p:nvPr/>
        </p:nvSpPr>
        <p:spPr>
          <a:xfrm>
            <a:off x="1409760" y="5092560"/>
            <a:ext cx="6324120" cy="1186920"/>
          </a:xfrm>
          <a:prstGeom prst="rect">
            <a:avLst/>
          </a:prstGeom>
          <a:noFill/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mic Sans MS"/>
                <a:ea typeface="Comic Sans MS"/>
              </a:rPr>
              <a:t>Reading: “Concepts in Programming Languages”, Chapter 6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mic Sans MS"/>
                <a:ea typeface="Comic Sans MS"/>
              </a:rPr>
              <a:t>        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mic Sans MS"/>
                <a:ea typeface="Comic Sans MS"/>
              </a:rPr>
              <a:t>              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12240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800">
                <a:latin typeface="Comic Sans MS"/>
                <a:ea typeface="ＭＳ Ｐゴシック"/>
              </a:rPr>
              <a:t>Type Checking vs.Type Inference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279360" y="1181160"/>
            <a:ext cx="8559360" cy="5473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Standard type checking: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      </a:t>
            </a:r>
            <a:r>
              <a:rPr lang="en-US" sz="2400">
                <a:solidFill>
                  <a:srgbClr val="ceb966"/>
                </a:solidFill>
                <a:latin typeface="Courier New"/>
                <a:ea typeface="ＭＳ Ｐゴシック"/>
              </a:rPr>
              <a:t>int f(int x) { return x+1; };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ＭＳ Ｐゴシック"/>
              </a:rPr>
              <a:t>   </a:t>
            </a:r>
            <a:r>
              <a:rPr lang="en-US" sz="2400">
                <a:solidFill>
                  <a:srgbClr val="ceb966"/>
                </a:solidFill>
                <a:latin typeface="Courier New"/>
                <a:ea typeface="ＭＳ Ｐゴシック"/>
              </a:rPr>
              <a:t>int g(int y) { return f(y+1)*2; };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Examine body of each function. Use declared types of identifiers to </a:t>
            </a:r>
            <a:r>
              <a:rPr i="1"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check 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agreement.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Type inference: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ＭＳ Ｐゴシック"/>
              </a:rPr>
              <a:t>   </a:t>
            </a:r>
            <a:r>
              <a:rPr lang="en-US" sz="2400">
                <a:solidFill>
                  <a:srgbClr val="ceb966"/>
                </a:solidFill>
                <a:latin typeface="Courier New"/>
                <a:ea typeface="ＭＳ Ｐゴシック"/>
              </a:rPr>
              <a:t>int f(int x) { return x+1; };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ＭＳ Ｐゴシック"/>
              </a:rPr>
              <a:t>   </a:t>
            </a:r>
            <a:r>
              <a:rPr lang="en-US" sz="2400">
                <a:solidFill>
                  <a:srgbClr val="ceb966"/>
                </a:solidFill>
                <a:latin typeface="Courier New"/>
                <a:ea typeface="ＭＳ Ｐゴシック"/>
              </a:rPr>
              <a:t>int g(int y) { return f(y+1)*2;};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Examine code </a:t>
            </a:r>
            <a:r>
              <a:rPr i="1"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without 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type information. </a:t>
            </a:r>
            <a:r>
              <a:rPr i="1"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Infer 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the most general types that could have been declared.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00"/>
                </a:solidFill>
                <a:latin typeface="Comic Sans MS"/>
                <a:ea typeface="ＭＳ Ｐゴシック"/>
              </a:rPr>
              <a:t>ML and Haskell are </a:t>
            </a:r>
            <a:r>
              <a:rPr i="1" lang="en-US" sz="2800">
                <a:solidFill>
                  <a:srgbClr val="ffff00"/>
                </a:solidFill>
                <a:latin typeface="Comic Sans MS"/>
                <a:ea typeface="ＭＳ Ｐゴシック"/>
              </a:rPr>
              <a:t>designed </a:t>
            </a:r>
            <a:r>
              <a:rPr lang="en-US" sz="2800">
                <a:solidFill>
                  <a:srgbClr val="ffff00"/>
                </a:solidFill>
                <a:latin typeface="Comic Sans MS"/>
                <a:ea typeface="ＭＳ Ｐゴシック"/>
              </a:rPr>
              <a:t>to make type inference feasible.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5" name="Line 3"/>
          <p:cNvSpPr/>
          <p:nvPr/>
        </p:nvSpPr>
        <p:spPr>
          <a:xfrm flipH="1">
            <a:off x="1638000" y="4203360"/>
            <a:ext cx="381240" cy="228600"/>
          </a:xfrm>
          <a:prstGeom prst="line">
            <a:avLst/>
          </a:prstGeom>
          <a:ln w="28440">
            <a:solidFill>
              <a:srgbClr val="c00000"/>
            </a:solidFill>
            <a:round/>
          </a:ln>
        </p:spPr>
      </p:sp>
      <p:sp>
        <p:nvSpPr>
          <p:cNvPr id="116" name="Line 4"/>
          <p:cNvSpPr/>
          <p:nvPr/>
        </p:nvSpPr>
        <p:spPr>
          <a:xfrm>
            <a:off x="1587240" y="4203360"/>
            <a:ext cx="381240" cy="228600"/>
          </a:xfrm>
          <a:prstGeom prst="line">
            <a:avLst/>
          </a:prstGeom>
          <a:ln w="28440">
            <a:solidFill>
              <a:srgbClr val="c00000"/>
            </a:solidFill>
            <a:round/>
          </a:ln>
        </p:spPr>
      </p:sp>
      <p:sp>
        <p:nvSpPr>
          <p:cNvPr id="117" name="Line 5"/>
          <p:cNvSpPr/>
          <p:nvPr/>
        </p:nvSpPr>
        <p:spPr>
          <a:xfrm flipH="1">
            <a:off x="2679480" y="4203360"/>
            <a:ext cx="380880" cy="228600"/>
          </a:xfrm>
          <a:prstGeom prst="line">
            <a:avLst/>
          </a:prstGeom>
          <a:ln w="28440">
            <a:solidFill>
              <a:srgbClr val="c00000"/>
            </a:solidFill>
            <a:round/>
          </a:ln>
        </p:spPr>
      </p:sp>
      <p:sp>
        <p:nvSpPr>
          <p:cNvPr id="118" name="Line 6"/>
          <p:cNvSpPr/>
          <p:nvPr/>
        </p:nvSpPr>
        <p:spPr>
          <a:xfrm>
            <a:off x="2679480" y="4203360"/>
            <a:ext cx="380880" cy="228600"/>
          </a:xfrm>
          <a:prstGeom prst="line">
            <a:avLst/>
          </a:prstGeom>
          <a:ln w="28440">
            <a:solidFill>
              <a:srgbClr val="c00000"/>
            </a:solidFill>
            <a:round/>
          </a:ln>
        </p:spPr>
      </p:sp>
      <p:sp>
        <p:nvSpPr>
          <p:cNvPr id="119" name="Line 7"/>
          <p:cNvSpPr/>
          <p:nvPr/>
        </p:nvSpPr>
        <p:spPr>
          <a:xfrm flipH="1">
            <a:off x="1587240" y="4635360"/>
            <a:ext cx="381240" cy="228600"/>
          </a:xfrm>
          <a:prstGeom prst="line">
            <a:avLst/>
          </a:prstGeom>
          <a:ln w="28440">
            <a:solidFill>
              <a:srgbClr val="c00000"/>
            </a:solidFill>
            <a:round/>
          </a:ln>
        </p:spPr>
      </p:sp>
      <p:sp>
        <p:nvSpPr>
          <p:cNvPr id="120" name="Line 8"/>
          <p:cNvSpPr/>
          <p:nvPr/>
        </p:nvSpPr>
        <p:spPr>
          <a:xfrm>
            <a:off x="1587240" y="4635360"/>
            <a:ext cx="381240" cy="228600"/>
          </a:xfrm>
          <a:prstGeom prst="line">
            <a:avLst/>
          </a:prstGeom>
          <a:ln w="28440">
            <a:solidFill>
              <a:srgbClr val="c00000"/>
            </a:solidFill>
            <a:round/>
          </a:ln>
        </p:spPr>
      </p:sp>
      <p:sp>
        <p:nvSpPr>
          <p:cNvPr id="121" name="Line 9"/>
          <p:cNvSpPr/>
          <p:nvPr/>
        </p:nvSpPr>
        <p:spPr>
          <a:xfrm flipH="1">
            <a:off x="2692080" y="4635360"/>
            <a:ext cx="381240" cy="228600"/>
          </a:xfrm>
          <a:prstGeom prst="line">
            <a:avLst/>
          </a:prstGeom>
          <a:ln w="28440">
            <a:solidFill>
              <a:srgbClr val="c00000"/>
            </a:solidFill>
            <a:round/>
          </a:ln>
        </p:spPr>
      </p:sp>
      <p:sp>
        <p:nvSpPr>
          <p:cNvPr id="122" name="Line 10"/>
          <p:cNvSpPr/>
          <p:nvPr/>
        </p:nvSpPr>
        <p:spPr>
          <a:xfrm>
            <a:off x="2692080" y="4635360"/>
            <a:ext cx="381240" cy="228600"/>
          </a:xfrm>
          <a:prstGeom prst="line">
            <a:avLst/>
          </a:prstGeom>
          <a:ln w="28440">
            <a:solidFill>
              <a:srgbClr val="c00000"/>
            </a:solidFill>
            <a:round/>
          </a:ln>
        </p:spPr>
      </p:sp>
    </p:spTree>
  </p:cSld>
  <p:timing>
    <p:tnLst>
      <p:par>
        <p:cTn dur="indefinite" id="83" nodeType="tmRoot" restart="never">
          <p:childTnLst>
            <p:seq>
              <p:cTn dur="indefinite" id="84" nodeType="mainSeq">
                <p:childTnLst>
                  <p:par>
                    <p:cTn fill="hold" id="85">
                      <p:stCondLst>
                        <p:cond delay="indefinite"/>
                      </p:stCondLst>
                      <p:childTnLst>
                        <p:par>
                          <p:cTn fill="hold" id="86">
                            <p:stCondLst>
                              <p:cond delay="0"/>
                            </p:stCondLst>
                            <p:childTnLst>
                              <p:par>
                                <p:cTn fill="hold" id="8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0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98" st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83" st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5">
                      <p:stCondLst>
                        <p:cond delay="indefinite"/>
                      </p:stCondLst>
                      <p:childTnLst>
                        <p:par>
                          <p:cTn fill="hold" id="96">
                            <p:stCondLst>
                              <p:cond delay="0"/>
                            </p:stCondLst>
                            <p:childTnLst>
                              <p:par>
                                <p:cTn fill="hold" id="9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99" st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32" st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69" st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68" st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7">
                      <p:stCondLst>
                        <p:cond delay="indefinite"/>
                      </p:stCondLst>
                      <p:childTnLst>
                        <p:par>
                          <p:cTn fill="hold" id="108">
                            <p:stCondLst>
                              <p:cond delay="0"/>
                            </p:stCondLst>
                            <p:childTnLst>
                              <p:par>
                                <p:cTn fill="hold" id="1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29" st="3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Why study type inference?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317520" y="1600200"/>
            <a:ext cx="853416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Types and type checking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Improved steadily since Algol 60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Eliminated sources of unsoundness.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Become substantially more expressive.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Important for modularity, reliability and compilation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Type inference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Reduces syntactic overhead of expressive types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Guaranteed to produce </a:t>
            </a:r>
            <a:r>
              <a:rPr i="1" lang="en-US" sz="2400">
                <a:solidFill>
                  <a:srgbClr val="ceb966"/>
                </a:solidFill>
                <a:latin typeface="Comic Sans MS"/>
                <a:ea typeface="ＭＳ Ｐゴシック"/>
              </a:rPr>
              <a:t>most general type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Widely regarded as important language innovation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Illustrative example of a flow-insensitive static analysis algorithm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History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5041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Original type inference algorithm was invented by </a:t>
            </a:r>
            <a:r>
              <a:rPr lang="en-US" sz="2000">
                <a:solidFill>
                  <a:srgbClr val="ceb966"/>
                </a:solidFill>
                <a:latin typeface="Comic Sans MS"/>
                <a:ea typeface="ＭＳ Ｐゴシック"/>
              </a:rPr>
              <a:t>Haskell Curry </a:t>
            </a: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and </a:t>
            </a:r>
            <a:r>
              <a:rPr lang="en-US" sz="2000">
                <a:solidFill>
                  <a:srgbClr val="ceb966"/>
                </a:solidFill>
                <a:latin typeface="Comic Sans MS"/>
                <a:ea typeface="ＭＳ Ｐゴシック"/>
              </a:rPr>
              <a:t>Robert Feys</a:t>
            </a: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 for the simply typed lambda calculus in 1958.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In 1969, </a:t>
            </a:r>
            <a:r>
              <a:rPr lang="en-US" sz="2000">
                <a:solidFill>
                  <a:srgbClr val="ceb966"/>
                </a:solidFill>
                <a:latin typeface="Comic Sans MS"/>
                <a:ea typeface="ＭＳ Ｐゴシック"/>
              </a:rPr>
              <a:t>Hindley </a:t>
            </a: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extended the algorithm and proved it always produced the </a:t>
            </a:r>
            <a:r>
              <a:rPr i="1"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most general type</a:t>
            </a: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. 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In 1978, </a:t>
            </a:r>
            <a:r>
              <a:rPr lang="en-US" sz="2000">
                <a:solidFill>
                  <a:srgbClr val="ceb966"/>
                </a:solidFill>
                <a:latin typeface="Comic Sans MS"/>
                <a:ea typeface="ＭＳ Ｐゴシック"/>
              </a:rPr>
              <a:t>Milner </a:t>
            </a: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independently developed equivalent algorithm, called algorithm W, during his work designing ML.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In 1982, </a:t>
            </a:r>
            <a:r>
              <a:rPr lang="en-US" sz="2000">
                <a:solidFill>
                  <a:srgbClr val="ceb966"/>
                </a:solidFill>
                <a:latin typeface="Comic Sans MS"/>
                <a:ea typeface="ＭＳ Ｐゴシック"/>
              </a:rPr>
              <a:t>Damas </a:t>
            </a: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proved the algorithm was </a:t>
            </a:r>
            <a:r>
              <a:rPr i="1"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complete</a:t>
            </a: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.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Already used in many languages: ML, Ada, C# 3.0, F#, Haskell, Visual Basic .Net 9.0, and soon in: Fortress, Perl 6, C++0x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We’ll use ML to explain the algorithm because it is the original language to use the feature and is the simplest place to start.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ML Type Inference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190440" y="1600200"/>
            <a:ext cx="8686440" cy="4708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Example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- fun f(x) = 2 + x;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&gt; val it = fn : int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int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What is the type of f?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+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 has two types: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int 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int 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int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,                                   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	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	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     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real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real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real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2 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has only one type: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int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This implies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+ : int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int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int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From context, we need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x:int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Therefore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f(x:int) = 2+x 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has type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int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int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9cb084"/>
                </a:solidFill>
                <a:latin typeface="Comic Sans MS"/>
                <a:ea typeface="ＭＳ Ｐゴシック"/>
              </a:rPr>
              <a:t>Overloaded + is unusual. Most ML symbols have unique type.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9cb084"/>
                </a:solidFill>
                <a:latin typeface="Comic Sans MS"/>
                <a:ea typeface="ＭＳ Ｐゴシック"/>
              </a:rPr>
              <a:t>In many cases, unique type may be polymorphic.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Another Presentation 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178480" cy="1980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Example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-fun f(x) = 2+x;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&gt;val it = fn:int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int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What is the type of f?</a:t>
            </a: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7324560" y="4267080"/>
            <a:ext cx="447480" cy="45612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x </a:t>
            </a:r>
            <a:endParaRPr/>
          </a:p>
        </p:txBody>
      </p:sp>
      <p:sp>
        <p:nvSpPr>
          <p:cNvPr id="132" name="CustomShape 4"/>
          <p:cNvSpPr/>
          <p:nvPr/>
        </p:nvSpPr>
        <p:spPr>
          <a:xfrm>
            <a:off x="5648400" y="289548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Symbol"/>
                <a:ea typeface="ＭＳ Ｐゴシック"/>
              </a:rPr>
              <a:t></a:t>
            </a:r>
            <a:endParaRPr/>
          </a:p>
        </p:txBody>
      </p:sp>
      <p:sp>
        <p:nvSpPr>
          <p:cNvPr id="133" name="CustomShape 5"/>
          <p:cNvSpPr/>
          <p:nvPr/>
        </p:nvSpPr>
        <p:spPr>
          <a:xfrm>
            <a:off x="6481800" y="355752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@</a:t>
            </a:r>
            <a:endParaRPr/>
          </a:p>
        </p:txBody>
      </p:sp>
      <p:sp>
        <p:nvSpPr>
          <p:cNvPr id="134" name="Line 6"/>
          <p:cNvSpPr/>
          <p:nvPr/>
        </p:nvSpPr>
        <p:spPr>
          <a:xfrm>
            <a:off x="6145200" y="3317760"/>
            <a:ext cx="365040" cy="3650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135" name="Line 7"/>
          <p:cNvSpPr/>
          <p:nvPr/>
        </p:nvSpPr>
        <p:spPr>
          <a:xfrm>
            <a:off x="6943680" y="4038480"/>
            <a:ext cx="365040" cy="3650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136" name="Line 8"/>
          <p:cNvSpPr/>
          <p:nvPr/>
        </p:nvSpPr>
        <p:spPr>
          <a:xfrm flipH="1">
            <a:off x="6141960" y="3903480"/>
            <a:ext cx="365040" cy="3650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137" name="CustomShape 9"/>
          <p:cNvSpPr/>
          <p:nvPr/>
        </p:nvSpPr>
        <p:spPr>
          <a:xfrm>
            <a:off x="5724360" y="419112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@</a:t>
            </a:r>
            <a:endParaRPr/>
          </a:p>
        </p:txBody>
      </p:sp>
      <p:sp>
        <p:nvSpPr>
          <p:cNvPr id="138" name="Line 10"/>
          <p:cNvSpPr/>
          <p:nvPr/>
        </p:nvSpPr>
        <p:spPr>
          <a:xfrm flipH="1">
            <a:off x="5413320" y="4647960"/>
            <a:ext cx="365040" cy="3650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139" name="CustomShape 11"/>
          <p:cNvSpPr/>
          <p:nvPr/>
        </p:nvSpPr>
        <p:spPr>
          <a:xfrm>
            <a:off x="5067360" y="4800600"/>
            <a:ext cx="444240" cy="45612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+</a:t>
            </a:r>
            <a:endParaRPr/>
          </a:p>
        </p:txBody>
      </p:sp>
      <p:sp>
        <p:nvSpPr>
          <p:cNvPr id="140" name="CustomShape 12"/>
          <p:cNvSpPr/>
          <p:nvPr/>
        </p:nvSpPr>
        <p:spPr>
          <a:xfrm>
            <a:off x="3789360" y="3613320"/>
            <a:ext cx="5079600" cy="31953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</p:sp>
      <p:sp>
        <p:nvSpPr>
          <p:cNvPr id="141" name="Line 13"/>
          <p:cNvSpPr/>
          <p:nvPr/>
        </p:nvSpPr>
        <p:spPr>
          <a:xfrm flipH="1">
            <a:off x="5267160" y="3276360"/>
            <a:ext cx="365040" cy="3650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142" name="Line 14"/>
          <p:cNvSpPr/>
          <p:nvPr/>
        </p:nvSpPr>
        <p:spPr>
          <a:xfrm>
            <a:off x="6186240" y="4657680"/>
            <a:ext cx="290520" cy="2952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143" name="CustomShape 15"/>
          <p:cNvSpPr/>
          <p:nvPr/>
        </p:nvSpPr>
        <p:spPr>
          <a:xfrm>
            <a:off x="6362640" y="4800600"/>
            <a:ext cx="456840" cy="45612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2</a:t>
            </a:r>
            <a:endParaRPr/>
          </a:p>
        </p:txBody>
      </p:sp>
      <p:sp>
        <p:nvSpPr>
          <p:cNvPr id="144" name="CustomShape 16"/>
          <p:cNvSpPr/>
          <p:nvPr/>
        </p:nvSpPr>
        <p:spPr>
          <a:xfrm>
            <a:off x="762120" y="3657600"/>
            <a:ext cx="33523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Assign types to leaves</a:t>
            </a:r>
            <a:endParaRPr/>
          </a:p>
        </p:txBody>
      </p:sp>
      <p:sp>
        <p:nvSpPr>
          <p:cNvPr id="145" name="CustomShape 17"/>
          <p:cNvSpPr/>
          <p:nvPr/>
        </p:nvSpPr>
        <p:spPr>
          <a:xfrm>
            <a:off x="7601040" y="4346640"/>
            <a:ext cx="4759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t</a:t>
            </a:r>
            <a:endParaRPr/>
          </a:p>
        </p:txBody>
      </p:sp>
      <p:sp>
        <p:nvSpPr>
          <p:cNvPr id="146" name="CustomShape 18"/>
          <p:cNvSpPr/>
          <p:nvPr/>
        </p:nvSpPr>
        <p:spPr>
          <a:xfrm>
            <a:off x="4038480" y="5257800"/>
            <a:ext cx="2590560" cy="5886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7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int </a:t>
            </a:r>
            <a:r>
              <a:rPr lang="en-US">
                <a:solidFill>
                  <a:srgbClr val="ffc000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 int </a:t>
            </a:r>
            <a:r>
              <a:rPr lang="en-US">
                <a:solidFill>
                  <a:srgbClr val="ffc000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 int </a:t>
            </a:r>
            <a:endParaRPr/>
          </a:p>
          <a:p>
            <a:pPr>
              <a:lnSpc>
                <a:spcPct val="7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real </a:t>
            </a:r>
            <a:r>
              <a:rPr lang="en-US">
                <a:solidFill>
                  <a:srgbClr val="ffc000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 real </a:t>
            </a:r>
            <a:r>
              <a:rPr lang="en-US">
                <a:solidFill>
                  <a:srgbClr val="ffc000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 real</a:t>
            </a:r>
            <a:endParaRPr/>
          </a:p>
        </p:txBody>
      </p:sp>
      <p:sp>
        <p:nvSpPr>
          <p:cNvPr id="147" name="CustomShape 19"/>
          <p:cNvSpPr/>
          <p:nvPr/>
        </p:nvSpPr>
        <p:spPr>
          <a:xfrm>
            <a:off x="6624720" y="4879800"/>
            <a:ext cx="65196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int</a:t>
            </a:r>
            <a:endParaRPr/>
          </a:p>
        </p:txBody>
      </p:sp>
      <p:sp>
        <p:nvSpPr>
          <p:cNvPr id="148" name="CustomShape 20"/>
          <p:cNvSpPr/>
          <p:nvPr/>
        </p:nvSpPr>
        <p:spPr>
          <a:xfrm>
            <a:off x="762120" y="4267080"/>
            <a:ext cx="3885840" cy="6390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Propagate to internal nodes and generate constraints</a:t>
            </a:r>
            <a:endParaRPr/>
          </a:p>
        </p:txBody>
      </p:sp>
      <p:sp>
        <p:nvSpPr>
          <p:cNvPr id="149" name="CustomShape 21"/>
          <p:cNvSpPr/>
          <p:nvPr/>
        </p:nvSpPr>
        <p:spPr>
          <a:xfrm>
            <a:off x="7099200" y="3505320"/>
            <a:ext cx="1676160" cy="638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int    (t = int)</a:t>
            </a:r>
            <a:endParaRPr/>
          </a:p>
        </p:txBody>
      </p:sp>
      <p:sp>
        <p:nvSpPr>
          <p:cNvPr id="150" name="CustomShape 22"/>
          <p:cNvSpPr/>
          <p:nvPr/>
        </p:nvSpPr>
        <p:spPr>
          <a:xfrm>
            <a:off x="6248520" y="4191120"/>
            <a:ext cx="167616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int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int</a:t>
            </a: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 </a:t>
            </a:r>
            <a:endParaRPr/>
          </a:p>
        </p:txBody>
      </p:sp>
      <p:sp>
        <p:nvSpPr>
          <p:cNvPr id="151" name="CustomShape 23"/>
          <p:cNvSpPr/>
          <p:nvPr/>
        </p:nvSpPr>
        <p:spPr>
          <a:xfrm>
            <a:off x="6248520" y="2743200"/>
            <a:ext cx="10663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t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int   </a:t>
            </a:r>
            <a:endParaRPr/>
          </a:p>
        </p:txBody>
      </p:sp>
      <p:sp>
        <p:nvSpPr>
          <p:cNvPr id="152" name="CustomShape 24"/>
          <p:cNvSpPr/>
          <p:nvPr/>
        </p:nvSpPr>
        <p:spPr>
          <a:xfrm>
            <a:off x="762120" y="5715000"/>
            <a:ext cx="33523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c9c2d1"/>
                </a:solidFill>
                <a:latin typeface="Comic Sans MS"/>
                <a:ea typeface="Comic Sans MS"/>
              </a:rPr>
              <a:t>Solve by substitution</a:t>
            </a:r>
            <a:endParaRPr/>
          </a:p>
        </p:txBody>
      </p:sp>
      <p:sp>
        <p:nvSpPr>
          <p:cNvPr id="153" name="CustomShape 25"/>
          <p:cNvSpPr/>
          <p:nvPr/>
        </p:nvSpPr>
        <p:spPr>
          <a:xfrm>
            <a:off x="7086600" y="2743200"/>
            <a:ext cx="167616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c9c2d1"/>
                </a:solidFill>
                <a:latin typeface="Comic Sans MS"/>
                <a:ea typeface="Comic Sans MS"/>
              </a:rPr>
              <a:t>= int</a:t>
            </a:r>
            <a:r>
              <a:rPr lang="en-US">
                <a:solidFill>
                  <a:srgbClr val="c9c2d1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c9c2d1"/>
                </a:solidFill>
                <a:latin typeface="Comic Sans MS"/>
                <a:ea typeface="Comic Sans MS"/>
              </a:rPr>
              <a:t>int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  </a:t>
            </a:r>
            <a:endParaRPr/>
          </a:p>
        </p:txBody>
      </p:sp>
      <p:sp>
        <p:nvSpPr>
          <p:cNvPr id="154" name="CustomShape 26"/>
          <p:cNvSpPr/>
          <p:nvPr/>
        </p:nvSpPr>
        <p:spPr>
          <a:xfrm>
            <a:off x="4876920" y="2057400"/>
            <a:ext cx="4076280" cy="39528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omic Sans MS"/>
                <a:ea typeface="Comic Sans MS"/>
              </a:rPr>
              <a:t>Graph for </a:t>
            </a:r>
            <a:r>
              <a:rPr lang="en-US" sz="2000">
                <a:solidFill>
                  <a:srgbClr val="ffffff"/>
                </a:solidFill>
                <a:latin typeface="Courier New"/>
                <a:ea typeface="ＭＳ Ｐゴシック"/>
              </a:rPr>
              <a:t>\x</a:t>
            </a:r>
            <a:r>
              <a:rPr lang="en-US" sz="2000">
                <a:solidFill>
                  <a:srgbClr val="ffffff"/>
                </a:solidFill>
                <a:latin typeface="Arial"/>
                <a:ea typeface="ＭＳ Ｐゴシック"/>
              </a:rPr>
              <a:t> </a:t>
            </a:r>
            <a:r>
              <a:rPr lang="en-US" sz="2000">
                <a:solidFill>
                  <a:srgbClr val="ffffff"/>
                </a:solidFill>
                <a:latin typeface="Courier New"/>
                <a:ea typeface="Courier New"/>
              </a:rPr>
              <a:t>-&gt;</a:t>
            </a:r>
            <a:r>
              <a:rPr lang="en-US" sz="2000">
                <a:solidFill>
                  <a:srgbClr val="ffffff"/>
                </a:solidFill>
                <a:latin typeface="Courier New"/>
                <a:ea typeface="ＭＳ Ｐゴシック"/>
              </a:rPr>
              <a:t>((plus 2) x) </a:t>
            </a:r>
            <a:endParaRPr/>
          </a:p>
        </p:txBody>
      </p:sp>
    </p:spTree>
  </p:cSld>
  <p:timing>
    <p:tnLst>
      <p:par>
        <p:cTn dur="indefinite" id="111" nodeType="tmRoot" restart="never">
          <p:childTnLst>
            <p:seq>
              <p:cTn dur="indefinite" id="112" nodeType="mainSeq">
                <p:childTnLst>
                  <p:par>
                    <p:cTn fill="hold" id="113">
                      <p:stCondLst>
                        <p:cond delay="indefinite"/>
                      </p:stCondLst>
                      <p:childTnLst>
                        <p:par>
                          <p:cTn fill="hold" id="114">
                            <p:stCondLst>
                              <p:cond delay="0"/>
                            </p:stCondLst>
                            <p:childTnLst>
                              <p:par>
                                <p:cTn fill="hold" id="11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17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18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19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21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22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3">
                      <p:stCondLst>
                        <p:cond delay="indefinite"/>
                      </p:stCondLst>
                      <p:childTnLst>
                        <p:par>
                          <p:cTn fill="hold" id="124">
                            <p:stCondLst>
                              <p:cond delay="0"/>
                            </p:stCondLst>
                            <p:childTnLst>
                              <p:par>
                                <p:cTn fill="hold" id="12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27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28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9">
                      <p:stCondLst>
                        <p:cond delay="indefinite"/>
                      </p:stCondLst>
                      <p:childTnLst>
                        <p:par>
                          <p:cTn fill="hold" id="130">
                            <p:stCondLst>
                              <p:cond delay="0"/>
                            </p:stCondLst>
                            <p:childTnLst>
                              <p:par>
                                <p:cTn fill="hold" id="13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33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34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5">
                      <p:stCondLst>
                        <p:cond delay="indefinite"/>
                      </p:stCondLst>
                      <p:childTnLst>
                        <p:par>
                          <p:cTn fill="hold" id="136">
                            <p:stCondLst>
                              <p:cond delay="0"/>
                            </p:stCondLst>
                            <p:childTnLst>
                              <p:par>
                                <p:cTn fill="hold" id="13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39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4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Application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254160" y="1600200"/>
            <a:ext cx="8686440" cy="4708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Apply function f to argument x: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f(x)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Because </a:t>
            </a:r>
            <a:r>
              <a:rPr lang="en-US" sz="2200">
                <a:solidFill>
                  <a:srgbClr val="ceb966"/>
                </a:solidFill>
                <a:latin typeface="Courier New"/>
                <a:ea typeface="Courier New"/>
              </a:rPr>
              <a:t>f</a:t>
            </a: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 is being applied, its type  (</a:t>
            </a:r>
            <a:r>
              <a:rPr lang="en-US" sz="2200">
                <a:solidFill>
                  <a:srgbClr val="ffc000"/>
                </a:solidFill>
                <a:latin typeface="Comic Sans MS"/>
                <a:ea typeface="Comic Sans MS"/>
              </a:rPr>
              <a:t>s </a:t>
            </a: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in figure) must be a function type:  </a:t>
            </a:r>
            <a:r>
              <a:rPr lang="en-US" sz="2200">
                <a:solidFill>
                  <a:srgbClr val="9cb084"/>
                </a:solidFill>
                <a:latin typeface="Comic Sans MS"/>
                <a:ea typeface="ＭＳ Ｐゴシック"/>
              </a:rPr>
              <a:t>domain </a:t>
            </a:r>
            <a:r>
              <a:rPr lang="en-US" sz="2200">
                <a:solidFill>
                  <a:srgbClr val="9cb084"/>
                </a:solidFill>
                <a:latin typeface="Symbol"/>
                <a:ea typeface="ＭＳ Ｐゴシック"/>
              </a:rPr>
              <a:t></a:t>
            </a:r>
            <a:r>
              <a:rPr lang="en-US" sz="2200">
                <a:solidFill>
                  <a:srgbClr val="9cb084"/>
                </a:solidFill>
                <a:latin typeface="Comic Sans MS"/>
                <a:ea typeface="ＭＳ Ｐゴシック"/>
              </a:rPr>
              <a:t> range</a:t>
            </a: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Domain of </a:t>
            </a:r>
            <a:r>
              <a:rPr lang="en-US" sz="2200">
                <a:solidFill>
                  <a:srgbClr val="ceb966"/>
                </a:solidFill>
                <a:latin typeface="Courier New"/>
                <a:ea typeface="Courier New"/>
              </a:rPr>
              <a:t>f</a:t>
            </a: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 must be type of argument </a:t>
            </a:r>
            <a:r>
              <a:rPr lang="en-US" sz="2200">
                <a:solidFill>
                  <a:srgbClr val="ceb966"/>
                </a:solidFill>
                <a:latin typeface="Courier New"/>
                <a:ea typeface="Courier New"/>
              </a:rPr>
              <a:t>x</a:t>
            </a: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 (</a:t>
            </a:r>
            <a:r>
              <a:rPr lang="en-US" sz="2200">
                <a:solidFill>
                  <a:srgbClr val="ffc000"/>
                </a:solidFill>
                <a:latin typeface="Comic Sans MS"/>
                <a:ea typeface="Comic Sans MS"/>
              </a:rPr>
              <a:t>d </a:t>
            </a: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in figure).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Range of </a:t>
            </a:r>
            <a:r>
              <a:rPr lang="en-US" sz="2200">
                <a:solidFill>
                  <a:srgbClr val="ceb966"/>
                </a:solidFill>
                <a:latin typeface="Courier New"/>
                <a:ea typeface="Courier New"/>
              </a:rPr>
              <a:t>f</a:t>
            </a: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 must be result type of expression (</a:t>
            </a:r>
            <a:r>
              <a:rPr lang="en-US" sz="2200">
                <a:solidFill>
                  <a:srgbClr val="ffc000"/>
                </a:solidFill>
                <a:latin typeface="Comic Sans MS"/>
                <a:ea typeface="Comic Sans MS"/>
              </a:rPr>
              <a:t>r </a:t>
            </a: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in figure).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Solving, we get: </a:t>
            </a:r>
            <a:r>
              <a:rPr lang="en-US" sz="2000">
                <a:solidFill>
                  <a:srgbClr val="ffc000"/>
                </a:solidFill>
                <a:latin typeface="Comic Sans MS"/>
                <a:ea typeface="Comic Sans MS"/>
              </a:rPr>
              <a:t>s = d </a:t>
            </a:r>
            <a:r>
              <a:rPr lang="en-US" sz="2000">
                <a:solidFill>
                  <a:srgbClr val="ffc000"/>
                </a:solidFill>
                <a:latin typeface="Symbol"/>
                <a:ea typeface="Comic Sans MS"/>
              </a:rPr>
              <a:t></a:t>
            </a:r>
            <a:r>
              <a:rPr lang="en-US" sz="2000">
                <a:solidFill>
                  <a:srgbClr val="ffc000"/>
                </a:solidFill>
                <a:latin typeface="Comic Sans MS"/>
                <a:ea typeface="Comic Sans MS"/>
              </a:rPr>
              <a:t> r</a:t>
            </a:r>
            <a:r>
              <a:rPr lang="en-US" sz="2000">
                <a:solidFill>
                  <a:srgbClr val="ffffff"/>
                </a:solidFill>
                <a:latin typeface="Comic Sans MS"/>
                <a:ea typeface="Comic Sans MS"/>
              </a:rPr>
              <a:t>.</a:t>
            </a:r>
            <a:endParaRPr/>
          </a:p>
          <a:p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2476440" y="190512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158" name="Line 4"/>
          <p:cNvSpPr/>
          <p:nvPr/>
        </p:nvSpPr>
        <p:spPr>
          <a:xfrm>
            <a:off x="3009600" y="2286000"/>
            <a:ext cx="365400" cy="3650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159" name="Line 5"/>
          <p:cNvSpPr/>
          <p:nvPr/>
        </p:nvSpPr>
        <p:spPr>
          <a:xfrm flipH="1">
            <a:off x="2095200" y="2286000"/>
            <a:ext cx="365400" cy="3650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160" name="CustomShape 6"/>
          <p:cNvSpPr/>
          <p:nvPr/>
        </p:nvSpPr>
        <p:spPr>
          <a:xfrm>
            <a:off x="1638360" y="2489040"/>
            <a:ext cx="547200" cy="547200"/>
          </a:xfrm>
          <a:prstGeom prst="ellipse">
            <a:avLst/>
          </a:prstGeom>
          <a:noFill/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</a:rPr>
              <a:t>f</a:t>
            </a:r>
            <a:endParaRPr/>
          </a:p>
        </p:txBody>
      </p:sp>
      <p:sp>
        <p:nvSpPr>
          <p:cNvPr id="161" name="CustomShape 7"/>
          <p:cNvSpPr/>
          <p:nvPr/>
        </p:nvSpPr>
        <p:spPr>
          <a:xfrm>
            <a:off x="3238560" y="2489040"/>
            <a:ext cx="547200" cy="547200"/>
          </a:xfrm>
          <a:prstGeom prst="ellipse">
            <a:avLst/>
          </a:prstGeom>
          <a:noFill/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</a:rPr>
              <a:t>x</a:t>
            </a:r>
            <a:endParaRPr/>
          </a:p>
        </p:txBody>
      </p:sp>
      <p:sp>
        <p:nvSpPr>
          <p:cNvPr id="162" name="CustomShape 8"/>
          <p:cNvSpPr/>
          <p:nvPr/>
        </p:nvSpPr>
        <p:spPr>
          <a:xfrm>
            <a:off x="2044800" y="2517840"/>
            <a:ext cx="99036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c000"/>
                </a:solidFill>
                <a:latin typeface="Comic Sans MS"/>
                <a:ea typeface="Comic Sans MS"/>
              </a:rPr>
              <a:t>: s</a:t>
            </a:r>
            <a:endParaRPr/>
          </a:p>
        </p:txBody>
      </p:sp>
      <p:sp>
        <p:nvSpPr>
          <p:cNvPr id="163" name="CustomShape 9"/>
          <p:cNvSpPr/>
          <p:nvPr/>
        </p:nvSpPr>
        <p:spPr>
          <a:xfrm>
            <a:off x="3594240" y="2517840"/>
            <a:ext cx="99036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c000"/>
                </a:solidFill>
                <a:latin typeface="Comic Sans MS"/>
                <a:ea typeface="Comic Sans MS"/>
              </a:rPr>
              <a:t>: d</a:t>
            </a:r>
            <a:endParaRPr/>
          </a:p>
        </p:txBody>
      </p:sp>
      <p:sp>
        <p:nvSpPr>
          <p:cNvPr id="164" name="CustomShape 10"/>
          <p:cNvSpPr/>
          <p:nvPr/>
        </p:nvSpPr>
        <p:spPr>
          <a:xfrm>
            <a:off x="3009960" y="1676520"/>
            <a:ext cx="59652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c000"/>
                </a:solidFill>
                <a:latin typeface="Comic Sans MS"/>
                <a:ea typeface="Comic Sans MS"/>
              </a:rPr>
              <a:t>: r</a:t>
            </a:r>
            <a:endParaRPr/>
          </a:p>
        </p:txBody>
      </p:sp>
      <p:sp>
        <p:nvSpPr>
          <p:cNvPr id="165" name="CustomShape 11"/>
          <p:cNvSpPr/>
          <p:nvPr/>
        </p:nvSpPr>
        <p:spPr>
          <a:xfrm>
            <a:off x="4724280" y="1676520"/>
            <a:ext cx="4419360" cy="45612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9cb084"/>
                </a:solidFill>
                <a:latin typeface="Comic Sans MS"/>
                <a:ea typeface="Comic Sans MS"/>
              </a:rPr>
              <a:t>(</a:t>
            </a:r>
            <a:r>
              <a:rPr lang="en-US" sz="2400">
                <a:solidFill>
                  <a:srgbClr val="ffc000"/>
                </a:solidFill>
                <a:latin typeface="Comic Sans MS"/>
                <a:ea typeface="Comic Sans MS"/>
              </a:rPr>
              <a:t>s</a:t>
            </a:r>
            <a:r>
              <a:rPr lang="en-US" sz="2400">
                <a:solidFill>
                  <a:srgbClr val="9cb084"/>
                </a:solidFill>
                <a:latin typeface="Comic Sans MS"/>
                <a:ea typeface="Comic Sans MS"/>
              </a:rPr>
              <a:t> = domain </a:t>
            </a:r>
            <a:r>
              <a:rPr lang="en-US" sz="2400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 sz="2400">
                <a:solidFill>
                  <a:srgbClr val="9cb084"/>
                </a:solidFill>
                <a:latin typeface="Comic Sans MS"/>
                <a:ea typeface="Comic Sans MS"/>
              </a:rPr>
              <a:t> range)</a:t>
            </a:r>
            <a:endParaRPr/>
          </a:p>
        </p:txBody>
      </p:sp>
      <p:sp>
        <p:nvSpPr>
          <p:cNvPr id="166" name="CustomShape 12"/>
          <p:cNvSpPr/>
          <p:nvPr/>
        </p:nvSpPr>
        <p:spPr>
          <a:xfrm>
            <a:off x="4724280" y="2184480"/>
            <a:ext cx="4419360" cy="45612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9cb084"/>
                </a:solidFill>
                <a:latin typeface="Comic Sans MS"/>
                <a:ea typeface="Comic Sans MS"/>
              </a:rPr>
              <a:t>(domain = </a:t>
            </a:r>
            <a:r>
              <a:rPr lang="en-US" sz="2400">
                <a:solidFill>
                  <a:srgbClr val="ffc000"/>
                </a:solidFill>
                <a:latin typeface="Comic Sans MS"/>
                <a:ea typeface="Comic Sans MS"/>
              </a:rPr>
              <a:t>d</a:t>
            </a:r>
            <a:r>
              <a:rPr lang="en-US" sz="2400">
                <a:solidFill>
                  <a:srgbClr val="9cb084"/>
                </a:solidFill>
                <a:latin typeface="Comic Sans MS"/>
                <a:ea typeface="Comic Sans MS"/>
              </a:rPr>
              <a:t>)</a:t>
            </a:r>
            <a:endParaRPr/>
          </a:p>
        </p:txBody>
      </p:sp>
      <p:sp>
        <p:nvSpPr>
          <p:cNvPr id="167" name="CustomShape 13"/>
          <p:cNvSpPr/>
          <p:nvPr/>
        </p:nvSpPr>
        <p:spPr>
          <a:xfrm>
            <a:off x="4724280" y="2679840"/>
            <a:ext cx="4419360" cy="45612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9cb084"/>
                </a:solidFill>
                <a:latin typeface="Comic Sans MS"/>
                <a:ea typeface="Comic Sans MS"/>
              </a:rPr>
              <a:t>(range = </a:t>
            </a:r>
            <a:r>
              <a:rPr lang="en-US" sz="2400">
                <a:solidFill>
                  <a:srgbClr val="ffc000"/>
                </a:solidFill>
                <a:latin typeface="Comic Sans MS"/>
                <a:ea typeface="Comic Sans MS"/>
              </a:rPr>
              <a:t>r</a:t>
            </a:r>
            <a:r>
              <a:rPr lang="en-US" sz="2400">
                <a:solidFill>
                  <a:srgbClr val="9cb084"/>
                </a:solidFill>
                <a:latin typeface="Comic Sans MS"/>
                <a:ea typeface="Comic Sans MS"/>
              </a:rPr>
              <a:t>)</a:t>
            </a:r>
            <a:endParaRPr/>
          </a:p>
        </p:txBody>
      </p:sp>
    </p:spTree>
  </p:cSld>
  <p:timing>
    <p:tnLst>
      <p:par>
        <p:cTn dur="indefinite" id="141" nodeType="tmRoot" restart="never">
          <p:childTnLst>
            <p:seq>
              <p:cTn dur="indefinite" id="142" nodeType="mainSeq">
                <p:childTnLst>
                  <p:par>
                    <p:cTn fill="hold" id="143">
                      <p:stCondLst>
                        <p:cond delay="indefinite"/>
                      </p:stCondLst>
                      <p:childTnLst>
                        <p:par>
                          <p:cTn fill="hold" id="144">
                            <p:stCondLst>
                              <p:cond delay="0"/>
                            </p:stCondLst>
                            <p:childTnLst>
                              <p:par>
                                <p:cTn fill="hold" id="1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7">
                      <p:stCondLst>
                        <p:cond delay="indefinite"/>
                      </p:stCondLst>
                      <p:childTnLst>
                        <p:par>
                          <p:cTn fill="hold" id="148">
                            <p:stCondLst>
                              <p:cond delay="0"/>
                            </p:stCondLst>
                            <p:childTnLst>
                              <p:par>
                                <p:cTn fill="hold" id="1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34" st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3">
                      <p:stCondLst>
                        <p:cond delay="indefinite"/>
                      </p:stCondLst>
                      <p:childTnLst>
                        <p:par>
                          <p:cTn fill="hold" id="154">
                            <p:stCondLst>
                              <p:cond delay="0"/>
                            </p:stCondLst>
                            <p:childTnLst>
                              <p:par>
                                <p:cTn fill="hold" id="15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89" st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9">
                      <p:stCondLst>
                        <p:cond delay="indefinite"/>
                      </p:stCondLst>
                      <p:childTnLst>
                        <p:par>
                          <p:cTn fill="hold" id="160">
                            <p:stCondLst>
                              <p:cond delay="0"/>
                            </p:stCondLst>
                            <p:childTnLst>
                              <p:par>
                                <p:cTn fill="hold" id="1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49" st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6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5">
                      <p:stCondLst>
                        <p:cond delay="indefinite"/>
                      </p:stCondLst>
                      <p:childTnLst>
                        <p:par>
                          <p:cTn fill="hold" id="166">
                            <p:stCondLst>
                              <p:cond delay="0"/>
                            </p:stCondLst>
                            <p:childTnLst>
                              <p:par>
                                <p:cTn fill="hold" id="16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77" st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Abstraction 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708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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Function expression: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\x -&gt; 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Type of lambda abstraction (</a:t>
            </a:r>
            <a:r>
              <a:rPr lang="en-US" sz="2200">
                <a:solidFill>
                  <a:srgbClr val="ffc000"/>
                </a:solidFill>
                <a:latin typeface="Comic Sans MS"/>
                <a:ea typeface="Comic Sans MS"/>
              </a:rPr>
              <a:t>s </a:t>
            </a: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in figure) must be a function type: </a:t>
            </a:r>
            <a:r>
              <a:rPr lang="en-US" sz="2200">
                <a:solidFill>
                  <a:srgbClr val="9cb084"/>
                </a:solidFill>
                <a:latin typeface="Comic Sans MS"/>
                <a:ea typeface="ＭＳ Ｐゴシック"/>
              </a:rPr>
              <a:t>domain </a:t>
            </a:r>
            <a:r>
              <a:rPr lang="en-US" sz="2200">
                <a:solidFill>
                  <a:srgbClr val="9cb084"/>
                </a:solidFill>
                <a:latin typeface="Symbol"/>
                <a:ea typeface="ＭＳ Ｐゴシック"/>
              </a:rPr>
              <a:t></a:t>
            </a:r>
            <a:r>
              <a:rPr lang="en-US" sz="2200">
                <a:solidFill>
                  <a:srgbClr val="9cb084"/>
                </a:solidFill>
                <a:latin typeface="Comic Sans MS"/>
                <a:ea typeface="ＭＳ Ｐゴシック"/>
              </a:rPr>
              <a:t> range</a:t>
            </a: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Domain is type of abstracted variable </a:t>
            </a:r>
            <a:r>
              <a:rPr lang="en-US" sz="2200">
                <a:solidFill>
                  <a:srgbClr val="ceb966"/>
                </a:solidFill>
                <a:latin typeface="Courier New"/>
                <a:ea typeface="Courier New"/>
              </a:rPr>
              <a:t>x </a:t>
            </a: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(</a:t>
            </a:r>
            <a:r>
              <a:rPr lang="en-US" sz="2200">
                <a:solidFill>
                  <a:srgbClr val="ffc000"/>
                </a:solidFill>
                <a:latin typeface="Comic Sans MS"/>
                <a:ea typeface="Comic Sans MS"/>
              </a:rPr>
              <a:t>d </a:t>
            </a: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in figure).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Range is type of function body </a:t>
            </a:r>
            <a:r>
              <a:rPr lang="en-US" sz="2200">
                <a:solidFill>
                  <a:srgbClr val="ceb966"/>
                </a:solidFill>
                <a:latin typeface="Courier New"/>
                <a:ea typeface="Courier New"/>
              </a:rPr>
              <a:t>e </a:t>
            </a: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(</a:t>
            </a:r>
            <a:r>
              <a:rPr lang="en-US" sz="2200">
                <a:solidFill>
                  <a:srgbClr val="ffc000"/>
                </a:solidFill>
                <a:latin typeface="Comic Sans MS"/>
                <a:ea typeface="Comic Sans MS"/>
              </a:rPr>
              <a:t>r </a:t>
            </a: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in figure).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ffffff"/>
                </a:solidFill>
                <a:latin typeface="Comic Sans MS"/>
                <a:ea typeface="Courier New"/>
              </a:rPr>
              <a:t>Solving, we get </a:t>
            </a: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: </a:t>
            </a:r>
            <a:r>
              <a:rPr lang="en-US" sz="2200">
                <a:solidFill>
                  <a:srgbClr val="ffc000"/>
                </a:solidFill>
                <a:latin typeface="Comic Sans MS"/>
                <a:ea typeface="Comic Sans MS"/>
              </a:rPr>
              <a:t>s = d </a:t>
            </a:r>
            <a:r>
              <a:rPr lang="en-US" sz="2200">
                <a:solidFill>
                  <a:srgbClr val="ffc000"/>
                </a:solidFill>
                <a:latin typeface="Symbol"/>
                <a:ea typeface="Comic Sans MS"/>
              </a:rPr>
              <a:t></a:t>
            </a:r>
            <a:r>
              <a:rPr lang="en-US" sz="2200">
                <a:solidFill>
                  <a:srgbClr val="ffc000"/>
                </a:solidFill>
                <a:latin typeface="Comic Sans MS"/>
                <a:ea typeface="Comic Sans MS"/>
              </a:rPr>
              <a:t> r</a:t>
            </a:r>
            <a:r>
              <a:rPr lang="en-US" sz="2200">
                <a:solidFill>
                  <a:srgbClr val="ffffff"/>
                </a:solidFill>
                <a:latin typeface="Comic Sans MS"/>
                <a:ea typeface="Comic Sans MS"/>
              </a:rPr>
              <a:t>.</a:t>
            </a:r>
            <a:endParaRPr/>
          </a:p>
        </p:txBody>
      </p:sp>
      <p:sp>
        <p:nvSpPr>
          <p:cNvPr id="170" name="Line 3"/>
          <p:cNvSpPr/>
          <p:nvPr/>
        </p:nvSpPr>
        <p:spPr>
          <a:xfrm>
            <a:off x="2831760" y="2209680"/>
            <a:ext cx="365400" cy="3650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171" name="CustomShape 4"/>
          <p:cNvSpPr/>
          <p:nvPr/>
        </p:nvSpPr>
        <p:spPr>
          <a:xfrm>
            <a:off x="1498680" y="2438280"/>
            <a:ext cx="40608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ceb966"/>
                </a:solidFill>
                <a:latin typeface="Courier New"/>
                <a:ea typeface="Courier New"/>
              </a:rPr>
              <a:t>x</a:t>
            </a:r>
            <a:endParaRPr/>
          </a:p>
        </p:txBody>
      </p:sp>
      <p:sp>
        <p:nvSpPr>
          <p:cNvPr id="172" name="CustomShape 5"/>
          <p:cNvSpPr/>
          <p:nvPr/>
        </p:nvSpPr>
        <p:spPr>
          <a:xfrm>
            <a:off x="2298600" y="182880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Symbol"/>
                <a:ea typeface="ＭＳ Ｐゴシック"/>
              </a:rPr>
              <a:t></a:t>
            </a:r>
            <a:endParaRPr/>
          </a:p>
        </p:txBody>
      </p:sp>
      <p:sp>
        <p:nvSpPr>
          <p:cNvPr id="173" name="Line 6"/>
          <p:cNvSpPr/>
          <p:nvPr/>
        </p:nvSpPr>
        <p:spPr>
          <a:xfrm flipH="1">
            <a:off x="1917360" y="2209680"/>
            <a:ext cx="365400" cy="3650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174" name="CustomShape 7"/>
          <p:cNvSpPr/>
          <p:nvPr/>
        </p:nvSpPr>
        <p:spPr>
          <a:xfrm>
            <a:off x="3060720" y="2387520"/>
            <a:ext cx="547200" cy="547200"/>
          </a:xfrm>
          <a:prstGeom prst="ellipse">
            <a:avLst/>
          </a:prstGeom>
          <a:noFill/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 sz="2800">
                <a:solidFill>
                  <a:srgbClr val="ceb966"/>
                </a:solidFill>
                <a:latin typeface="Courier New"/>
                <a:ea typeface="Courier New"/>
              </a:rPr>
              <a:t>e</a:t>
            </a:r>
            <a:endParaRPr/>
          </a:p>
        </p:txBody>
      </p:sp>
      <p:sp>
        <p:nvSpPr>
          <p:cNvPr id="175" name="CustomShape 8"/>
          <p:cNvSpPr/>
          <p:nvPr/>
        </p:nvSpPr>
        <p:spPr>
          <a:xfrm>
            <a:off x="1841400" y="2438280"/>
            <a:ext cx="99036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c000"/>
                </a:solidFill>
                <a:latin typeface="Comic Sans MS"/>
                <a:ea typeface="Comic Sans MS"/>
              </a:rPr>
              <a:t>: d</a:t>
            </a:r>
            <a:endParaRPr/>
          </a:p>
        </p:txBody>
      </p:sp>
      <p:sp>
        <p:nvSpPr>
          <p:cNvPr id="176" name="CustomShape 9"/>
          <p:cNvSpPr/>
          <p:nvPr/>
        </p:nvSpPr>
        <p:spPr>
          <a:xfrm>
            <a:off x="3479760" y="2425680"/>
            <a:ext cx="99036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c000"/>
                </a:solidFill>
                <a:latin typeface="Comic Sans MS"/>
                <a:ea typeface="Comic Sans MS"/>
              </a:rPr>
              <a:t>: r</a:t>
            </a:r>
            <a:endParaRPr/>
          </a:p>
        </p:txBody>
      </p:sp>
      <p:sp>
        <p:nvSpPr>
          <p:cNvPr id="177" name="CustomShape 10"/>
          <p:cNvSpPr/>
          <p:nvPr/>
        </p:nvSpPr>
        <p:spPr>
          <a:xfrm>
            <a:off x="2832120" y="1778040"/>
            <a:ext cx="144756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9cb084"/>
                </a:solidFill>
                <a:latin typeface="Comic Sans MS"/>
                <a:ea typeface="Comic Sans MS"/>
              </a:rPr>
              <a:t>:</a:t>
            </a:r>
            <a:r>
              <a:rPr lang="en-US" sz="2800">
                <a:solidFill>
                  <a:srgbClr val="ffc000"/>
                </a:solidFill>
                <a:latin typeface="Comic Sans MS"/>
                <a:ea typeface="Comic Sans MS"/>
              </a:rPr>
              <a:t> s</a:t>
            </a:r>
            <a:endParaRPr/>
          </a:p>
        </p:txBody>
      </p:sp>
      <p:sp>
        <p:nvSpPr>
          <p:cNvPr id="178" name="CustomShape 11"/>
          <p:cNvSpPr/>
          <p:nvPr/>
        </p:nvSpPr>
        <p:spPr>
          <a:xfrm>
            <a:off x="4724280" y="1676520"/>
            <a:ext cx="4419360" cy="45612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9cb084"/>
                </a:solidFill>
                <a:latin typeface="Comic Sans MS"/>
                <a:ea typeface="Comic Sans MS"/>
              </a:rPr>
              <a:t>(</a:t>
            </a:r>
            <a:r>
              <a:rPr lang="en-US" sz="2400">
                <a:solidFill>
                  <a:srgbClr val="ffc000"/>
                </a:solidFill>
                <a:latin typeface="Comic Sans MS"/>
                <a:ea typeface="Comic Sans MS"/>
              </a:rPr>
              <a:t>s</a:t>
            </a:r>
            <a:r>
              <a:rPr lang="en-US" sz="2400">
                <a:solidFill>
                  <a:srgbClr val="9cb084"/>
                </a:solidFill>
                <a:latin typeface="Comic Sans MS"/>
                <a:ea typeface="Comic Sans MS"/>
              </a:rPr>
              <a:t> = domain </a:t>
            </a:r>
            <a:r>
              <a:rPr lang="en-US" sz="2400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 sz="2400">
                <a:solidFill>
                  <a:srgbClr val="9cb084"/>
                </a:solidFill>
                <a:latin typeface="Comic Sans MS"/>
                <a:ea typeface="Comic Sans MS"/>
              </a:rPr>
              <a:t> range)</a:t>
            </a:r>
            <a:endParaRPr/>
          </a:p>
        </p:txBody>
      </p:sp>
      <p:sp>
        <p:nvSpPr>
          <p:cNvPr id="179" name="CustomShape 12"/>
          <p:cNvSpPr/>
          <p:nvPr/>
        </p:nvSpPr>
        <p:spPr>
          <a:xfrm>
            <a:off x="4724280" y="2184480"/>
            <a:ext cx="4419360" cy="45612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9cb084"/>
                </a:solidFill>
                <a:latin typeface="Comic Sans MS"/>
                <a:ea typeface="Comic Sans MS"/>
              </a:rPr>
              <a:t>(domain = </a:t>
            </a:r>
            <a:r>
              <a:rPr lang="en-US" sz="2400">
                <a:solidFill>
                  <a:srgbClr val="ffc000"/>
                </a:solidFill>
                <a:latin typeface="Comic Sans MS"/>
                <a:ea typeface="Comic Sans MS"/>
              </a:rPr>
              <a:t>d</a:t>
            </a:r>
            <a:r>
              <a:rPr lang="en-US" sz="2400">
                <a:solidFill>
                  <a:srgbClr val="9cb084"/>
                </a:solidFill>
                <a:latin typeface="Comic Sans MS"/>
                <a:ea typeface="Comic Sans MS"/>
              </a:rPr>
              <a:t>)</a:t>
            </a:r>
            <a:endParaRPr/>
          </a:p>
        </p:txBody>
      </p:sp>
      <p:sp>
        <p:nvSpPr>
          <p:cNvPr id="180" name="CustomShape 13"/>
          <p:cNvSpPr/>
          <p:nvPr/>
        </p:nvSpPr>
        <p:spPr>
          <a:xfrm>
            <a:off x="4724280" y="2679840"/>
            <a:ext cx="4419360" cy="45612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9cb084"/>
                </a:solidFill>
                <a:latin typeface="Comic Sans MS"/>
                <a:ea typeface="Comic Sans MS"/>
              </a:rPr>
              <a:t>(range = </a:t>
            </a:r>
            <a:r>
              <a:rPr lang="en-US" sz="2400">
                <a:solidFill>
                  <a:srgbClr val="ffc000"/>
                </a:solidFill>
                <a:latin typeface="Comic Sans MS"/>
                <a:ea typeface="Comic Sans MS"/>
              </a:rPr>
              <a:t>r</a:t>
            </a:r>
            <a:r>
              <a:rPr lang="en-US" sz="2400">
                <a:solidFill>
                  <a:srgbClr val="9cb084"/>
                </a:solidFill>
                <a:latin typeface="Comic Sans MS"/>
                <a:ea typeface="Comic Sans MS"/>
              </a:rPr>
              <a:t>)</a:t>
            </a:r>
            <a:endParaRPr/>
          </a:p>
        </p:txBody>
      </p:sp>
    </p:spTree>
  </p:cSld>
  <p:timing>
    <p:tnLst>
      <p:par>
        <p:cTn dur="indefinite" id="169" nodeType="tmRoot" restart="never">
          <p:childTnLst>
            <p:seq>
              <p:cTn dur="indefinite" id="170" nodeType="mainSeq">
                <p:childTnLst>
                  <p:par>
                    <p:cTn fill="hold" id="171">
                      <p:stCondLst>
                        <p:cond delay="indefinite"/>
                      </p:stCondLst>
                      <p:childTnLst>
                        <p:par>
                          <p:cTn fill="hold" id="172">
                            <p:stCondLst>
                              <p:cond delay="0"/>
                            </p:stCondLst>
                            <p:childTnLst>
                              <p:par>
                                <p:cTn fill="hold" id="17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5">
                      <p:stCondLst>
                        <p:cond delay="indefinite"/>
                      </p:stCondLst>
                      <p:childTnLst>
                        <p:par>
                          <p:cTn fill="hold" id="176">
                            <p:stCondLst>
                              <p:cond delay="0"/>
                            </p:stCondLst>
                            <p:childTnLst>
                              <p:par>
                                <p:cTn fill="hold" id="17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14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1">
                      <p:stCondLst>
                        <p:cond delay="indefinite"/>
                      </p:stCondLst>
                      <p:childTnLst>
                        <p:par>
                          <p:cTn fill="hold" id="182">
                            <p:stCondLst>
                              <p:cond delay="0"/>
                            </p:stCondLst>
                            <p:childTnLst>
                              <p:par>
                                <p:cTn fill="hold" id="18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69" st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7">
                      <p:stCondLst>
                        <p:cond delay="indefinite"/>
                      </p:stCondLst>
                      <p:childTnLst>
                        <p:par>
                          <p:cTn fill="hold" id="188">
                            <p:stCondLst>
                              <p:cond delay="0"/>
                            </p:stCondLst>
                            <p:childTnLst>
                              <p:par>
                                <p:cTn fill="hold" id="18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17" st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3">
                      <p:stCondLst>
                        <p:cond delay="indefinite"/>
                      </p:stCondLst>
                      <p:childTnLst>
                        <p:par>
                          <p:cTn fill="hold" id="194">
                            <p:stCondLst>
                              <p:cond delay="0"/>
                            </p:stCondLst>
                            <p:childTnLst>
                              <p:par>
                                <p:cTn fill="hold" id="1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46" st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Types with Type Variables 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457200" y="1600200"/>
            <a:ext cx="8178480" cy="1980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Example</a:t>
            </a:r>
            <a:endParaRPr/>
          </a:p>
          <a:p>
            <a:r>
              <a:rPr lang="en-US" sz="2200">
                <a:solidFill>
                  <a:srgbClr val="ceb966"/>
                </a:solidFill>
                <a:latin typeface="Courier New"/>
                <a:ea typeface="Courier New"/>
              </a:rPr>
              <a:t>-fun f(g) = g(2);</a:t>
            </a:r>
            <a:endParaRPr/>
          </a:p>
          <a:p>
            <a:r>
              <a:rPr lang="en-US" sz="2200">
                <a:solidFill>
                  <a:srgbClr val="ceb966"/>
                </a:solidFill>
                <a:latin typeface="Courier New"/>
                <a:ea typeface="Courier New"/>
              </a:rPr>
              <a:t>&gt;val it = fn : (int </a:t>
            </a:r>
            <a:r>
              <a:rPr lang="en-US" sz="22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200">
                <a:solidFill>
                  <a:srgbClr val="ceb966"/>
                </a:solidFill>
                <a:latin typeface="Courier New"/>
                <a:ea typeface="Courier New"/>
              </a:rPr>
              <a:t> t) </a:t>
            </a:r>
            <a:r>
              <a:rPr lang="en-US" sz="22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200">
                <a:solidFill>
                  <a:srgbClr val="ceb966"/>
                </a:solidFill>
                <a:latin typeface="Courier New"/>
                <a:ea typeface="Courier New"/>
              </a:rPr>
              <a:t> t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What is the type of f?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762120" y="3657600"/>
            <a:ext cx="33523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Assign types to leaves</a:t>
            </a:r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7404120" y="5727600"/>
            <a:ext cx="799920" cy="395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c000"/>
                </a:solidFill>
                <a:latin typeface="Comic Sans MS"/>
                <a:ea typeface="Comic Sans MS"/>
              </a:rPr>
              <a:t>: int</a:t>
            </a:r>
            <a:endParaRPr/>
          </a:p>
        </p:txBody>
      </p:sp>
      <p:sp>
        <p:nvSpPr>
          <p:cNvPr id="185" name="CustomShape 5"/>
          <p:cNvSpPr/>
          <p:nvPr/>
        </p:nvSpPr>
        <p:spPr>
          <a:xfrm>
            <a:off x="5676840" y="5689440"/>
            <a:ext cx="707760" cy="395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c000"/>
                </a:solidFill>
                <a:latin typeface="Comic Sans MS"/>
                <a:ea typeface="Comic Sans MS"/>
              </a:rPr>
              <a:t>: s</a:t>
            </a:r>
            <a:endParaRPr/>
          </a:p>
        </p:txBody>
      </p:sp>
      <p:sp>
        <p:nvSpPr>
          <p:cNvPr id="186" name="CustomShape 6"/>
          <p:cNvSpPr/>
          <p:nvPr/>
        </p:nvSpPr>
        <p:spPr>
          <a:xfrm>
            <a:off x="762120" y="4267080"/>
            <a:ext cx="3885840" cy="6390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Propagate to internal nodes and generate constraints</a:t>
            </a:r>
            <a:endParaRPr/>
          </a:p>
        </p:txBody>
      </p:sp>
      <p:sp>
        <p:nvSpPr>
          <p:cNvPr id="187" name="CustomShape 7"/>
          <p:cNvSpPr/>
          <p:nvPr/>
        </p:nvSpPr>
        <p:spPr>
          <a:xfrm>
            <a:off x="6934320" y="4991040"/>
            <a:ext cx="2006280" cy="395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9cb084"/>
                </a:solidFill>
                <a:latin typeface="Comic Sans MS"/>
                <a:ea typeface="Comic Sans MS"/>
              </a:rPr>
              <a:t>t    (s = int</a:t>
            </a:r>
            <a:r>
              <a:rPr lang="en-US" sz="2000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 sz="2000">
                <a:solidFill>
                  <a:srgbClr val="9cb084"/>
                </a:solidFill>
                <a:latin typeface="Comic Sans MS"/>
                <a:ea typeface="Comic Sans MS"/>
              </a:rPr>
              <a:t>t)</a:t>
            </a:r>
            <a:endParaRPr/>
          </a:p>
        </p:txBody>
      </p:sp>
      <p:sp>
        <p:nvSpPr>
          <p:cNvPr id="188" name="CustomShape 8"/>
          <p:cNvSpPr/>
          <p:nvPr/>
        </p:nvSpPr>
        <p:spPr>
          <a:xfrm>
            <a:off x="6159600" y="4267080"/>
            <a:ext cx="786960" cy="6994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9cb084"/>
                </a:solidFill>
                <a:latin typeface="Comic Sans MS"/>
                <a:ea typeface="Comic Sans MS"/>
              </a:rPr>
              <a:t>s</a:t>
            </a:r>
            <a:r>
              <a:rPr lang="en-US" sz="2000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 sz="2000">
                <a:solidFill>
                  <a:srgbClr val="9cb084"/>
                </a:solidFill>
                <a:latin typeface="Comic Sans MS"/>
                <a:ea typeface="Comic Sans MS"/>
              </a:rPr>
              <a:t>t</a:t>
            </a:r>
            <a:r>
              <a:rPr lang="en-US" sz="2000">
                <a:solidFill>
                  <a:srgbClr val="c9c2d1"/>
                </a:solidFill>
                <a:latin typeface="Comic Sans MS"/>
                <a:ea typeface="Comic Sans MS"/>
              </a:rPr>
              <a:t> </a:t>
            </a:r>
            <a:r>
              <a:rPr lang="en-US" sz="2000">
                <a:solidFill>
                  <a:srgbClr val="9cb084"/>
                </a:solidFill>
                <a:latin typeface="Comic Sans MS"/>
                <a:ea typeface="Comic Sans MS"/>
              </a:rPr>
              <a:t>  </a:t>
            </a:r>
            <a:endParaRPr/>
          </a:p>
        </p:txBody>
      </p:sp>
      <p:sp>
        <p:nvSpPr>
          <p:cNvPr id="189" name="Line 9"/>
          <p:cNvSpPr/>
          <p:nvPr/>
        </p:nvSpPr>
        <p:spPr>
          <a:xfrm flipH="1">
            <a:off x="5064120" y="4660560"/>
            <a:ext cx="365040" cy="3654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190" name="CustomShape 10"/>
          <p:cNvSpPr/>
          <p:nvPr/>
        </p:nvSpPr>
        <p:spPr>
          <a:xfrm>
            <a:off x="7121520" y="5651640"/>
            <a:ext cx="44748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</a:rPr>
              <a:t>2 </a:t>
            </a:r>
            <a:endParaRPr/>
          </a:p>
        </p:txBody>
      </p:sp>
      <p:sp>
        <p:nvSpPr>
          <p:cNvPr id="191" name="CustomShape 11"/>
          <p:cNvSpPr/>
          <p:nvPr/>
        </p:nvSpPr>
        <p:spPr>
          <a:xfrm>
            <a:off x="5445000" y="428004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Symbol"/>
                <a:ea typeface="ＭＳ Ｐゴシック"/>
              </a:rPr>
              <a:t></a:t>
            </a:r>
            <a:endParaRPr/>
          </a:p>
        </p:txBody>
      </p:sp>
      <p:sp>
        <p:nvSpPr>
          <p:cNvPr id="192" name="CustomShape 12"/>
          <p:cNvSpPr/>
          <p:nvPr/>
        </p:nvSpPr>
        <p:spPr>
          <a:xfrm>
            <a:off x="6278400" y="494172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193" name="Line 13"/>
          <p:cNvSpPr/>
          <p:nvPr/>
        </p:nvSpPr>
        <p:spPr>
          <a:xfrm>
            <a:off x="5941800" y="4701960"/>
            <a:ext cx="365040" cy="3650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194" name="Line 14"/>
          <p:cNvSpPr/>
          <p:nvPr/>
        </p:nvSpPr>
        <p:spPr>
          <a:xfrm>
            <a:off x="6740280" y="5422680"/>
            <a:ext cx="365040" cy="3650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195" name="Line 15"/>
          <p:cNvSpPr/>
          <p:nvPr/>
        </p:nvSpPr>
        <p:spPr>
          <a:xfrm flipH="1">
            <a:off x="5938560" y="5287680"/>
            <a:ext cx="365400" cy="3654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196" name="CustomShape 16"/>
          <p:cNvSpPr/>
          <p:nvPr/>
        </p:nvSpPr>
        <p:spPr>
          <a:xfrm>
            <a:off x="4305240" y="4997520"/>
            <a:ext cx="1275840" cy="130464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</p:sp>
      <p:sp>
        <p:nvSpPr>
          <p:cNvPr id="197" name="CustomShape 17"/>
          <p:cNvSpPr/>
          <p:nvPr/>
        </p:nvSpPr>
        <p:spPr>
          <a:xfrm>
            <a:off x="5359320" y="5575320"/>
            <a:ext cx="83772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</a:rPr>
              <a:t>g</a:t>
            </a:r>
            <a:endParaRPr/>
          </a:p>
        </p:txBody>
      </p:sp>
      <p:sp>
        <p:nvSpPr>
          <p:cNvPr id="198" name="CustomShape 18"/>
          <p:cNvSpPr/>
          <p:nvPr/>
        </p:nvSpPr>
        <p:spPr>
          <a:xfrm>
            <a:off x="4610160" y="3645000"/>
            <a:ext cx="3327120" cy="39528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omic Sans MS"/>
                <a:ea typeface="Comic Sans MS"/>
              </a:rPr>
              <a:t>Graph for </a:t>
            </a:r>
            <a:r>
              <a:rPr lang="en-US" sz="2000">
                <a:solidFill>
                  <a:srgbClr val="ffffff"/>
                </a:solidFill>
                <a:latin typeface="Courier New"/>
                <a:ea typeface="Courier New"/>
              </a:rPr>
              <a:t>\g </a:t>
            </a:r>
            <a:r>
              <a:rPr lang="en-US" sz="2000">
                <a:solidFill>
                  <a:srgbClr val="ffffff"/>
                </a:solidFill>
                <a:latin typeface="Symbol"/>
                <a:ea typeface="Courier New"/>
              </a:rPr>
              <a:t></a:t>
            </a:r>
            <a:r>
              <a:rPr lang="en-US" sz="2000">
                <a:solidFill>
                  <a:srgbClr val="ffffff"/>
                </a:solidFill>
                <a:latin typeface="Courier New"/>
                <a:ea typeface="Courier New"/>
              </a:rPr>
              <a:t> (g 2) </a:t>
            </a:r>
            <a:endParaRPr/>
          </a:p>
        </p:txBody>
      </p:sp>
      <p:sp>
        <p:nvSpPr>
          <p:cNvPr id="199" name="CustomShape 19"/>
          <p:cNvSpPr/>
          <p:nvPr/>
        </p:nvSpPr>
        <p:spPr>
          <a:xfrm>
            <a:off x="762120" y="5715000"/>
            <a:ext cx="33523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c9c2d1"/>
                </a:solidFill>
                <a:latin typeface="Comic Sans MS"/>
                <a:ea typeface="Comic Sans MS"/>
              </a:rPr>
              <a:t>Solve by substitution</a:t>
            </a:r>
            <a:endParaRPr/>
          </a:p>
        </p:txBody>
      </p:sp>
      <p:sp>
        <p:nvSpPr>
          <p:cNvPr id="200" name="CustomShape 20"/>
          <p:cNvSpPr/>
          <p:nvPr/>
        </p:nvSpPr>
        <p:spPr>
          <a:xfrm>
            <a:off x="6730920" y="4267080"/>
            <a:ext cx="2006280" cy="395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c9c2d1"/>
                </a:solidFill>
                <a:latin typeface="Comic Sans MS"/>
                <a:ea typeface="Comic Sans MS"/>
              </a:rPr>
              <a:t>= (int</a:t>
            </a:r>
            <a:r>
              <a:rPr lang="en-US" sz="2000">
                <a:solidFill>
                  <a:srgbClr val="c9c2d1"/>
                </a:solidFill>
                <a:latin typeface="Symbol"/>
                <a:ea typeface="Comic Sans MS"/>
              </a:rPr>
              <a:t></a:t>
            </a:r>
            <a:r>
              <a:rPr lang="en-US" sz="2000">
                <a:solidFill>
                  <a:srgbClr val="c9c2d1"/>
                </a:solidFill>
                <a:latin typeface="Comic Sans MS"/>
                <a:ea typeface="Comic Sans MS"/>
              </a:rPr>
              <a:t>t)</a:t>
            </a:r>
            <a:r>
              <a:rPr lang="en-US" sz="2000">
                <a:solidFill>
                  <a:srgbClr val="c9c2d1"/>
                </a:solidFill>
                <a:latin typeface="Symbol"/>
                <a:ea typeface="Comic Sans MS"/>
              </a:rPr>
              <a:t></a:t>
            </a:r>
            <a:r>
              <a:rPr lang="en-US" sz="2000">
                <a:solidFill>
                  <a:srgbClr val="c9c2d1"/>
                </a:solidFill>
                <a:latin typeface="Comic Sans MS"/>
                <a:ea typeface="Comic Sans MS"/>
              </a:rPr>
              <a:t>t </a:t>
            </a:r>
            <a:r>
              <a:rPr lang="en-US" sz="2000">
                <a:solidFill>
                  <a:srgbClr val="9cb084"/>
                </a:solidFill>
                <a:latin typeface="Comic Sans MS"/>
                <a:ea typeface="Comic Sans MS"/>
              </a:rPr>
              <a:t>  </a:t>
            </a:r>
            <a:endParaRPr/>
          </a:p>
        </p:txBody>
      </p:sp>
    </p:spTree>
  </p:cSld>
  <p:timing>
    <p:tnLst>
      <p:par>
        <p:cTn dur="indefinite" id="197" nodeType="tmRoot" restart="never">
          <p:childTnLst>
            <p:seq>
              <p:cTn dur="indefinite" id="198" nodeType="mainSeq">
                <p:childTnLst>
                  <p:par>
                    <p:cTn fill="hold" id="199">
                      <p:stCondLst>
                        <p:cond delay="indefinite"/>
                      </p:stCondLst>
                      <p:childTnLst>
                        <p:par>
                          <p:cTn fill="hold" id="200">
                            <p:stCondLst>
                              <p:cond delay="0"/>
                            </p:stCondLst>
                            <p:childTnLst>
                              <p:par>
                                <p:cTn fill="hold" id="20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3">
                      <p:stCondLst>
                        <p:cond delay="indefinite"/>
                      </p:stCondLst>
                      <p:childTnLst>
                        <p:par>
                          <p:cTn fill="hold" id="204">
                            <p:stCondLst>
                              <p:cond delay="0"/>
                            </p:stCondLst>
                            <p:childTnLst>
                              <p:par>
                                <p:cTn fill="hold" id="20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7">
                      <p:stCondLst>
                        <p:cond delay="indefinite"/>
                      </p:stCondLst>
                      <p:childTnLst>
                        <p:par>
                          <p:cTn fill="hold" id="208">
                            <p:stCondLst>
                              <p:cond delay="0"/>
                            </p:stCondLst>
                            <p:childTnLst>
                              <p:par>
                                <p:cTn fill="hold" id="2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1">
                      <p:stCondLst>
                        <p:cond delay="indefinite"/>
                      </p:stCondLst>
                      <p:childTnLst>
                        <p:par>
                          <p:cTn fill="hold" id="212">
                            <p:stCondLst>
                              <p:cond delay="0"/>
                            </p:stCondLst>
                            <p:childTnLst>
                              <p:par>
                                <p:cTn fill="hold" id="2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Use of Polymorphic Function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457200" y="1600200"/>
            <a:ext cx="6667200" cy="4457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Function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-fun f(g) = g(2);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&gt;val it = fn:(int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t)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t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Possible applications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4724280" y="3809880"/>
            <a:ext cx="3974760" cy="1692000"/>
          </a:xfrm>
          <a:prstGeom prst="rect">
            <a:avLst/>
          </a:prstGeom>
          <a:noFill/>
          <a:ln w="9360">
            <a:solidFill>
              <a:srgbClr val="ceb966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-fun isEven(x) = ...;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&gt;val it = fn:int </a:t>
            </a:r>
            <a:r>
              <a:rPr lang="en-US" sz="20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 bool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-f(isEven);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&gt;val it = true : bool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4" name="CustomShape 4"/>
          <p:cNvSpPr/>
          <p:nvPr/>
        </p:nvSpPr>
        <p:spPr>
          <a:xfrm>
            <a:off x="647640" y="3809880"/>
            <a:ext cx="3794400" cy="1688760"/>
          </a:xfrm>
          <a:prstGeom prst="rect">
            <a:avLst/>
          </a:prstGeom>
          <a:noFill/>
          <a:ln w="9360">
            <a:solidFill>
              <a:srgbClr val="ceb966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ceb966"/>
                </a:solidFill>
                <a:latin typeface="Courier New"/>
                <a:ea typeface="ＭＳ Ｐゴシック"/>
              </a:rPr>
              <a:t>-fun add(x) = 2+x;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ceb966"/>
                </a:solidFill>
                <a:latin typeface="Courier New"/>
                <a:ea typeface="ＭＳ Ｐゴシック"/>
              </a:rPr>
              <a:t>&gt;val it = fn:int </a:t>
            </a:r>
            <a:r>
              <a:rPr lang="en-US" sz="2000">
                <a:solidFill>
                  <a:srgbClr val="ceb966"/>
                </a:solidFill>
                <a:latin typeface="Symbol"/>
                <a:ea typeface="ＭＳ Ｐゴシック"/>
              </a:rPr>
              <a:t></a:t>
            </a:r>
            <a:r>
              <a:rPr lang="en-US" sz="2000">
                <a:solidFill>
                  <a:srgbClr val="ceb966"/>
                </a:solidFill>
                <a:latin typeface="Courier New"/>
                <a:ea typeface="ＭＳ Ｐゴシック"/>
              </a:rPr>
              <a:t> int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ceb966"/>
                </a:solidFill>
                <a:latin typeface="Courier New"/>
                <a:ea typeface="ＭＳ Ｐゴシック"/>
              </a:rPr>
              <a:t>-f(add);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ceb966"/>
                </a:solidFill>
                <a:latin typeface="Courier New"/>
                <a:ea typeface="ＭＳ Ｐゴシック"/>
              </a:rPr>
              <a:t>&gt;val it = 4 : int </a:t>
            </a:r>
            <a:endParaRPr/>
          </a:p>
        </p:txBody>
      </p:sp>
    </p:spTree>
  </p:cSld>
  <p:timing>
    <p:tnLst>
      <p:par>
        <p:cTn dur="indefinite" id="215" nodeType="tmRoot" restart="never">
          <p:childTnLst>
            <p:seq>
              <p:cTn dur="indefinite" id="216" nodeType="mainSeq">
                <p:childTnLst>
                  <p:par>
                    <p:cTn fill="hold" id="217">
                      <p:stCondLst>
                        <p:cond delay="indefinite"/>
                      </p:stCondLst>
                      <p:childTnLst>
                        <p:par>
                          <p:cTn fill="hold" id="218">
                            <p:stCondLst>
                              <p:cond delay="0"/>
                            </p:stCondLst>
                            <p:childTnLst>
                              <p:par>
                                <p:cTn fill="hold" id="21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21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22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3">
                      <p:stCondLst>
                        <p:cond delay="indefinite"/>
                      </p:stCondLst>
                      <p:childTnLst>
                        <p:par>
                          <p:cTn fill="hold" id="224">
                            <p:stCondLst>
                              <p:cond delay="0"/>
                            </p:stCondLst>
                            <p:childTnLst>
                              <p:par>
                                <p:cTn fill="hold" id="22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27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28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Recognizing Type Errors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457200" y="1600200"/>
            <a:ext cx="8368920" cy="4978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Function</a:t>
            </a:r>
            <a:endParaRPr/>
          </a:p>
          <a:p>
            <a:r>
              <a:rPr lang="en-US" sz="2000">
                <a:solidFill>
                  <a:srgbClr val="ceb966"/>
                </a:solidFill>
                <a:latin typeface="Courier New"/>
                <a:ea typeface="ＭＳ Ｐゴシック"/>
              </a:rPr>
              <a:t>-fun f(g) = g(2);</a:t>
            </a:r>
            <a:endParaRPr/>
          </a:p>
          <a:p>
            <a:r>
              <a:rPr lang="en-US" sz="2000">
                <a:solidFill>
                  <a:srgbClr val="ceb966"/>
                </a:solidFill>
                <a:latin typeface="Courier New"/>
                <a:ea typeface="ＭＳ Ｐゴシック"/>
              </a:rPr>
              <a:t>&gt;val it = fn:(int </a:t>
            </a:r>
            <a:r>
              <a:rPr lang="en-US" sz="2000">
                <a:solidFill>
                  <a:srgbClr val="ceb966"/>
                </a:solidFill>
                <a:latin typeface="Symbol"/>
                <a:ea typeface="ＭＳ Ｐゴシック"/>
              </a:rPr>
              <a:t></a:t>
            </a:r>
            <a:r>
              <a:rPr lang="en-US" sz="2000">
                <a:solidFill>
                  <a:srgbClr val="ceb966"/>
                </a:solidFill>
                <a:latin typeface="Courier New"/>
                <a:ea typeface="ＭＳ Ｐゴシック"/>
              </a:rPr>
              <a:t> t) </a:t>
            </a:r>
            <a:r>
              <a:rPr lang="en-US" sz="2000">
                <a:solidFill>
                  <a:srgbClr val="ceb966"/>
                </a:solidFill>
                <a:latin typeface="Symbol"/>
                <a:ea typeface="ＭＳ Ｐゴシック"/>
              </a:rPr>
              <a:t></a:t>
            </a:r>
            <a:r>
              <a:rPr lang="en-US" sz="2000">
                <a:solidFill>
                  <a:srgbClr val="ceb966"/>
                </a:solidFill>
                <a:latin typeface="Courier New"/>
                <a:ea typeface="ＭＳ Ｐゴシック"/>
              </a:rPr>
              <a:t> t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Incorrect use</a:t>
            </a:r>
            <a:endParaRPr/>
          </a:p>
          <a:p>
            <a:r>
              <a:rPr lang="en-US" sz="2000">
                <a:solidFill>
                  <a:srgbClr val="ceb966"/>
                </a:solidFill>
                <a:latin typeface="Courier New"/>
                <a:ea typeface="ＭＳ Ｐゴシック"/>
              </a:rPr>
              <a:t>-fun not(x) = if x then false else true;</a:t>
            </a:r>
            <a:endParaRPr/>
          </a:p>
          <a:p>
            <a:r>
              <a:rPr lang="en-US" sz="2000">
                <a:solidFill>
                  <a:srgbClr val="ceb966"/>
                </a:solidFill>
                <a:latin typeface="Courier New"/>
                <a:ea typeface="ＭＳ Ｐゴシック"/>
              </a:rPr>
              <a:t>&gt;val it = fn : bool </a:t>
            </a:r>
            <a:r>
              <a:rPr lang="en-US" sz="2000">
                <a:solidFill>
                  <a:srgbClr val="ceb966"/>
                </a:solidFill>
                <a:latin typeface="Symbol"/>
                <a:ea typeface="ＭＳ Ｐゴシック"/>
              </a:rPr>
              <a:t></a:t>
            </a:r>
            <a:r>
              <a:rPr lang="en-US" sz="2000">
                <a:solidFill>
                  <a:srgbClr val="ceb966"/>
                </a:solidFill>
                <a:latin typeface="Courier New"/>
                <a:ea typeface="ＭＳ Ｐゴシック"/>
              </a:rPr>
              <a:t> bool</a:t>
            </a:r>
            <a:endParaRPr/>
          </a:p>
          <a:p>
            <a:r>
              <a:rPr lang="en-US" sz="2000">
                <a:solidFill>
                  <a:srgbClr val="ceb966"/>
                </a:solidFill>
                <a:latin typeface="Courier New"/>
                <a:ea typeface="ＭＳ Ｐゴシック"/>
              </a:rPr>
              <a:t>-f(not);</a:t>
            </a:r>
            <a:endParaRPr/>
          </a:p>
          <a:p>
            <a:r>
              <a:rPr lang="en-US" sz="2000">
                <a:solidFill>
                  <a:srgbClr val="ceb966"/>
                </a:solidFill>
                <a:latin typeface="Courier New"/>
                <a:ea typeface="ＭＳ Ｐゴシック"/>
              </a:rPr>
              <a:t>Error: operator and operand don't agree</a:t>
            </a:r>
            <a:endParaRPr/>
          </a:p>
          <a:p>
            <a:r>
              <a:rPr lang="en-US" sz="2000">
                <a:solidFill>
                  <a:srgbClr val="ceb966"/>
                </a:solidFill>
                <a:latin typeface="Courier New"/>
                <a:ea typeface="ＭＳ Ｐゴシック"/>
              </a:rPr>
              <a:t>  </a:t>
            </a:r>
            <a:r>
              <a:rPr lang="en-US" sz="2000">
                <a:solidFill>
                  <a:srgbClr val="ceb966"/>
                </a:solidFill>
                <a:latin typeface="Courier New"/>
                <a:ea typeface="ＭＳ Ｐゴシック"/>
              </a:rPr>
              <a:t>operator domain: int -&gt; 'Z</a:t>
            </a:r>
            <a:endParaRPr/>
          </a:p>
          <a:p>
            <a:r>
              <a:rPr lang="en-US" sz="2000">
                <a:solidFill>
                  <a:srgbClr val="ceb966"/>
                </a:solidFill>
                <a:latin typeface="Courier New"/>
                <a:ea typeface="ＭＳ Ｐゴシック"/>
              </a:rPr>
              <a:t>  </a:t>
            </a:r>
            <a:r>
              <a:rPr lang="en-US" sz="2000">
                <a:solidFill>
                  <a:srgbClr val="ceb966"/>
                </a:solidFill>
                <a:latin typeface="Courier New"/>
                <a:ea typeface="ＭＳ Ｐゴシック"/>
              </a:rPr>
              <a:t>operand:         bool -&gt; bool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Type error: cannot make bool </a:t>
            </a:r>
            <a:r>
              <a:rPr lang="en-US" sz="2400">
                <a:solidFill>
                  <a:srgbClr val="ffffff"/>
                </a:solidFill>
                <a:latin typeface="Symbol"/>
                <a:ea typeface="ＭＳ Ｐゴシック"/>
              </a:rPr>
              <a:t>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 bool = int </a:t>
            </a:r>
            <a:r>
              <a:rPr lang="en-US" sz="2400">
                <a:solidFill>
                  <a:srgbClr val="ffffff"/>
                </a:solidFill>
                <a:latin typeface="Symbol"/>
                <a:ea typeface="ＭＳ Ｐゴシック"/>
              </a:rPr>
              <a:t>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 t</a:t>
            </a:r>
            <a:endParaRPr/>
          </a:p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Announcement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708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We are looking for homework graders.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If you are interested, send mail to </a:t>
            </a:r>
            <a:r>
              <a:rPr lang="en-US" sz="2400" u="sng">
                <a:solidFill>
                  <a:srgbClr val="ffc000"/>
                </a:solidFill>
                <a:latin typeface="Comic Sans MS"/>
                <a:ea typeface="ＭＳ Ｐゴシック"/>
                <a:hlinkClick r:id="rId1"/>
              </a:rPr>
              <a:t>cs242@cs.stanford.edu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Need to be available approximately 5-9pm on Thursdays.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You’ll be paid Stanford’s hourly rate.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We’ll provide food “of your choice.”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Previous graders have really enjoyed it.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Great way to </a:t>
            </a:r>
            <a:r>
              <a:rPr i="1" lang="en-US" sz="2800">
                <a:solidFill>
                  <a:srgbClr val="ceb966"/>
                </a:solidFill>
                <a:latin typeface="Comic Sans MS"/>
                <a:ea typeface="ＭＳ Ｐゴシック"/>
              </a:rPr>
              <a:t>really </a:t>
            </a: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learn the material.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800">
                <a:latin typeface="Comic Sans MS"/>
                <a:ea typeface="ＭＳ Ｐゴシック"/>
              </a:rPr>
              <a:t>Another Type Inference Example 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457200" y="1346040"/>
            <a:ext cx="8178480" cy="1980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Function Definition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-fun f(g,x) = g(g(x));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&gt;val it = fn:(t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t)*t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t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Type Inference</a:t>
            </a:r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787320" y="5956200"/>
            <a:ext cx="33523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c9c2d1"/>
                </a:solidFill>
                <a:latin typeface="Comic Sans MS"/>
                <a:ea typeface="Comic Sans MS"/>
              </a:rPr>
              <a:t>Solve by substitution</a:t>
            </a:r>
            <a:endParaRPr/>
          </a:p>
        </p:txBody>
      </p:sp>
      <p:sp>
        <p:nvSpPr>
          <p:cNvPr id="210" name="CustomShape 4"/>
          <p:cNvSpPr/>
          <p:nvPr/>
        </p:nvSpPr>
        <p:spPr>
          <a:xfrm>
            <a:off x="6435720" y="3324240"/>
            <a:ext cx="2133360" cy="395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c9c2d1"/>
                </a:solidFill>
                <a:latin typeface="Comic Sans MS"/>
                <a:ea typeface="Comic Sans MS"/>
              </a:rPr>
              <a:t>= (v</a:t>
            </a:r>
            <a:r>
              <a:rPr lang="en-US" sz="2000">
                <a:solidFill>
                  <a:srgbClr val="c9c2d1"/>
                </a:solidFill>
                <a:latin typeface="Symbol"/>
                <a:ea typeface="Comic Sans MS"/>
              </a:rPr>
              <a:t></a:t>
            </a:r>
            <a:r>
              <a:rPr lang="en-US" sz="2000">
                <a:solidFill>
                  <a:srgbClr val="c9c2d1"/>
                </a:solidFill>
                <a:latin typeface="Comic Sans MS"/>
                <a:ea typeface="Comic Sans MS"/>
              </a:rPr>
              <a:t>v)*v</a:t>
            </a:r>
            <a:r>
              <a:rPr lang="en-US" sz="2000">
                <a:solidFill>
                  <a:srgbClr val="c9c2d1"/>
                </a:solidFill>
                <a:latin typeface="Symbol"/>
                <a:ea typeface="Comic Sans MS"/>
              </a:rPr>
              <a:t></a:t>
            </a:r>
            <a:r>
              <a:rPr lang="en-US" sz="2000">
                <a:solidFill>
                  <a:srgbClr val="c9c2d1"/>
                </a:solidFill>
                <a:latin typeface="Comic Sans MS"/>
                <a:ea typeface="Comic Sans MS"/>
              </a:rPr>
              <a:t>v </a:t>
            </a:r>
            <a:r>
              <a:rPr lang="en-US" sz="2000">
                <a:solidFill>
                  <a:srgbClr val="9cb084"/>
                </a:solidFill>
                <a:latin typeface="Comic Sans MS"/>
                <a:ea typeface="Comic Sans MS"/>
              </a:rPr>
              <a:t>  </a:t>
            </a:r>
            <a:endParaRPr/>
          </a:p>
        </p:txBody>
      </p:sp>
      <p:sp>
        <p:nvSpPr>
          <p:cNvPr id="211" name="CustomShape 5"/>
          <p:cNvSpPr/>
          <p:nvPr/>
        </p:nvSpPr>
        <p:spPr>
          <a:xfrm>
            <a:off x="787320" y="3898800"/>
            <a:ext cx="33523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Assign types to leaves</a:t>
            </a:r>
            <a:endParaRPr/>
          </a:p>
        </p:txBody>
      </p:sp>
      <p:sp>
        <p:nvSpPr>
          <p:cNvPr id="212" name="CustomShape 6"/>
          <p:cNvSpPr/>
          <p:nvPr/>
        </p:nvSpPr>
        <p:spPr>
          <a:xfrm>
            <a:off x="7531200" y="5686560"/>
            <a:ext cx="685440" cy="395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c000"/>
                </a:solidFill>
                <a:latin typeface="Comic Sans MS"/>
                <a:ea typeface="Comic Sans MS"/>
              </a:rPr>
              <a:t>: t</a:t>
            </a:r>
            <a:endParaRPr/>
          </a:p>
        </p:txBody>
      </p:sp>
      <p:sp>
        <p:nvSpPr>
          <p:cNvPr id="213" name="CustomShape 7"/>
          <p:cNvSpPr/>
          <p:nvPr/>
        </p:nvSpPr>
        <p:spPr>
          <a:xfrm>
            <a:off x="5283360" y="4809960"/>
            <a:ext cx="533160" cy="395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c000"/>
                </a:solidFill>
                <a:latin typeface="Comic Sans MS"/>
                <a:ea typeface="Comic Sans MS"/>
              </a:rPr>
              <a:t>: s</a:t>
            </a:r>
            <a:endParaRPr/>
          </a:p>
        </p:txBody>
      </p:sp>
      <p:sp>
        <p:nvSpPr>
          <p:cNvPr id="214" name="CustomShape 8"/>
          <p:cNvSpPr/>
          <p:nvPr/>
        </p:nvSpPr>
        <p:spPr>
          <a:xfrm>
            <a:off x="6095880" y="5572080"/>
            <a:ext cx="533160" cy="395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c000"/>
                </a:solidFill>
                <a:latin typeface="Comic Sans MS"/>
                <a:ea typeface="Comic Sans MS"/>
              </a:rPr>
              <a:t>: s</a:t>
            </a:r>
            <a:endParaRPr/>
          </a:p>
        </p:txBody>
      </p:sp>
      <p:sp>
        <p:nvSpPr>
          <p:cNvPr id="215" name="CustomShape 9"/>
          <p:cNvSpPr/>
          <p:nvPr/>
        </p:nvSpPr>
        <p:spPr>
          <a:xfrm>
            <a:off x="787320" y="4508640"/>
            <a:ext cx="3885840" cy="6390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Propagate to internal nodes and generate constraints</a:t>
            </a:r>
            <a:endParaRPr/>
          </a:p>
        </p:txBody>
      </p:sp>
      <p:sp>
        <p:nvSpPr>
          <p:cNvPr id="216" name="CustomShape 10"/>
          <p:cNvSpPr/>
          <p:nvPr/>
        </p:nvSpPr>
        <p:spPr>
          <a:xfrm>
            <a:off x="6283440" y="4086360"/>
            <a:ext cx="2285640" cy="395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9cb084"/>
                </a:solidFill>
                <a:latin typeface="Comic Sans MS"/>
                <a:ea typeface="Comic Sans MS"/>
              </a:rPr>
              <a:t>v     (s = u</a:t>
            </a:r>
            <a:r>
              <a:rPr lang="en-US" sz="2000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 sz="2000">
                <a:solidFill>
                  <a:srgbClr val="9cb084"/>
                </a:solidFill>
                <a:latin typeface="Comic Sans MS"/>
                <a:ea typeface="Comic Sans MS"/>
              </a:rPr>
              <a:t>v)</a:t>
            </a:r>
            <a:endParaRPr/>
          </a:p>
        </p:txBody>
      </p:sp>
      <p:sp>
        <p:nvSpPr>
          <p:cNvPr id="217" name="CustomShape 11"/>
          <p:cNvSpPr/>
          <p:nvPr/>
        </p:nvSpPr>
        <p:spPr>
          <a:xfrm>
            <a:off x="5445000" y="3324240"/>
            <a:ext cx="1066320" cy="395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9cb084"/>
                </a:solidFill>
                <a:latin typeface="Comic Sans MS"/>
                <a:ea typeface="Comic Sans MS"/>
              </a:rPr>
              <a:t>s*t</a:t>
            </a:r>
            <a:r>
              <a:rPr lang="en-US" sz="2000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 sz="2000">
                <a:solidFill>
                  <a:srgbClr val="9cb084"/>
                </a:solidFill>
                <a:latin typeface="Comic Sans MS"/>
                <a:ea typeface="Comic Sans MS"/>
              </a:rPr>
              <a:t>v  </a:t>
            </a:r>
            <a:endParaRPr/>
          </a:p>
        </p:txBody>
      </p:sp>
      <p:sp>
        <p:nvSpPr>
          <p:cNvPr id="218" name="CustomShape 12"/>
          <p:cNvSpPr/>
          <p:nvPr/>
        </p:nvSpPr>
        <p:spPr>
          <a:xfrm>
            <a:off x="6959520" y="4813200"/>
            <a:ext cx="2057040" cy="395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9cb084"/>
                </a:solidFill>
                <a:latin typeface="Comic Sans MS"/>
                <a:ea typeface="Comic Sans MS"/>
              </a:rPr>
              <a:t>u   (s = t</a:t>
            </a:r>
            <a:r>
              <a:rPr lang="en-US" sz="2000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 sz="2000">
                <a:solidFill>
                  <a:srgbClr val="9cb084"/>
                </a:solidFill>
                <a:latin typeface="Comic Sans MS"/>
                <a:ea typeface="Comic Sans MS"/>
              </a:rPr>
              <a:t>u)</a:t>
            </a:r>
            <a:endParaRPr/>
          </a:p>
        </p:txBody>
      </p:sp>
      <p:sp>
        <p:nvSpPr>
          <p:cNvPr id="219" name="Line 13"/>
          <p:cNvSpPr/>
          <p:nvPr/>
        </p:nvSpPr>
        <p:spPr>
          <a:xfrm flipH="1">
            <a:off x="4505040" y="3844800"/>
            <a:ext cx="365400" cy="3650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20" name="CustomShape 14"/>
          <p:cNvSpPr/>
          <p:nvPr/>
        </p:nvSpPr>
        <p:spPr>
          <a:xfrm>
            <a:off x="4886280" y="346392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Symbol"/>
                <a:ea typeface="ＭＳ Ｐゴシック"/>
              </a:rPr>
              <a:t></a:t>
            </a:r>
            <a:endParaRPr/>
          </a:p>
        </p:txBody>
      </p:sp>
      <p:sp>
        <p:nvSpPr>
          <p:cNvPr id="221" name="CustomShape 15"/>
          <p:cNvSpPr/>
          <p:nvPr/>
        </p:nvSpPr>
        <p:spPr>
          <a:xfrm>
            <a:off x="5719680" y="412596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222" name="Line 16"/>
          <p:cNvSpPr/>
          <p:nvPr/>
        </p:nvSpPr>
        <p:spPr>
          <a:xfrm>
            <a:off x="5383080" y="3886200"/>
            <a:ext cx="365040" cy="3650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23" name="Line 17"/>
          <p:cNvSpPr/>
          <p:nvPr/>
        </p:nvSpPr>
        <p:spPr>
          <a:xfrm>
            <a:off x="6181560" y="4606920"/>
            <a:ext cx="365040" cy="3650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24" name="CustomShape 18"/>
          <p:cNvSpPr/>
          <p:nvPr/>
        </p:nvSpPr>
        <p:spPr>
          <a:xfrm>
            <a:off x="4506840" y="4302000"/>
            <a:ext cx="587160" cy="10551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</p:sp>
      <p:sp>
        <p:nvSpPr>
          <p:cNvPr id="225" name="CustomShape 19"/>
          <p:cNvSpPr/>
          <p:nvPr/>
        </p:nvSpPr>
        <p:spPr>
          <a:xfrm>
            <a:off x="5105520" y="4759200"/>
            <a:ext cx="367920" cy="395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ourier New"/>
                <a:ea typeface="Courier New"/>
              </a:rPr>
              <a:t>g</a:t>
            </a:r>
            <a:endParaRPr/>
          </a:p>
        </p:txBody>
      </p:sp>
      <p:sp>
        <p:nvSpPr>
          <p:cNvPr id="226" name="CustomShape 20"/>
          <p:cNvSpPr/>
          <p:nvPr/>
        </p:nvSpPr>
        <p:spPr>
          <a:xfrm>
            <a:off x="7256520" y="5646600"/>
            <a:ext cx="447480" cy="395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ourier New"/>
                <a:ea typeface="Courier New"/>
              </a:rPr>
              <a:t>x </a:t>
            </a:r>
            <a:endParaRPr/>
          </a:p>
        </p:txBody>
      </p:sp>
      <p:sp>
        <p:nvSpPr>
          <p:cNvPr id="227" name="CustomShape 21"/>
          <p:cNvSpPr/>
          <p:nvPr/>
        </p:nvSpPr>
        <p:spPr>
          <a:xfrm>
            <a:off x="6477120" y="491184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228" name="Line 22"/>
          <p:cNvSpPr/>
          <p:nvPr/>
        </p:nvSpPr>
        <p:spPr>
          <a:xfrm>
            <a:off x="6938640" y="5392440"/>
            <a:ext cx="365400" cy="3654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29" name="Line 23"/>
          <p:cNvSpPr/>
          <p:nvPr/>
        </p:nvSpPr>
        <p:spPr>
          <a:xfrm flipH="1">
            <a:off x="6136920" y="5257800"/>
            <a:ext cx="365400" cy="3650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30" name="CustomShape 24"/>
          <p:cNvSpPr/>
          <p:nvPr/>
        </p:nvSpPr>
        <p:spPr>
          <a:xfrm>
            <a:off x="5799240" y="5519880"/>
            <a:ext cx="436320" cy="395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ourier New"/>
                <a:ea typeface="Courier New"/>
              </a:rPr>
              <a:t>g</a:t>
            </a:r>
            <a:endParaRPr/>
          </a:p>
        </p:txBody>
      </p:sp>
      <p:sp>
        <p:nvSpPr>
          <p:cNvPr id="231" name="Line 25"/>
          <p:cNvSpPr/>
          <p:nvPr/>
        </p:nvSpPr>
        <p:spPr>
          <a:xfrm flipH="1">
            <a:off x="5368680" y="4493880"/>
            <a:ext cx="365040" cy="3654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32" name="CustomShape 26"/>
          <p:cNvSpPr/>
          <p:nvPr/>
        </p:nvSpPr>
        <p:spPr>
          <a:xfrm>
            <a:off x="4419720" y="4149720"/>
            <a:ext cx="182160" cy="18216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</p:sp>
      <p:sp>
        <p:nvSpPr>
          <p:cNvPr id="233" name="CustomShape 27"/>
          <p:cNvSpPr/>
          <p:nvPr/>
        </p:nvSpPr>
        <p:spPr>
          <a:xfrm>
            <a:off x="4152960" y="4308480"/>
            <a:ext cx="3292200" cy="248724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</p:sp>
      <p:sp>
        <p:nvSpPr>
          <p:cNvPr id="234" name="CustomShape 28"/>
          <p:cNvSpPr/>
          <p:nvPr/>
        </p:nvSpPr>
        <p:spPr>
          <a:xfrm>
            <a:off x="4724280" y="4987800"/>
            <a:ext cx="1109160" cy="127584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</p:sp>
      <p:sp>
        <p:nvSpPr>
          <p:cNvPr id="235" name="CustomShape 29"/>
          <p:cNvSpPr/>
          <p:nvPr/>
        </p:nvSpPr>
        <p:spPr>
          <a:xfrm>
            <a:off x="5587920" y="2832120"/>
            <a:ext cx="3419640" cy="69948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txBody>
          <a:bodyPr bIns="45000" l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Graph for </a:t>
            </a:r>
            <a:r>
              <a:rPr lang="en-US" sz="2000">
                <a:solidFill>
                  <a:srgbClr val="ffffff"/>
                </a:solidFill>
                <a:latin typeface="Symbol"/>
                <a:ea typeface="Courier New"/>
              </a:rPr>
              <a:t></a:t>
            </a:r>
            <a:r>
              <a:rPr lang="en-US" sz="2000">
                <a:solidFill>
                  <a:srgbClr val="ffffff"/>
                </a:solidFill>
                <a:latin typeface="Courier New"/>
                <a:ea typeface="Courier New"/>
              </a:rPr>
              <a:t>g,x</a:t>
            </a:r>
            <a:r>
              <a:rPr lang="en-US" sz="2000">
                <a:solidFill>
                  <a:srgbClr val="ffffff"/>
                </a:solidFill>
                <a:latin typeface="Symbol"/>
                <a:ea typeface="Courier New"/>
              </a:rPr>
              <a:t></a:t>
            </a:r>
            <a:r>
              <a:rPr lang="en-US" sz="2000">
                <a:solidFill>
                  <a:srgbClr val="ffffff"/>
                </a:solidFill>
                <a:latin typeface="Courier New"/>
                <a:ea typeface="Courier New"/>
              </a:rPr>
              <a:t>. g(g x)</a:t>
            </a:r>
            <a:endParaRPr/>
          </a:p>
        </p:txBody>
      </p:sp>
    </p:spTree>
  </p:cSld>
  <p:timing>
    <p:tnLst>
      <p:par>
        <p:cTn dur="indefinite" id="229" nodeType="tmRoot" restart="never">
          <p:childTnLst>
            <p:seq>
              <p:cTn dur="indefinite" id="230" nodeType="mainSeq">
                <p:childTnLst>
                  <p:par>
                    <p:cTn fill="hold" id="231">
                      <p:stCondLst>
                        <p:cond delay="indefinite"/>
                      </p:stCondLst>
                      <p:childTnLst>
                        <p:par>
                          <p:cTn fill="hold" id="232">
                            <p:stCondLst>
                              <p:cond delay="0"/>
                            </p:stCondLst>
                            <p:childTnLst>
                              <p:par>
                                <p:cTn fill="hold" id="23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35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36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7">
                      <p:stCondLst>
                        <p:cond delay="indefinite"/>
                      </p:stCondLst>
                      <p:childTnLst>
                        <p:par>
                          <p:cTn fill="hold" id="238">
                            <p:stCondLst>
                              <p:cond delay="0"/>
                            </p:stCondLst>
                            <p:childTnLst>
                              <p:par>
                                <p:cTn fill="hold" id="23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41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42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3">
                      <p:stCondLst>
                        <p:cond delay="indefinite"/>
                      </p:stCondLst>
                      <p:childTnLst>
                        <p:par>
                          <p:cTn fill="hold" id="244">
                            <p:stCondLst>
                              <p:cond delay="0"/>
                            </p:stCondLst>
                            <p:childTnLst>
                              <p:par>
                                <p:cTn fill="hold" id="24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47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48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9">
                      <p:stCondLst>
                        <p:cond delay="indefinite"/>
                      </p:stCondLst>
                      <p:childTnLst>
                        <p:par>
                          <p:cTn fill="hold" id="250">
                            <p:stCondLst>
                              <p:cond delay="0"/>
                            </p:stCondLst>
                            <p:childTnLst>
                              <p:par>
                                <p:cTn fill="hold" id="25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53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54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58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Polymorphic Datatypes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444600" y="1168560"/>
            <a:ext cx="8534160" cy="525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Datatype with type variable</a:t>
            </a:r>
            <a:endParaRPr/>
          </a:p>
          <a:p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- datatype ‘a list = nil | cons of ‘a *(‘a list)</a:t>
            </a:r>
            <a:endParaRPr/>
          </a:p>
          <a:p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&gt; nil  : ‘a list </a:t>
            </a:r>
            <a:endParaRPr/>
          </a:p>
          <a:p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&gt; cons : ‘a *(‘a list) </a:t>
            </a:r>
            <a:r>
              <a:rPr lang="en-US" sz="20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 ‘a list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 </a:t>
            </a: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Polymorphic function</a:t>
            </a:r>
            <a:endParaRPr/>
          </a:p>
          <a:p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- fun length nil = 0</a:t>
            </a:r>
            <a:endParaRPr/>
          </a:p>
          <a:p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    </a:t>
            </a:r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| length (cons(x,rest)) = 1 + length(rest)</a:t>
            </a:r>
            <a:endParaRPr/>
          </a:p>
          <a:p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&gt; length : ‘a list </a:t>
            </a:r>
            <a:r>
              <a:rPr lang="en-US" sz="20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 int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Type inference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Infer separate type for each clause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Combine by making two types equal (if necessary)</a:t>
            </a:r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5006880" y="2946240"/>
            <a:ext cx="3907440" cy="364680"/>
          </a:xfrm>
          <a:prstGeom prst="rect">
            <a:avLst/>
          </a:prstGeom>
          <a:noFill/>
          <a:ln w="9360">
            <a:solidFill>
              <a:srgbClr val="ffff00"/>
            </a:solidFill>
            <a:miter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Comic Sans MS"/>
                <a:ea typeface="Comic Sans MS"/>
              </a:rPr>
              <a:t>’</a:t>
            </a:r>
            <a:r>
              <a:rPr lang="en-US">
                <a:solidFill>
                  <a:srgbClr val="ffff00"/>
                </a:solidFill>
                <a:latin typeface="Comic Sans MS"/>
                <a:ea typeface="Comic Sans MS"/>
              </a:rPr>
              <a:t>a is syntax for “type variable a”</a:t>
            </a:r>
            <a:endParaRPr/>
          </a:p>
        </p:txBody>
      </p:sp>
    </p:spTree>
  </p:cSld>
  <p:timing>
    <p:tnLst>
      <p:par>
        <p:cTn dur="indefinite" id="255" nodeType="tmRoot" restart="never">
          <p:childTnLst>
            <p:seq>
              <p:cTn dur="indefinite" id="256" nodeType="mainSeq">
                <p:childTnLst>
                  <p:par>
                    <p:cTn fill="hold" id="257">
                      <p:stCondLst>
                        <p:cond delay="indefinite"/>
                      </p:stCondLst>
                      <p:childTnLst>
                        <p:par>
                          <p:cTn fill="hold" id="258">
                            <p:stCondLst>
                              <p:cond delay="0"/>
                            </p:stCondLst>
                            <p:childTnLst>
                              <p:par>
                                <p:cTn fill="hold" id="25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6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77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6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95" st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6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28" st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6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9">
                      <p:stCondLst>
                        <p:cond delay="indefinite"/>
                      </p:stCondLst>
                      <p:childTnLst>
                        <p:par>
                          <p:cTn fill="hold" id="270">
                            <p:stCondLst>
                              <p:cond delay="0"/>
                            </p:stCondLst>
                            <p:childTnLst>
                              <p:par>
                                <p:cTn fill="hold" id="2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51" st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72" st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19" st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44" st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9">
                      <p:stCondLst>
                        <p:cond delay="indefinite"/>
                      </p:stCondLst>
                      <p:childTnLst>
                        <p:par>
                          <p:cTn fill="hold" id="280">
                            <p:stCondLst>
                              <p:cond delay="0"/>
                            </p:stCondLst>
                            <p:childTnLst>
                              <p:par>
                                <p:cTn fill="hold" id="28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60" st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8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96" st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8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45" st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279360" y="274680"/>
            <a:ext cx="854676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Type Inference with Recursion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317520" y="1473120"/>
            <a:ext cx="8254800" cy="119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length(cons(x,rest)) = 1 + length(rest)</a:t>
            </a:r>
            <a:endParaRPr/>
          </a:p>
        </p:txBody>
      </p:sp>
      <p:sp>
        <p:nvSpPr>
          <p:cNvPr id="241" name="Line 3"/>
          <p:cNvSpPr/>
          <p:nvPr/>
        </p:nvSpPr>
        <p:spPr>
          <a:xfrm flipH="1">
            <a:off x="3273120" y="3073320"/>
            <a:ext cx="943200" cy="441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42" name="Line 4"/>
          <p:cNvSpPr/>
          <p:nvPr/>
        </p:nvSpPr>
        <p:spPr>
          <a:xfrm>
            <a:off x="4597200" y="2997000"/>
            <a:ext cx="838080" cy="3808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43" name="Line 5"/>
          <p:cNvSpPr/>
          <p:nvPr/>
        </p:nvSpPr>
        <p:spPr>
          <a:xfrm>
            <a:off x="5968800" y="3606480"/>
            <a:ext cx="457200" cy="2286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44" name="CustomShape 6"/>
          <p:cNvSpPr/>
          <p:nvPr/>
        </p:nvSpPr>
        <p:spPr>
          <a:xfrm>
            <a:off x="6730920" y="452124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rest</a:t>
            </a:r>
            <a:endParaRPr/>
          </a:p>
        </p:txBody>
      </p:sp>
      <p:sp>
        <p:nvSpPr>
          <p:cNvPr id="245" name="CustomShape 7"/>
          <p:cNvSpPr/>
          <p:nvPr/>
        </p:nvSpPr>
        <p:spPr>
          <a:xfrm>
            <a:off x="3378240" y="5207040"/>
            <a:ext cx="45684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x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/>
          </a:p>
        </p:txBody>
      </p:sp>
      <p:sp>
        <p:nvSpPr>
          <p:cNvPr id="246" name="CustomShape 8"/>
          <p:cNvSpPr/>
          <p:nvPr/>
        </p:nvSpPr>
        <p:spPr>
          <a:xfrm>
            <a:off x="6426360" y="368316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247" name="Line 9"/>
          <p:cNvSpPr/>
          <p:nvPr/>
        </p:nvSpPr>
        <p:spPr>
          <a:xfrm>
            <a:off x="6908760" y="4190760"/>
            <a:ext cx="241200" cy="3430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48" name="Line 10"/>
          <p:cNvSpPr/>
          <p:nvPr/>
        </p:nvSpPr>
        <p:spPr>
          <a:xfrm flipH="1">
            <a:off x="6337080" y="4216320"/>
            <a:ext cx="228600" cy="4442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49" name="CustomShape 11"/>
          <p:cNvSpPr/>
          <p:nvPr/>
        </p:nvSpPr>
        <p:spPr>
          <a:xfrm>
            <a:off x="5511960" y="4546440"/>
            <a:ext cx="114264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length</a:t>
            </a:r>
            <a:endParaRPr/>
          </a:p>
        </p:txBody>
      </p:sp>
      <p:sp>
        <p:nvSpPr>
          <p:cNvPr id="250" name="Line 12"/>
          <p:cNvSpPr/>
          <p:nvPr/>
        </p:nvSpPr>
        <p:spPr>
          <a:xfrm flipH="1">
            <a:off x="5130720" y="3606480"/>
            <a:ext cx="365040" cy="3654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51" name="CustomShape 13"/>
          <p:cNvSpPr/>
          <p:nvPr/>
        </p:nvSpPr>
        <p:spPr>
          <a:xfrm>
            <a:off x="3454560" y="4064040"/>
            <a:ext cx="182160" cy="18216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</p:sp>
      <p:sp>
        <p:nvSpPr>
          <p:cNvPr id="252" name="CustomShape 14"/>
          <p:cNvSpPr/>
          <p:nvPr/>
        </p:nvSpPr>
        <p:spPr>
          <a:xfrm>
            <a:off x="3462480" y="4210200"/>
            <a:ext cx="66240" cy="10695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</p:sp>
      <p:sp>
        <p:nvSpPr>
          <p:cNvPr id="253" name="CustomShape 15"/>
          <p:cNvSpPr/>
          <p:nvPr/>
        </p:nvSpPr>
        <p:spPr>
          <a:xfrm>
            <a:off x="3611520" y="4222800"/>
            <a:ext cx="3703320" cy="1767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</p:sp>
      <p:sp>
        <p:nvSpPr>
          <p:cNvPr id="254" name="CustomShape 16"/>
          <p:cNvSpPr/>
          <p:nvPr/>
        </p:nvSpPr>
        <p:spPr>
          <a:xfrm>
            <a:off x="2844720" y="345456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255" name="Line 17"/>
          <p:cNvSpPr/>
          <p:nvPr/>
        </p:nvSpPr>
        <p:spPr>
          <a:xfrm>
            <a:off x="3377880" y="3835080"/>
            <a:ext cx="152640" cy="2286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56" name="Line 18"/>
          <p:cNvSpPr/>
          <p:nvPr/>
        </p:nvSpPr>
        <p:spPr>
          <a:xfrm flipH="1">
            <a:off x="2493720" y="3822480"/>
            <a:ext cx="365040" cy="3650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57" name="CustomShape 19"/>
          <p:cNvSpPr/>
          <p:nvPr/>
        </p:nvSpPr>
        <p:spPr>
          <a:xfrm>
            <a:off x="2082960" y="414036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cons</a:t>
            </a:r>
            <a:endParaRPr/>
          </a:p>
        </p:txBody>
      </p:sp>
      <p:sp>
        <p:nvSpPr>
          <p:cNvPr id="258" name="Line 20"/>
          <p:cNvSpPr/>
          <p:nvPr/>
        </p:nvSpPr>
        <p:spPr>
          <a:xfrm flipH="1">
            <a:off x="4520880" y="4368600"/>
            <a:ext cx="228600" cy="2286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59" name="CustomShape 21"/>
          <p:cNvSpPr/>
          <p:nvPr/>
        </p:nvSpPr>
        <p:spPr>
          <a:xfrm>
            <a:off x="4216320" y="4597560"/>
            <a:ext cx="44748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+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/>
          </a:p>
        </p:txBody>
      </p:sp>
      <p:sp>
        <p:nvSpPr>
          <p:cNvPr id="260" name="CustomShape 22"/>
          <p:cNvSpPr/>
          <p:nvPr/>
        </p:nvSpPr>
        <p:spPr>
          <a:xfrm>
            <a:off x="5054760" y="4597560"/>
            <a:ext cx="44748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1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/>
          </a:p>
        </p:txBody>
      </p:sp>
      <p:sp>
        <p:nvSpPr>
          <p:cNvPr id="261" name="Line 23"/>
          <p:cNvSpPr/>
          <p:nvPr/>
        </p:nvSpPr>
        <p:spPr>
          <a:xfrm>
            <a:off x="5016240" y="4317840"/>
            <a:ext cx="190440" cy="279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62" name="CustomShape 24"/>
          <p:cNvSpPr/>
          <p:nvPr/>
        </p:nvSpPr>
        <p:spPr>
          <a:xfrm>
            <a:off x="4673520" y="391176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263" name="CustomShape 25"/>
          <p:cNvSpPr/>
          <p:nvPr/>
        </p:nvSpPr>
        <p:spPr>
          <a:xfrm>
            <a:off x="5435640" y="322596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264" name="CustomShape 26"/>
          <p:cNvSpPr/>
          <p:nvPr/>
        </p:nvSpPr>
        <p:spPr>
          <a:xfrm>
            <a:off x="4140360" y="261612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Symbol"/>
                <a:ea typeface="ＭＳ Ｐゴシック"/>
              </a:rPr>
              <a:t></a:t>
            </a:r>
            <a:endParaRPr/>
          </a:p>
        </p:txBody>
      </p:sp>
      <p:sp>
        <p:nvSpPr>
          <p:cNvPr id="265" name="CustomShape 27"/>
          <p:cNvSpPr/>
          <p:nvPr/>
        </p:nvSpPr>
        <p:spPr>
          <a:xfrm>
            <a:off x="5765760" y="480060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t</a:t>
            </a:r>
            <a:endParaRPr/>
          </a:p>
        </p:txBody>
      </p:sp>
      <p:sp>
        <p:nvSpPr>
          <p:cNvPr id="266" name="CustomShape 28"/>
          <p:cNvSpPr/>
          <p:nvPr/>
        </p:nvSpPr>
        <p:spPr>
          <a:xfrm>
            <a:off x="2006640" y="4406760"/>
            <a:ext cx="1752120" cy="6390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‘a * ‘a list     </a:t>
            </a:r>
            <a:r>
              <a:rPr lang="en-US">
                <a:solidFill>
                  <a:srgbClr val="ffc000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 ‘a list</a:t>
            </a:r>
            <a:endParaRPr/>
          </a:p>
        </p:txBody>
      </p:sp>
      <p:sp>
        <p:nvSpPr>
          <p:cNvPr id="267" name="CustomShape 29"/>
          <p:cNvSpPr/>
          <p:nvPr/>
        </p:nvSpPr>
        <p:spPr>
          <a:xfrm>
            <a:off x="3568680" y="535968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s</a:t>
            </a:r>
            <a:endParaRPr/>
          </a:p>
        </p:txBody>
      </p:sp>
      <p:sp>
        <p:nvSpPr>
          <p:cNvPr id="268" name="CustomShape 30"/>
          <p:cNvSpPr/>
          <p:nvPr/>
        </p:nvSpPr>
        <p:spPr>
          <a:xfrm>
            <a:off x="7493040" y="452124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u</a:t>
            </a:r>
            <a:endParaRPr/>
          </a:p>
        </p:txBody>
      </p:sp>
      <p:sp>
        <p:nvSpPr>
          <p:cNvPr id="269" name="CustomShape 31"/>
          <p:cNvSpPr/>
          <p:nvPr/>
        </p:nvSpPr>
        <p:spPr>
          <a:xfrm>
            <a:off x="4991040" y="496584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int</a:t>
            </a:r>
            <a:endParaRPr/>
          </a:p>
        </p:txBody>
      </p:sp>
      <p:sp>
        <p:nvSpPr>
          <p:cNvPr id="270" name="CustomShape 32"/>
          <p:cNvSpPr/>
          <p:nvPr/>
        </p:nvSpPr>
        <p:spPr>
          <a:xfrm>
            <a:off x="3619440" y="3987720"/>
            <a:ext cx="837720" cy="638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s * u</a:t>
            </a:r>
            <a:endParaRPr/>
          </a:p>
        </p:txBody>
      </p:sp>
      <p:sp>
        <p:nvSpPr>
          <p:cNvPr id="271" name="CustomShape 33"/>
          <p:cNvSpPr/>
          <p:nvPr/>
        </p:nvSpPr>
        <p:spPr>
          <a:xfrm>
            <a:off x="6946920" y="3708360"/>
            <a:ext cx="187920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r  (t = u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r)  </a:t>
            </a:r>
            <a:endParaRPr/>
          </a:p>
        </p:txBody>
      </p:sp>
      <p:sp>
        <p:nvSpPr>
          <p:cNvPr id="272" name="CustomShape 34"/>
          <p:cNvSpPr/>
          <p:nvPr/>
        </p:nvSpPr>
        <p:spPr>
          <a:xfrm>
            <a:off x="5168880" y="4000680"/>
            <a:ext cx="187920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int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int  </a:t>
            </a:r>
            <a:endParaRPr/>
          </a:p>
        </p:txBody>
      </p:sp>
      <p:sp>
        <p:nvSpPr>
          <p:cNvPr id="273" name="CustomShape 35"/>
          <p:cNvSpPr/>
          <p:nvPr/>
        </p:nvSpPr>
        <p:spPr>
          <a:xfrm>
            <a:off x="5943600" y="3149640"/>
            <a:ext cx="283176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w  (int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int = r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w)  </a:t>
            </a:r>
            <a:endParaRPr/>
          </a:p>
        </p:txBody>
      </p:sp>
      <p:sp>
        <p:nvSpPr>
          <p:cNvPr id="274" name="CustomShape 36"/>
          <p:cNvSpPr/>
          <p:nvPr/>
        </p:nvSpPr>
        <p:spPr>
          <a:xfrm>
            <a:off x="1244520" y="3048120"/>
            <a:ext cx="2336400" cy="9126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(‘a* ‘a list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‘a list =                         s * u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v)  </a:t>
            </a:r>
            <a:endParaRPr/>
          </a:p>
        </p:txBody>
      </p:sp>
      <p:sp>
        <p:nvSpPr>
          <p:cNvPr id="275" name="CustomShape 37"/>
          <p:cNvSpPr/>
          <p:nvPr/>
        </p:nvSpPr>
        <p:spPr>
          <a:xfrm>
            <a:off x="3390840" y="3505320"/>
            <a:ext cx="8125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v</a:t>
            </a:r>
            <a:endParaRPr/>
          </a:p>
        </p:txBody>
      </p:sp>
      <p:sp>
        <p:nvSpPr>
          <p:cNvPr id="276" name="CustomShape 38"/>
          <p:cNvSpPr/>
          <p:nvPr/>
        </p:nvSpPr>
        <p:spPr>
          <a:xfrm>
            <a:off x="4648320" y="2641680"/>
            <a:ext cx="2463480" cy="638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p  (p = v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w, </a:t>
            </a: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p = t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)</a:t>
            </a:r>
            <a:endParaRPr/>
          </a:p>
        </p:txBody>
      </p:sp>
    </p:spTree>
  </p:cSld>
  <p:timing>
    <p:tnLst>
      <p:par>
        <p:cTn dur="indefinite" id="287" nodeType="tmRoot" restart="never">
          <p:childTnLst>
            <p:seq>
              <p:cTn dur="indefinite" id="288" nodeType="mainSeq">
                <p:childTnLst>
                  <p:par>
                    <p:cTn fill="hold" id="289">
                      <p:stCondLst>
                        <p:cond delay="indefinite"/>
                      </p:stCondLst>
                      <p:childTnLst>
                        <p:par>
                          <p:cTn fill="hold" id="290">
                            <p:stCondLst>
                              <p:cond delay="0"/>
                            </p:stCondLst>
                            <p:childTnLst>
                              <p:par>
                                <p:cTn fill="hold" id="29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93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94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5">
                      <p:stCondLst>
                        <p:cond delay="indefinite"/>
                      </p:stCondLst>
                      <p:childTnLst>
                        <p:par>
                          <p:cTn fill="hold" id="296">
                            <p:stCondLst>
                              <p:cond delay="0"/>
                            </p:stCondLst>
                            <p:childTnLst>
                              <p:par>
                                <p:cTn fill="hold" id="29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99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1">
                      <p:stCondLst>
                        <p:cond delay="indefinite"/>
                      </p:stCondLst>
                      <p:childTnLst>
                        <p:par>
                          <p:cTn fill="hold" id="302">
                            <p:stCondLst>
                              <p:cond delay="0"/>
                            </p:stCondLst>
                            <p:childTnLst>
                              <p:par>
                                <p:cTn fill="hold" id="30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05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06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7">
                      <p:stCondLst>
                        <p:cond delay="indefinite"/>
                      </p:stCondLst>
                      <p:childTnLst>
                        <p:par>
                          <p:cTn fill="hold" id="308">
                            <p:stCondLst>
                              <p:cond delay="0"/>
                            </p:stCondLst>
                            <p:childTnLst>
                              <p:par>
                                <p:cTn fill="hold" id="30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11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12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3">
                      <p:stCondLst>
                        <p:cond delay="indefinite"/>
                      </p:stCondLst>
                      <p:childTnLst>
                        <p:par>
                          <p:cTn fill="hold" id="314">
                            <p:stCondLst>
                              <p:cond delay="0"/>
                            </p:stCondLst>
                            <p:childTnLst>
                              <p:par>
                                <p:cTn fill="hold" id="31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17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18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9">
                      <p:stCondLst>
                        <p:cond delay="indefinite"/>
                      </p:stCondLst>
                      <p:childTnLst>
                        <p:par>
                          <p:cTn fill="hold" id="320">
                            <p:stCondLst>
                              <p:cond delay="0"/>
                            </p:stCondLst>
                            <p:childTnLst>
                              <p:par>
                                <p:cTn fill="hold" id="32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23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24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5">
                      <p:stCondLst>
                        <p:cond delay="indefinite"/>
                      </p:stCondLst>
                      <p:childTnLst>
                        <p:par>
                          <p:cTn fill="hold" id="326">
                            <p:stCondLst>
                              <p:cond delay="0"/>
                            </p:stCondLst>
                            <p:childTnLst>
                              <p:par>
                                <p:cTn fill="hold" id="32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29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3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3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33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34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5">
                      <p:stCondLst>
                        <p:cond delay="indefinite"/>
                      </p:stCondLst>
                      <p:childTnLst>
                        <p:par>
                          <p:cTn fill="hold" id="336">
                            <p:stCondLst>
                              <p:cond delay="0"/>
                            </p:stCondLst>
                            <p:childTnLst>
                              <p:par>
                                <p:cTn fill="hold" id="33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39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4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279360" y="274680"/>
            <a:ext cx="854676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Type Inference with Recursion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317520" y="1473120"/>
            <a:ext cx="8254800" cy="58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length(cons(x,rest)) = 1 + length(rest)</a:t>
            </a:r>
            <a:endParaRPr/>
          </a:p>
        </p:txBody>
      </p:sp>
      <p:sp>
        <p:nvSpPr>
          <p:cNvPr id="279" name="CustomShape 3"/>
          <p:cNvSpPr/>
          <p:nvPr/>
        </p:nvSpPr>
        <p:spPr>
          <a:xfrm>
            <a:off x="6515280" y="2666880"/>
            <a:ext cx="2336400" cy="24678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p = 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p = v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w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int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int = r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w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t = u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‘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a* ‘a list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‘a list =                         s * u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v</a:t>
            </a:r>
            <a:endParaRPr/>
          </a:p>
        </p:txBody>
      </p:sp>
      <p:sp>
        <p:nvSpPr>
          <p:cNvPr id="280" name="CustomShape 4"/>
          <p:cNvSpPr/>
          <p:nvPr/>
        </p:nvSpPr>
        <p:spPr>
          <a:xfrm>
            <a:off x="5181480" y="3568680"/>
            <a:ext cx="187920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r</a:t>
            </a:r>
            <a:endParaRPr/>
          </a:p>
        </p:txBody>
      </p:sp>
      <p:sp>
        <p:nvSpPr>
          <p:cNvPr id="281" name="CustomShape 5"/>
          <p:cNvSpPr/>
          <p:nvPr/>
        </p:nvSpPr>
        <p:spPr>
          <a:xfrm>
            <a:off x="4178160" y="3009960"/>
            <a:ext cx="283176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w</a:t>
            </a:r>
            <a:endParaRPr/>
          </a:p>
        </p:txBody>
      </p:sp>
      <p:sp>
        <p:nvSpPr>
          <p:cNvPr id="282" name="CustomShape 6"/>
          <p:cNvSpPr/>
          <p:nvPr/>
        </p:nvSpPr>
        <p:spPr>
          <a:xfrm>
            <a:off x="5727600" y="438156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u</a:t>
            </a:r>
            <a:endParaRPr/>
          </a:p>
        </p:txBody>
      </p:sp>
      <p:sp>
        <p:nvSpPr>
          <p:cNvPr id="283" name="Line 7"/>
          <p:cNvSpPr/>
          <p:nvPr/>
        </p:nvSpPr>
        <p:spPr>
          <a:xfrm flipH="1">
            <a:off x="1495080" y="2933640"/>
            <a:ext cx="943200" cy="441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84" name="Line 8"/>
          <p:cNvSpPr/>
          <p:nvPr/>
        </p:nvSpPr>
        <p:spPr>
          <a:xfrm>
            <a:off x="2819160" y="2857320"/>
            <a:ext cx="838080" cy="3808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85" name="Line 9"/>
          <p:cNvSpPr/>
          <p:nvPr/>
        </p:nvSpPr>
        <p:spPr>
          <a:xfrm>
            <a:off x="4190760" y="3466800"/>
            <a:ext cx="457200" cy="2286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86" name="CustomShape 10"/>
          <p:cNvSpPr/>
          <p:nvPr/>
        </p:nvSpPr>
        <p:spPr>
          <a:xfrm>
            <a:off x="4952880" y="438156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rest</a:t>
            </a:r>
            <a:endParaRPr/>
          </a:p>
        </p:txBody>
      </p:sp>
      <p:sp>
        <p:nvSpPr>
          <p:cNvPr id="287" name="CustomShape 11"/>
          <p:cNvSpPr/>
          <p:nvPr/>
        </p:nvSpPr>
        <p:spPr>
          <a:xfrm>
            <a:off x="1600200" y="5067360"/>
            <a:ext cx="45684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x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/>
          </a:p>
        </p:txBody>
      </p:sp>
      <p:sp>
        <p:nvSpPr>
          <p:cNvPr id="288" name="CustomShape 12"/>
          <p:cNvSpPr/>
          <p:nvPr/>
        </p:nvSpPr>
        <p:spPr>
          <a:xfrm>
            <a:off x="4648320" y="354348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289" name="Line 13"/>
          <p:cNvSpPr/>
          <p:nvPr/>
        </p:nvSpPr>
        <p:spPr>
          <a:xfrm>
            <a:off x="5130720" y="4051080"/>
            <a:ext cx="241200" cy="3430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90" name="Line 14"/>
          <p:cNvSpPr/>
          <p:nvPr/>
        </p:nvSpPr>
        <p:spPr>
          <a:xfrm flipH="1">
            <a:off x="4559040" y="4076640"/>
            <a:ext cx="228600" cy="4442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91" name="CustomShape 15"/>
          <p:cNvSpPr/>
          <p:nvPr/>
        </p:nvSpPr>
        <p:spPr>
          <a:xfrm>
            <a:off x="3733920" y="4406760"/>
            <a:ext cx="114264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length</a:t>
            </a:r>
            <a:endParaRPr/>
          </a:p>
        </p:txBody>
      </p:sp>
      <p:sp>
        <p:nvSpPr>
          <p:cNvPr id="292" name="Line 16"/>
          <p:cNvSpPr/>
          <p:nvPr/>
        </p:nvSpPr>
        <p:spPr>
          <a:xfrm flipH="1">
            <a:off x="3352680" y="3466800"/>
            <a:ext cx="365040" cy="3654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93" name="CustomShape 17"/>
          <p:cNvSpPr/>
          <p:nvPr/>
        </p:nvSpPr>
        <p:spPr>
          <a:xfrm>
            <a:off x="1676520" y="3924360"/>
            <a:ext cx="182160" cy="18216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</p:sp>
      <p:sp>
        <p:nvSpPr>
          <p:cNvPr id="294" name="CustomShape 18"/>
          <p:cNvSpPr/>
          <p:nvPr/>
        </p:nvSpPr>
        <p:spPr>
          <a:xfrm>
            <a:off x="1684440" y="4070520"/>
            <a:ext cx="66240" cy="10695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</p:sp>
      <p:sp>
        <p:nvSpPr>
          <p:cNvPr id="295" name="CustomShape 19"/>
          <p:cNvSpPr/>
          <p:nvPr/>
        </p:nvSpPr>
        <p:spPr>
          <a:xfrm>
            <a:off x="1833480" y="4083120"/>
            <a:ext cx="3703320" cy="1767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</p:sp>
      <p:sp>
        <p:nvSpPr>
          <p:cNvPr id="296" name="CustomShape 20"/>
          <p:cNvSpPr/>
          <p:nvPr/>
        </p:nvSpPr>
        <p:spPr>
          <a:xfrm>
            <a:off x="1066680" y="331488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297" name="Line 21"/>
          <p:cNvSpPr/>
          <p:nvPr/>
        </p:nvSpPr>
        <p:spPr>
          <a:xfrm>
            <a:off x="1600200" y="3695400"/>
            <a:ext cx="152280" cy="2286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98" name="Line 22"/>
          <p:cNvSpPr/>
          <p:nvPr/>
        </p:nvSpPr>
        <p:spPr>
          <a:xfrm flipH="1">
            <a:off x="715680" y="3682800"/>
            <a:ext cx="365400" cy="3650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299" name="CustomShape 23"/>
          <p:cNvSpPr/>
          <p:nvPr/>
        </p:nvSpPr>
        <p:spPr>
          <a:xfrm>
            <a:off x="304920" y="400068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cons</a:t>
            </a:r>
            <a:endParaRPr/>
          </a:p>
        </p:txBody>
      </p:sp>
      <p:sp>
        <p:nvSpPr>
          <p:cNvPr id="300" name="Line 24"/>
          <p:cNvSpPr/>
          <p:nvPr/>
        </p:nvSpPr>
        <p:spPr>
          <a:xfrm flipH="1">
            <a:off x="2742840" y="4228920"/>
            <a:ext cx="228600" cy="2286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01" name="CustomShape 25"/>
          <p:cNvSpPr/>
          <p:nvPr/>
        </p:nvSpPr>
        <p:spPr>
          <a:xfrm>
            <a:off x="2438280" y="4457880"/>
            <a:ext cx="44748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+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/>
          </a:p>
        </p:txBody>
      </p:sp>
      <p:sp>
        <p:nvSpPr>
          <p:cNvPr id="302" name="CustomShape 26"/>
          <p:cNvSpPr/>
          <p:nvPr/>
        </p:nvSpPr>
        <p:spPr>
          <a:xfrm>
            <a:off x="3276720" y="4457880"/>
            <a:ext cx="44748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1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/>
          </a:p>
        </p:txBody>
      </p:sp>
      <p:sp>
        <p:nvSpPr>
          <p:cNvPr id="303" name="Line 27"/>
          <p:cNvSpPr/>
          <p:nvPr/>
        </p:nvSpPr>
        <p:spPr>
          <a:xfrm>
            <a:off x="3238200" y="4178160"/>
            <a:ext cx="190440" cy="279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04" name="CustomShape 28"/>
          <p:cNvSpPr/>
          <p:nvPr/>
        </p:nvSpPr>
        <p:spPr>
          <a:xfrm>
            <a:off x="2895480" y="377208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305" name="CustomShape 29"/>
          <p:cNvSpPr/>
          <p:nvPr/>
        </p:nvSpPr>
        <p:spPr>
          <a:xfrm>
            <a:off x="3657600" y="308628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306" name="CustomShape 30"/>
          <p:cNvSpPr/>
          <p:nvPr/>
        </p:nvSpPr>
        <p:spPr>
          <a:xfrm>
            <a:off x="3987720" y="466092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t</a:t>
            </a:r>
            <a:endParaRPr/>
          </a:p>
        </p:txBody>
      </p:sp>
      <p:sp>
        <p:nvSpPr>
          <p:cNvPr id="307" name="CustomShape 31"/>
          <p:cNvSpPr/>
          <p:nvPr/>
        </p:nvSpPr>
        <p:spPr>
          <a:xfrm>
            <a:off x="2362320" y="247644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Symbol"/>
                <a:ea typeface="ＭＳ Ｐゴシック"/>
              </a:rPr>
              <a:t></a:t>
            </a:r>
            <a:endParaRPr/>
          </a:p>
        </p:txBody>
      </p:sp>
      <p:sp>
        <p:nvSpPr>
          <p:cNvPr id="308" name="CustomShape 32"/>
          <p:cNvSpPr/>
          <p:nvPr/>
        </p:nvSpPr>
        <p:spPr>
          <a:xfrm>
            <a:off x="228600" y="4267080"/>
            <a:ext cx="1752120" cy="6390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‘a * ‘a list     </a:t>
            </a:r>
            <a:r>
              <a:rPr lang="en-US">
                <a:solidFill>
                  <a:srgbClr val="ffc000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 ‘a list</a:t>
            </a:r>
            <a:endParaRPr/>
          </a:p>
        </p:txBody>
      </p:sp>
      <p:sp>
        <p:nvSpPr>
          <p:cNvPr id="309" name="CustomShape 33"/>
          <p:cNvSpPr/>
          <p:nvPr/>
        </p:nvSpPr>
        <p:spPr>
          <a:xfrm>
            <a:off x="1790640" y="521964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s</a:t>
            </a:r>
            <a:endParaRPr/>
          </a:p>
        </p:txBody>
      </p:sp>
      <p:sp>
        <p:nvSpPr>
          <p:cNvPr id="310" name="CustomShape 34"/>
          <p:cNvSpPr/>
          <p:nvPr/>
        </p:nvSpPr>
        <p:spPr>
          <a:xfrm>
            <a:off x="3213000" y="482616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int</a:t>
            </a:r>
            <a:endParaRPr/>
          </a:p>
        </p:txBody>
      </p:sp>
      <p:sp>
        <p:nvSpPr>
          <p:cNvPr id="311" name="CustomShape 35"/>
          <p:cNvSpPr/>
          <p:nvPr/>
        </p:nvSpPr>
        <p:spPr>
          <a:xfrm>
            <a:off x="1841400" y="3848040"/>
            <a:ext cx="837720" cy="638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s * u</a:t>
            </a:r>
            <a:endParaRPr/>
          </a:p>
        </p:txBody>
      </p:sp>
      <p:sp>
        <p:nvSpPr>
          <p:cNvPr id="312" name="CustomShape 36"/>
          <p:cNvSpPr/>
          <p:nvPr/>
        </p:nvSpPr>
        <p:spPr>
          <a:xfrm>
            <a:off x="3390840" y="3860640"/>
            <a:ext cx="187920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int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int  </a:t>
            </a:r>
            <a:endParaRPr/>
          </a:p>
        </p:txBody>
      </p:sp>
      <p:sp>
        <p:nvSpPr>
          <p:cNvPr id="313" name="CustomShape 37"/>
          <p:cNvSpPr/>
          <p:nvPr/>
        </p:nvSpPr>
        <p:spPr>
          <a:xfrm>
            <a:off x="1612800" y="3365640"/>
            <a:ext cx="8125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v</a:t>
            </a:r>
            <a:endParaRPr/>
          </a:p>
        </p:txBody>
      </p:sp>
      <p:sp>
        <p:nvSpPr>
          <p:cNvPr id="314" name="CustomShape 38"/>
          <p:cNvSpPr/>
          <p:nvPr/>
        </p:nvSpPr>
        <p:spPr>
          <a:xfrm>
            <a:off x="2870280" y="2502000"/>
            <a:ext cx="246348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p</a:t>
            </a:r>
            <a:endParaRPr/>
          </a:p>
        </p:txBody>
      </p:sp>
      <p:sp>
        <p:nvSpPr>
          <p:cNvPr id="315" name="CustomShape 39"/>
          <p:cNvSpPr/>
          <p:nvPr/>
        </p:nvSpPr>
        <p:spPr>
          <a:xfrm>
            <a:off x="5936400" y="2298600"/>
            <a:ext cx="270504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mic Sans MS"/>
                <a:ea typeface="Comic Sans MS"/>
              </a:rPr>
              <a:t>Collected Constraints:</a:t>
            </a:r>
            <a:endParaRPr/>
          </a:p>
        </p:txBody>
      </p:sp>
      <p:sp>
        <p:nvSpPr>
          <p:cNvPr id="316" name="CustomShape 40"/>
          <p:cNvSpPr/>
          <p:nvPr/>
        </p:nvSpPr>
        <p:spPr>
          <a:xfrm>
            <a:off x="6515280" y="4317840"/>
            <a:ext cx="2171520" cy="622080"/>
          </a:xfrm>
          <a:prstGeom prst="rect">
            <a:avLst/>
          </a:prstGeom>
          <a:noFill/>
          <a:ln w="25560">
            <a:solidFill>
              <a:srgbClr val="ffffff"/>
            </a:solidFill>
            <a:round/>
          </a:ln>
        </p:spPr>
      </p:sp>
    </p:spTree>
  </p:cSld>
  <p:timing>
    <p:tnLst>
      <p:par>
        <p:cTn dur="indefinite" id="341" nodeType="tmRoot" restart="never">
          <p:childTnLst>
            <p:seq>
              <p:cTn dur="indefinite" id="342" nodeType="mainSeq">
                <p:childTnLst>
                  <p:par>
                    <p:cTn fill="hold" id="343">
                      <p:stCondLst>
                        <p:cond delay="indefinite"/>
                      </p:stCondLst>
                      <p:childTnLst>
                        <p:par>
                          <p:cTn fill="hold" id="344">
                            <p:stCondLst>
                              <p:cond delay="0"/>
                            </p:stCondLst>
                            <p:childTnLst>
                              <p:par>
                                <p:cTn fill="hold" id="3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279360" y="274680"/>
            <a:ext cx="854676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Type Inference with Recursion</a:t>
            </a:r>
            <a:endParaRPr/>
          </a:p>
        </p:txBody>
      </p:sp>
      <p:sp>
        <p:nvSpPr>
          <p:cNvPr id="318" name="TextShape 2"/>
          <p:cNvSpPr txBox="1"/>
          <p:nvPr/>
        </p:nvSpPr>
        <p:spPr>
          <a:xfrm>
            <a:off x="317520" y="1473120"/>
            <a:ext cx="8254800" cy="58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length(cons(x,rest)) = 1 + length(rest)</a:t>
            </a:r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6515280" y="2666880"/>
            <a:ext cx="2336400" cy="26974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p = 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p = v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w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int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int = r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w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t = u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‘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a = 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‘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a list = u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‘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a list = v</a:t>
            </a:r>
            <a:endParaRPr/>
          </a:p>
        </p:txBody>
      </p:sp>
      <p:sp>
        <p:nvSpPr>
          <p:cNvPr id="320" name="CustomShape 4"/>
          <p:cNvSpPr/>
          <p:nvPr/>
        </p:nvSpPr>
        <p:spPr>
          <a:xfrm>
            <a:off x="5181480" y="3568680"/>
            <a:ext cx="187920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r</a:t>
            </a:r>
            <a:endParaRPr/>
          </a:p>
        </p:txBody>
      </p:sp>
      <p:sp>
        <p:nvSpPr>
          <p:cNvPr id="321" name="CustomShape 5"/>
          <p:cNvSpPr/>
          <p:nvPr/>
        </p:nvSpPr>
        <p:spPr>
          <a:xfrm>
            <a:off x="4178160" y="3009960"/>
            <a:ext cx="283176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w</a:t>
            </a:r>
            <a:endParaRPr/>
          </a:p>
        </p:txBody>
      </p:sp>
      <p:sp>
        <p:nvSpPr>
          <p:cNvPr id="322" name="CustomShape 6"/>
          <p:cNvSpPr/>
          <p:nvPr/>
        </p:nvSpPr>
        <p:spPr>
          <a:xfrm>
            <a:off x="5727600" y="438156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u</a:t>
            </a:r>
            <a:endParaRPr/>
          </a:p>
        </p:txBody>
      </p:sp>
      <p:sp>
        <p:nvSpPr>
          <p:cNvPr id="323" name="Line 7"/>
          <p:cNvSpPr/>
          <p:nvPr/>
        </p:nvSpPr>
        <p:spPr>
          <a:xfrm flipH="1">
            <a:off x="1495080" y="2933640"/>
            <a:ext cx="943200" cy="441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24" name="Line 8"/>
          <p:cNvSpPr/>
          <p:nvPr/>
        </p:nvSpPr>
        <p:spPr>
          <a:xfrm>
            <a:off x="2819160" y="2857320"/>
            <a:ext cx="838080" cy="3808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25" name="Line 9"/>
          <p:cNvSpPr/>
          <p:nvPr/>
        </p:nvSpPr>
        <p:spPr>
          <a:xfrm>
            <a:off x="4190760" y="3466800"/>
            <a:ext cx="457200" cy="2286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26" name="CustomShape 10"/>
          <p:cNvSpPr/>
          <p:nvPr/>
        </p:nvSpPr>
        <p:spPr>
          <a:xfrm>
            <a:off x="4952880" y="438156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rest</a:t>
            </a:r>
            <a:endParaRPr/>
          </a:p>
        </p:txBody>
      </p:sp>
      <p:sp>
        <p:nvSpPr>
          <p:cNvPr id="327" name="CustomShape 11"/>
          <p:cNvSpPr/>
          <p:nvPr/>
        </p:nvSpPr>
        <p:spPr>
          <a:xfrm>
            <a:off x="1600200" y="5067360"/>
            <a:ext cx="45684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x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/>
          </a:p>
        </p:txBody>
      </p:sp>
      <p:sp>
        <p:nvSpPr>
          <p:cNvPr id="328" name="CustomShape 12"/>
          <p:cNvSpPr/>
          <p:nvPr/>
        </p:nvSpPr>
        <p:spPr>
          <a:xfrm>
            <a:off x="4648320" y="354348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329" name="Line 13"/>
          <p:cNvSpPr/>
          <p:nvPr/>
        </p:nvSpPr>
        <p:spPr>
          <a:xfrm>
            <a:off x="5130720" y="4051080"/>
            <a:ext cx="241200" cy="3430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30" name="Line 14"/>
          <p:cNvSpPr/>
          <p:nvPr/>
        </p:nvSpPr>
        <p:spPr>
          <a:xfrm flipH="1">
            <a:off x="4559040" y="4076640"/>
            <a:ext cx="228600" cy="4442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31" name="CustomShape 15"/>
          <p:cNvSpPr/>
          <p:nvPr/>
        </p:nvSpPr>
        <p:spPr>
          <a:xfrm>
            <a:off x="3733920" y="4406760"/>
            <a:ext cx="114264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length</a:t>
            </a:r>
            <a:endParaRPr/>
          </a:p>
        </p:txBody>
      </p:sp>
      <p:sp>
        <p:nvSpPr>
          <p:cNvPr id="332" name="Line 16"/>
          <p:cNvSpPr/>
          <p:nvPr/>
        </p:nvSpPr>
        <p:spPr>
          <a:xfrm flipH="1">
            <a:off x="3352680" y="3466800"/>
            <a:ext cx="365040" cy="3654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33" name="CustomShape 17"/>
          <p:cNvSpPr/>
          <p:nvPr/>
        </p:nvSpPr>
        <p:spPr>
          <a:xfrm>
            <a:off x="1676520" y="3924360"/>
            <a:ext cx="182160" cy="18216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</p:sp>
      <p:sp>
        <p:nvSpPr>
          <p:cNvPr id="334" name="CustomShape 18"/>
          <p:cNvSpPr/>
          <p:nvPr/>
        </p:nvSpPr>
        <p:spPr>
          <a:xfrm>
            <a:off x="1684440" y="4070520"/>
            <a:ext cx="66240" cy="10695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</p:sp>
      <p:sp>
        <p:nvSpPr>
          <p:cNvPr id="335" name="CustomShape 19"/>
          <p:cNvSpPr/>
          <p:nvPr/>
        </p:nvSpPr>
        <p:spPr>
          <a:xfrm>
            <a:off x="1833480" y="4083120"/>
            <a:ext cx="3703320" cy="1767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</p:sp>
      <p:sp>
        <p:nvSpPr>
          <p:cNvPr id="336" name="CustomShape 20"/>
          <p:cNvSpPr/>
          <p:nvPr/>
        </p:nvSpPr>
        <p:spPr>
          <a:xfrm>
            <a:off x="1066680" y="331488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337" name="Line 21"/>
          <p:cNvSpPr/>
          <p:nvPr/>
        </p:nvSpPr>
        <p:spPr>
          <a:xfrm>
            <a:off x="1600200" y="3695400"/>
            <a:ext cx="152280" cy="2286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38" name="Line 22"/>
          <p:cNvSpPr/>
          <p:nvPr/>
        </p:nvSpPr>
        <p:spPr>
          <a:xfrm flipH="1">
            <a:off x="715680" y="3682800"/>
            <a:ext cx="365400" cy="3650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39" name="CustomShape 23"/>
          <p:cNvSpPr/>
          <p:nvPr/>
        </p:nvSpPr>
        <p:spPr>
          <a:xfrm>
            <a:off x="304920" y="400068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cons</a:t>
            </a:r>
            <a:endParaRPr/>
          </a:p>
        </p:txBody>
      </p:sp>
      <p:sp>
        <p:nvSpPr>
          <p:cNvPr id="340" name="Line 24"/>
          <p:cNvSpPr/>
          <p:nvPr/>
        </p:nvSpPr>
        <p:spPr>
          <a:xfrm flipH="1">
            <a:off x="2742840" y="4228920"/>
            <a:ext cx="228600" cy="2286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41" name="CustomShape 25"/>
          <p:cNvSpPr/>
          <p:nvPr/>
        </p:nvSpPr>
        <p:spPr>
          <a:xfrm>
            <a:off x="2438280" y="4457880"/>
            <a:ext cx="44748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+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/>
          </a:p>
        </p:txBody>
      </p:sp>
      <p:sp>
        <p:nvSpPr>
          <p:cNvPr id="342" name="CustomShape 26"/>
          <p:cNvSpPr/>
          <p:nvPr/>
        </p:nvSpPr>
        <p:spPr>
          <a:xfrm>
            <a:off x="3276720" y="4457880"/>
            <a:ext cx="44748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1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/>
          </a:p>
        </p:txBody>
      </p:sp>
      <p:sp>
        <p:nvSpPr>
          <p:cNvPr id="343" name="Line 27"/>
          <p:cNvSpPr/>
          <p:nvPr/>
        </p:nvSpPr>
        <p:spPr>
          <a:xfrm>
            <a:off x="3238200" y="4178160"/>
            <a:ext cx="190440" cy="279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44" name="CustomShape 28"/>
          <p:cNvSpPr/>
          <p:nvPr/>
        </p:nvSpPr>
        <p:spPr>
          <a:xfrm>
            <a:off x="2895480" y="377208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345" name="CustomShape 29"/>
          <p:cNvSpPr/>
          <p:nvPr/>
        </p:nvSpPr>
        <p:spPr>
          <a:xfrm>
            <a:off x="3657600" y="308628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346" name="CustomShape 30"/>
          <p:cNvSpPr/>
          <p:nvPr/>
        </p:nvSpPr>
        <p:spPr>
          <a:xfrm>
            <a:off x="3987720" y="466092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t</a:t>
            </a:r>
            <a:endParaRPr/>
          </a:p>
        </p:txBody>
      </p:sp>
      <p:sp>
        <p:nvSpPr>
          <p:cNvPr id="347" name="CustomShape 31"/>
          <p:cNvSpPr/>
          <p:nvPr/>
        </p:nvSpPr>
        <p:spPr>
          <a:xfrm>
            <a:off x="2362320" y="247644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Symbol"/>
                <a:ea typeface="ＭＳ Ｐゴシック"/>
              </a:rPr>
              <a:t></a:t>
            </a:r>
            <a:endParaRPr/>
          </a:p>
        </p:txBody>
      </p:sp>
      <p:sp>
        <p:nvSpPr>
          <p:cNvPr id="348" name="CustomShape 32"/>
          <p:cNvSpPr/>
          <p:nvPr/>
        </p:nvSpPr>
        <p:spPr>
          <a:xfrm>
            <a:off x="228600" y="4267080"/>
            <a:ext cx="1752120" cy="6390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‘a * ‘a list     </a:t>
            </a:r>
            <a:r>
              <a:rPr lang="en-US">
                <a:solidFill>
                  <a:srgbClr val="ffc000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 ‘a list</a:t>
            </a:r>
            <a:endParaRPr/>
          </a:p>
        </p:txBody>
      </p:sp>
      <p:sp>
        <p:nvSpPr>
          <p:cNvPr id="349" name="CustomShape 33"/>
          <p:cNvSpPr/>
          <p:nvPr/>
        </p:nvSpPr>
        <p:spPr>
          <a:xfrm>
            <a:off x="1790640" y="521964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s</a:t>
            </a:r>
            <a:endParaRPr/>
          </a:p>
        </p:txBody>
      </p:sp>
      <p:sp>
        <p:nvSpPr>
          <p:cNvPr id="350" name="CustomShape 34"/>
          <p:cNvSpPr/>
          <p:nvPr/>
        </p:nvSpPr>
        <p:spPr>
          <a:xfrm>
            <a:off x="3213000" y="482616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int</a:t>
            </a:r>
            <a:endParaRPr/>
          </a:p>
        </p:txBody>
      </p:sp>
      <p:sp>
        <p:nvSpPr>
          <p:cNvPr id="351" name="CustomShape 35"/>
          <p:cNvSpPr/>
          <p:nvPr/>
        </p:nvSpPr>
        <p:spPr>
          <a:xfrm>
            <a:off x="1841400" y="3848040"/>
            <a:ext cx="837720" cy="638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s * u</a:t>
            </a:r>
            <a:endParaRPr/>
          </a:p>
        </p:txBody>
      </p:sp>
      <p:sp>
        <p:nvSpPr>
          <p:cNvPr id="352" name="CustomShape 36"/>
          <p:cNvSpPr/>
          <p:nvPr/>
        </p:nvSpPr>
        <p:spPr>
          <a:xfrm>
            <a:off x="3390840" y="3860640"/>
            <a:ext cx="187920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int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int  </a:t>
            </a:r>
            <a:endParaRPr/>
          </a:p>
        </p:txBody>
      </p:sp>
      <p:sp>
        <p:nvSpPr>
          <p:cNvPr id="353" name="CustomShape 37"/>
          <p:cNvSpPr/>
          <p:nvPr/>
        </p:nvSpPr>
        <p:spPr>
          <a:xfrm>
            <a:off x="1612800" y="3365640"/>
            <a:ext cx="8125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v</a:t>
            </a:r>
            <a:endParaRPr/>
          </a:p>
        </p:txBody>
      </p:sp>
      <p:sp>
        <p:nvSpPr>
          <p:cNvPr id="354" name="CustomShape 38"/>
          <p:cNvSpPr/>
          <p:nvPr/>
        </p:nvSpPr>
        <p:spPr>
          <a:xfrm>
            <a:off x="2870280" y="2502000"/>
            <a:ext cx="246348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p</a:t>
            </a:r>
            <a:endParaRPr/>
          </a:p>
        </p:txBody>
      </p:sp>
      <p:sp>
        <p:nvSpPr>
          <p:cNvPr id="355" name="CustomShape 39"/>
          <p:cNvSpPr/>
          <p:nvPr/>
        </p:nvSpPr>
        <p:spPr>
          <a:xfrm>
            <a:off x="5936400" y="2298600"/>
            <a:ext cx="270504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mic Sans MS"/>
                <a:ea typeface="Comic Sans MS"/>
              </a:rPr>
              <a:t>Collected Constraints: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279360" y="274680"/>
            <a:ext cx="854676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Type Inference with Recursion</a:t>
            </a:r>
            <a:endParaRPr/>
          </a:p>
        </p:txBody>
      </p:sp>
      <p:sp>
        <p:nvSpPr>
          <p:cNvPr id="357" name="TextShape 2"/>
          <p:cNvSpPr txBox="1"/>
          <p:nvPr/>
        </p:nvSpPr>
        <p:spPr>
          <a:xfrm>
            <a:off x="317520" y="1473120"/>
            <a:ext cx="8254800" cy="58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length(cons(x,rest)) = 1 + length(rest)</a:t>
            </a:r>
            <a:endParaRPr/>
          </a:p>
        </p:txBody>
      </p:sp>
      <p:sp>
        <p:nvSpPr>
          <p:cNvPr id="358" name="CustomShape 3"/>
          <p:cNvSpPr/>
          <p:nvPr/>
        </p:nvSpPr>
        <p:spPr>
          <a:xfrm>
            <a:off x="6515280" y="2666880"/>
            <a:ext cx="2336400" cy="15310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p = 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p = ‘a list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w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int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int = r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w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t = ‘a list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r</a:t>
            </a:r>
            <a:endParaRPr/>
          </a:p>
        </p:txBody>
      </p:sp>
      <p:sp>
        <p:nvSpPr>
          <p:cNvPr id="359" name="CustomShape 4"/>
          <p:cNvSpPr/>
          <p:nvPr/>
        </p:nvSpPr>
        <p:spPr>
          <a:xfrm>
            <a:off x="5181480" y="3568680"/>
            <a:ext cx="187920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r</a:t>
            </a:r>
            <a:endParaRPr/>
          </a:p>
        </p:txBody>
      </p:sp>
      <p:sp>
        <p:nvSpPr>
          <p:cNvPr id="360" name="CustomShape 5"/>
          <p:cNvSpPr/>
          <p:nvPr/>
        </p:nvSpPr>
        <p:spPr>
          <a:xfrm>
            <a:off x="4178160" y="3009960"/>
            <a:ext cx="283176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w</a:t>
            </a:r>
            <a:endParaRPr/>
          </a:p>
        </p:txBody>
      </p:sp>
      <p:sp>
        <p:nvSpPr>
          <p:cNvPr id="361" name="CustomShape 6"/>
          <p:cNvSpPr/>
          <p:nvPr/>
        </p:nvSpPr>
        <p:spPr>
          <a:xfrm>
            <a:off x="5727600" y="438156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u</a:t>
            </a:r>
            <a:endParaRPr/>
          </a:p>
        </p:txBody>
      </p:sp>
      <p:sp>
        <p:nvSpPr>
          <p:cNvPr id="362" name="Line 7"/>
          <p:cNvSpPr/>
          <p:nvPr/>
        </p:nvSpPr>
        <p:spPr>
          <a:xfrm flipH="1">
            <a:off x="1495080" y="2933640"/>
            <a:ext cx="943200" cy="441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63" name="Line 8"/>
          <p:cNvSpPr/>
          <p:nvPr/>
        </p:nvSpPr>
        <p:spPr>
          <a:xfrm>
            <a:off x="2819160" y="2857320"/>
            <a:ext cx="838080" cy="3808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64" name="Line 9"/>
          <p:cNvSpPr/>
          <p:nvPr/>
        </p:nvSpPr>
        <p:spPr>
          <a:xfrm>
            <a:off x="4190760" y="3466800"/>
            <a:ext cx="457200" cy="2286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65" name="CustomShape 10"/>
          <p:cNvSpPr/>
          <p:nvPr/>
        </p:nvSpPr>
        <p:spPr>
          <a:xfrm>
            <a:off x="4952880" y="438156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rest</a:t>
            </a:r>
            <a:endParaRPr/>
          </a:p>
        </p:txBody>
      </p:sp>
      <p:sp>
        <p:nvSpPr>
          <p:cNvPr id="366" name="CustomShape 11"/>
          <p:cNvSpPr/>
          <p:nvPr/>
        </p:nvSpPr>
        <p:spPr>
          <a:xfrm>
            <a:off x="1600200" y="5067360"/>
            <a:ext cx="45684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x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/>
          </a:p>
        </p:txBody>
      </p:sp>
      <p:sp>
        <p:nvSpPr>
          <p:cNvPr id="367" name="CustomShape 12"/>
          <p:cNvSpPr/>
          <p:nvPr/>
        </p:nvSpPr>
        <p:spPr>
          <a:xfrm>
            <a:off x="4648320" y="354348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368" name="Line 13"/>
          <p:cNvSpPr/>
          <p:nvPr/>
        </p:nvSpPr>
        <p:spPr>
          <a:xfrm>
            <a:off x="5130720" y="4051080"/>
            <a:ext cx="241200" cy="3430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69" name="Line 14"/>
          <p:cNvSpPr/>
          <p:nvPr/>
        </p:nvSpPr>
        <p:spPr>
          <a:xfrm flipH="1">
            <a:off x="4559040" y="4076640"/>
            <a:ext cx="228600" cy="4442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70" name="CustomShape 15"/>
          <p:cNvSpPr/>
          <p:nvPr/>
        </p:nvSpPr>
        <p:spPr>
          <a:xfrm>
            <a:off x="3733920" y="4406760"/>
            <a:ext cx="114264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length</a:t>
            </a:r>
            <a:endParaRPr/>
          </a:p>
        </p:txBody>
      </p:sp>
      <p:sp>
        <p:nvSpPr>
          <p:cNvPr id="371" name="Line 16"/>
          <p:cNvSpPr/>
          <p:nvPr/>
        </p:nvSpPr>
        <p:spPr>
          <a:xfrm flipH="1">
            <a:off x="3352680" y="3466800"/>
            <a:ext cx="365040" cy="3654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72" name="CustomShape 17"/>
          <p:cNvSpPr/>
          <p:nvPr/>
        </p:nvSpPr>
        <p:spPr>
          <a:xfrm>
            <a:off x="1676520" y="3924360"/>
            <a:ext cx="182160" cy="18216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</p:sp>
      <p:sp>
        <p:nvSpPr>
          <p:cNvPr id="373" name="CustomShape 18"/>
          <p:cNvSpPr/>
          <p:nvPr/>
        </p:nvSpPr>
        <p:spPr>
          <a:xfrm>
            <a:off x="1684440" y="4070520"/>
            <a:ext cx="66240" cy="10695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</p:sp>
      <p:sp>
        <p:nvSpPr>
          <p:cNvPr id="374" name="CustomShape 19"/>
          <p:cNvSpPr/>
          <p:nvPr/>
        </p:nvSpPr>
        <p:spPr>
          <a:xfrm>
            <a:off x="1833480" y="4083120"/>
            <a:ext cx="3703320" cy="1767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</p:sp>
      <p:sp>
        <p:nvSpPr>
          <p:cNvPr id="375" name="CustomShape 20"/>
          <p:cNvSpPr/>
          <p:nvPr/>
        </p:nvSpPr>
        <p:spPr>
          <a:xfrm>
            <a:off x="1066680" y="331488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376" name="Line 21"/>
          <p:cNvSpPr/>
          <p:nvPr/>
        </p:nvSpPr>
        <p:spPr>
          <a:xfrm>
            <a:off x="1600200" y="3695400"/>
            <a:ext cx="152280" cy="2286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77" name="Line 22"/>
          <p:cNvSpPr/>
          <p:nvPr/>
        </p:nvSpPr>
        <p:spPr>
          <a:xfrm flipH="1">
            <a:off x="715680" y="3682800"/>
            <a:ext cx="365400" cy="3650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78" name="CustomShape 23"/>
          <p:cNvSpPr/>
          <p:nvPr/>
        </p:nvSpPr>
        <p:spPr>
          <a:xfrm>
            <a:off x="304920" y="400068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cons</a:t>
            </a:r>
            <a:endParaRPr/>
          </a:p>
        </p:txBody>
      </p:sp>
      <p:sp>
        <p:nvSpPr>
          <p:cNvPr id="379" name="Line 24"/>
          <p:cNvSpPr/>
          <p:nvPr/>
        </p:nvSpPr>
        <p:spPr>
          <a:xfrm flipH="1">
            <a:off x="2742840" y="4228920"/>
            <a:ext cx="228600" cy="2286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80" name="CustomShape 25"/>
          <p:cNvSpPr/>
          <p:nvPr/>
        </p:nvSpPr>
        <p:spPr>
          <a:xfrm>
            <a:off x="2438280" y="4457880"/>
            <a:ext cx="44748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+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/>
          </a:p>
        </p:txBody>
      </p:sp>
      <p:sp>
        <p:nvSpPr>
          <p:cNvPr id="381" name="CustomShape 26"/>
          <p:cNvSpPr/>
          <p:nvPr/>
        </p:nvSpPr>
        <p:spPr>
          <a:xfrm>
            <a:off x="3276720" y="4457880"/>
            <a:ext cx="44748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1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/>
          </a:p>
        </p:txBody>
      </p:sp>
      <p:sp>
        <p:nvSpPr>
          <p:cNvPr id="382" name="Line 27"/>
          <p:cNvSpPr/>
          <p:nvPr/>
        </p:nvSpPr>
        <p:spPr>
          <a:xfrm>
            <a:off x="3238200" y="4178160"/>
            <a:ext cx="190440" cy="279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83" name="CustomShape 28"/>
          <p:cNvSpPr/>
          <p:nvPr/>
        </p:nvSpPr>
        <p:spPr>
          <a:xfrm>
            <a:off x="2895480" y="377208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384" name="CustomShape 29"/>
          <p:cNvSpPr/>
          <p:nvPr/>
        </p:nvSpPr>
        <p:spPr>
          <a:xfrm>
            <a:off x="3657600" y="308628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385" name="CustomShape 30"/>
          <p:cNvSpPr/>
          <p:nvPr/>
        </p:nvSpPr>
        <p:spPr>
          <a:xfrm>
            <a:off x="3987720" y="466092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t</a:t>
            </a:r>
            <a:endParaRPr/>
          </a:p>
        </p:txBody>
      </p:sp>
      <p:sp>
        <p:nvSpPr>
          <p:cNvPr id="386" name="CustomShape 31"/>
          <p:cNvSpPr/>
          <p:nvPr/>
        </p:nvSpPr>
        <p:spPr>
          <a:xfrm>
            <a:off x="2362320" y="247644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Symbol"/>
                <a:ea typeface="ＭＳ Ｐゴシック"/>
              </a:rPr>
              <a:t></a:t>
            </a:r>
            <a:endParaRPr/>
          </a:p>
        </p:txBody>
      </p:sp>
      <p:sp>
        <p:nvSpPr>
          <p:cNvPr id="387" name="CustomShape 32"/>
          <p:cNvSpPr/>
          <p:nvPr/>
        </p:nvSpPr>
        <p:spPr>
          <a:xfrm>
            <a:off x="228600" y="4267080"/>
            <a:ext cx="1752120" cy="6390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‘a * ‘a list     </a:t>
            </a:r>
            <a:r>
              <a:rPr lang="en-US">
                <a:solidFill>
                  <a:srgbClr val="ffc000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 ‘a list</a:t>
            </a:r>
            <a:endParaRPr/>
          </a:p>
        </p:txBody>
      </p:sp>
      <p:sp>
        <p:nvSpPr>
          <p:cNvPr id="388" name="CustomShape 33"/>
          <p:cNvSpPr/>
          <p:nvPr/>
        </p:nvSpPr>
        <p:spPr>
          <a:xfrm>
            <a:off x="1790640" y="521964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s</a:t>
            </a:r>
            <a:endParaRPr/>
          </a:p>
        </p:txBody>
      </p:sp>
      <p:sp>
        <p:nvSpPr>
          <p:cNvPr id="389" name="CustomShape 34"/>
          <p:cNvSpPr/>
          <p:nvPr/>
        </p:nvSpPr>
        <p:spPr>
          <a:xfrm>
            <a:off x="3213000" y="482616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int</a:t>
            </a:r>
            <a:endParaRPr/>
          </a:p>
        </p:txBody>
      </p:sp>
      <p:sp>
        <p:nvSpPr>
          <p:cNvPr id="390" name="CustomShape 35"/>
          <p:cNvSpPr/>
          <p:nvPr/>
        </p:nvSpPr>
        <p:spPr>
          <a:xfrm>
            <a:off x="1841400" y="3848040"/>
            <a:ext cx="837720" cy="638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s * u</a:t>
            </a:r>
            <a:endParaRPr/>
          </a:p>
        </p:txBody>
      </p:sp>
      <p:sp>
        <p:nvSpPr>
          <p:cNvPr id="391" name="CustomShape 36"/>
          <p:cNvSpPr/>
          <p:nvPr/>
        </p:nvSpPr>
        <p:spPr>
          <a:xfrm>
            <a:off x="3390840" y="3860640"/>
            <a:ext cx="187920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int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int  </a:t>
            </a:r>
            <a:endParaRPr/>
          </a:p>
        </p:txBody>
      </p:sp>
      <p:sp>
        <p:nvSpPr>
          <p:cNvPr id="392" name="CustomShape 37"/>
          <p:cNvSpPr/>
          <p:nvPr/>
        </p:nvSpPr>
        <p:spPr>
          <a:xfrm>
            <a:off x="1612800" y="3365640"/>
            <a:ext cx="8125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v</a:t>
            </a:r>
            <a:endParaRPr/>
          </a:p>
        </p:txBody>
      </p:sp>
      <p:sp>
        <p:nvSpPr>
          <p:cNvPr id="393" name="CustomShape 38"/>
          <p:cNvSpPr/>
          <p:nvPr/>
        </p:nvSpPr>
        <p:spPr>
          <a:xfrm>
            <a:off x="2870280" y="2502000"/>
            <a:ext cx="246348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p</a:t>
            </a:r>
            <a:endParaRPr/>
          </a:p>
        </p:txBody>
      </p:sp>
      <p:sp>
        <p:nvSpPr>
          <p:cNvPr id="394" name="CustomShape 39"/>
          <p:cNvSpPr/>
          <p:nvPr/>
        </p:nvSpPr>
        <p:spPr>
          <a:xfrm>
            <a:off x="5936400" y="2298600"/>
            <a:ext cx="270504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mic Sans MS"/>
                <a:ea typeface="Comic Sans MS"/>
              </a:rPr>
              <a:t>Collected Constraints:</a:t>
            </a:r>
            <a:endParaRPr/>
          </a:p>
        </p:txBody>
      </p:sp>
      <p:sp>
        <p:nvSpPr>
          <p:cNvPr id="395" name="CustomShape 40"/>
          <p:cNvSpPr/>
          <p:nvPr/>
        </p:nvSpPr>
        <p:spPr>
          <a:xfrm>
            <a:off x="6553080" y="3568680"/>
            <a:ext cx="1955520" cy="291600"/>
          </a:xfrm>
          <a:prstGeom prst="rect">
            <a:avLst/>
          </a:prstGeom>
          <a:noFill/>
          <a:ln w="25560">
            <a:solidFill>
              <a:srgbClr val="ffffff"/>
            </a:solidFill>
            <a:round/>
          </a:ln>
        </p:spPr>
      </p:sp>
    </p:spTree>
  </p:cSld>
  <p:timing>
    <p:tnLst>
      <p:par>
        <p:cTn dur="indefinite" id="347" nodeType="tmRoot" restart="never">
          <p:childTnLst>
            <p:seq>
              <p:cTn dur="indefinite" id="348" nodeType="mainSeq">
                <p:childTnLst>
                  <p:par>
                    <p:cTn fill="hold" id="349">
                      <p:stCondLst>
                        <p:cond delay="indefinite"/>
                      </p:stCondLst>
                      <p:childTnLst>
                        <p:par>
                          <p:cTn fill="hold" id="350">
                            <p:stCondLst>
                              <p:cond delay="0"/>
                            </p:stCondLst>
                            <p:childTnLst>
                              <p:par>
                                <p:cTn fill="hold" id="35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279360" y="274680"/>
            <a:ext cx="854676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Type Inference with Recursion</a:t>
            </a:r>
            <a:endParaRPr/>
          </a:p>
        </p:txBody>
      </p:sp>
      <p:sp>
        <p:nvSpPr>
          <p:cNvPr id="397" name="TextShape 2"/>
          <p:cNvSpPr txBox="1"/>
          <p:nvPr/>
        </p:nvSpPr>
        <p:spPr>
          <a:xfrm>
            <a:off x="317520" y="1473120"/>
            <a:ext cx="8254800" cy="58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length(cons(x,rest)) = 1 + length(rest)</a:t>
            </a:r>
            <a:endParaRPr/>
          </a:p>
        </p:txBody>
      </p:sp>
      <p:sp>
        <p:nvSpPr>
          <p:cNvPr id="398" name="CustomShape 3"/>
          <p:cNvSpPr/>
          <p:nvPr/>
        </p:nvSpPr>
        <p:spPr>
          <a:xfrm>
            <a:off x="6515280" y="2666880"/>
            <a:ext cx="2336400" cy="1142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p = 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p = ‘a list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int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t = ‘a list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int</a:t>
            </a:r>
            <a:endParaRPr/>
          </a:p>
        </p:txBody>
      </p:sp>
      <p:sp>
        <p:nvSpPr>
          <p:cNvPr id="399" name="CustomShape 4"/>
          <p:cNvSpPr/>
          <p:nvPr/>
        </p:nvSpPr>
        <p:spPr>
          <a:xfrm>
            <a:off x="5181480" y="3568680"/>
            <a:ext cx="187920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r</a:t>
            </a:r>
            <a:endParaRPr/>
          </a:p>
        </p:txBody>
      </p:sp>
      <p:sp>
        <p:nvSpPr>
          <p:cNvPr id="400" name="CustomShape 5"/>
          <p:cNvSpPr/>
          <p:nvPr/>
        </p:nvSpPr>
        <p:spPr>
          <a:xfrm>
            <a:off x="4178160" y="3009960"/>
            <a:ext cx="283176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w</a:t>
            </a:r>
            <a:endParaRPr/>
          </a:p>
        </p:txBody>
      </p:sp>
      <p:sp>
        <p:nvSpPr>
          <p:cNvPr id="401" name="CustomShape 6"/>
          <p:cNvSpPr/>
          <p:nvPr/>
        </p:nvSpPr>
        <p:spPr>
          <a:xfrm>
            <a:off x="5727600" y="438156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u</a:t>
            </a:r>
            <a:endParaRPr/>
          </a:p>
        </p:txBody>
      </p:sp>
      <p:sp>
        <p:nvSpPr>
          <p:cNvPr id="402" name="Line 7"/>
          <p:cNvSpPr/>
          <p:nvPr/>
        </p:nvSpPr>
        <p:spPr>
          <a:xfrm flipH="1">
            <a:off x="1495080" y="2933640"/>
            <a:ext cx="943200" cy="441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403" name="Line 8"/>
          <p:cNvSpPr/>
          <p:nvPr/>
        </p:nvSpPr>
        <p:spPr>
          <a:xfrm>
            <a:off x="2819160" y="2857320"/>
            <a:ext cx="838080" cy="3808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404" name="Line 9"/>
          <p:cNvSpPr/>
          <p:nvPr/>
        </p:nvSpPr>
        <p:spPr>
          <a:xfrm>
            <a:off x="4190760" y="3466800"/>
            <a:ext cx="457200" cy="2286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405" name="CustomShape 10"/>
          <p:cNvSpPr/>
          <p:nvPr/>
        </p:nvSpPr>
        <p:spPr>
          <a:xfrm>
            <a:off x="4952880" y="438156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rest</a:t>
            </a:r>
            <a:endParaRPr/>
          </a:p>
        </p:txBody>
      </p:sp>
      <p:sp>
        <p:nvSpPr>
          <p:cNvPr id="406" name="CustomShape 11"/>
          <p:cNvSpPr/>
          <p:nvPr/>
        </p:nvSpPr>
        <p:spPr>
          <a:xfrm>
            <a:off x="1600200" y="5067360"/>
            <a:ext cx="45684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x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/>
          </a:p>
        </p:txBody>
      </p:sp>
      <p:sp>
        <p:nvSpPr>
          <p:cNvPr id="407" name="CustomShape 12"/>
          <p:cNvSpPr/>
          <p:nvPr/>
        </p:nvSpPr>
        <p:spPr>
          <a:xfrm>
            <a:off x="4648320" y="354348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408" name="Line 13"/>
          <p:cNvSpPr/>
          <p:nvPr/>
        </p:nvSpPr>
        <p:spPr>
          <a:xfrm>
            <a:off x="5130720" y="4051080"/>
            <a:ext cx="241200" cy="3430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409" name="Line 14"/>
          <p:cNvSpPr/>
          <p:nvPr/>
        </p:nvSpPr>
        <p:spPr>
          <a:xfrm flipH="1">
            <a:off x="4559040" y="4076640"/>
            <a:ext cx="228600" cy="4442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410" name="CustomShape 15"/>
          <p:cNvSpPr/>
          <p:nvPr/>
        </p:nvSpPr>
        <p:spPr>
          <a:xfrm>
            <a:off x="3733920" y="4406760"/>
            <a:ext cx="114264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length</a:t>
            </a:r>
            <a:endParaRPr/>
          </a:p>
        </p:txBody>
      </p:sp>
      <p:sp>
        <p:nvSpPr>
          <p:cNvPr id="411" name="Line 16"/>
          <p:cNvSpPr/>
          <p:nvPr/>
        </p:nvSpPr>
        <p:spPr>
          <a:xfrm flipH="1">
            <a:off x="3352680" y="3466800"/>
            <a:ext cx="365040" cy="3654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412" name="CustomShape 17"/>
          <p:cNvSpPr/>
          <p:nvPr/>
        </p:nvSpPr>
        <p:spPr>
          <a:xfrm>
            <a:off x="1676520" y="3924360"/>
            <a:ext cx="182160" cy="18216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</p:sp>
      <p:sp>
        <p:nvSpPr>
          <p:cNvPr id="413" name="CustomShape 18"/>
          <p:cNvSpPr/>
          <p:nvPr/>
        </p:nvSpPr>
        <p:spPr>
          <a:xfrm>
            <a:off x="1684440" y="4070520"/>
            <a:ext cx="66240" cy="10695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</p:sp>
      <p:sp>
        <p:nvSpPr>
          <p:cNvPr id="414" name="CustomShape 19"/>
          <p:cNvSpPr/>
          <p:nvPr/>
        </p:nvSpPr>
        <p:spPr>
          <a:xfrm>
            <a:off x="1833480" y="4083120"/>
            <a:ext cx="3703320" cy="1767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</p:sp>
      <p:sp>
        <p:nvSpPr>
          <p:cNvPr id="415" name="CustomShape 20"/>
          <p:cNvSpPr/>
          <p:nvPr/>
        </p:nvSpPr>
        <p:spPr>
          <a:xfrm>
            <a:off x="1066680" y="331488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416" name="Line 21"/>
          <p:cNvSpPr/>
          <p:nvPr/>
        </p:nvSpPr>
        <p:spPr>
          <a:xfrm>
            <a:off x="1600200" y="3695400"/>
            <a:ext cx="152280" cy="2286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417" name="Line 22"/>
          <p:cNvSpPr/>
          <p:nvPr/>
        </p:nvSpPr>
        <p:spPr>
          <a:xfrm flipH="1">
            <a:off x="715680" y="3682800"/>
            <a:ext cx="365400" cy="36504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418" name="CustomShape 23"/>
          <p:cNvSpPr/>
          <p:nvPr/>
        </p:nvSpPr>
        <p:spPr>
          <a:xfrm>
            <a:off x="304920" y="400068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cons</a:t>
            </a:r>
            <a:endParaRPr/>
          </a:p>
        </p:txBody>
      </p:sp>
      <p:sp>
        <p:nvSpPr>
          <p:cNvPr id="419" name="Line 24"/>
          <p:cNvSpPr/>
          <p:nvPr/>
        </p:nvSpPr>
        <p:spPr>
          <a:xfrm flipH="1">
            <a:off x="2742840" y="4228920"/>
            <a:ext cx="228600" cy="2286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420" name="CustomShape 25"/>
          <p:cNvSpPr/>
          <p:nvPr/>
        </p:nvSpPr>
        <p:spPr>
          <a:xfrm>
            <a:off x="2438280" y="4457880"/>
            <a:ext cx="44748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+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/>
          </a:p>
        </p:txBody>
      </p:sp>
      <p:sp>
        <p:nvSpPr>
          <p:cNvPr id="421" name="CustomShape 26"/>
          <p:cNvSpPr/>
          <p:nvPr/>
        </p:nvSpPr>
        <p:spPr>
          <a:xfrm>
            <a:off x="3276720" y="4457880"/>
            <a:ext cx="44748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</a:rPr>
              <a:t>1</a:t>
            </a:r>
            <a:r>
              <a:rPr lang="en-US" sz="2800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/>
          </a:p>
        </p:txBody>
      </p:sp>
      <p:sp>
        <p:nvSpPr>
          <p:cNvPr id="422" name="Line 27"/>
          <p:cNvSpPr/>
          <p:nvPr/>
        </p:nvSpPr>
        <p:spPr>
          <a:xfrm>
            <a:off x="3238200" y="4178160"/>
            <a:ext cx="190440" cy="279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423" name="CustomShape 28"/>
          <p:cNvSpPr/>
          <p:nvPr/>
        </p:nvSpPr>
        <p:spPr>
          <a:xfrm>
            <a:off x="2895480" y="377208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424" name="CustomShape 29"/>
          <p:cNvSpPr/>
          <p:nvPr/>
        </p:nvSpPr>
        <p:spPr>
          <a:xfrm>
            <a:off x="3657600" y="308628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  <a:ea typeface="ＭＳ Ｐゴシック"/>
              </a:rPr>
              <a:t>@</a:t>
            </a:r>
            <a:endParaRPr/>
          </a:p>
        </p:txBody>
      </p:sp>
      <p:sp>
        <p:nvSpPr>
          <p:cNvPr id="425" name="CustomShape 30"/>
          <p:cNvSpPr/>
          <p:nvPr/>
        </p:nvSpPr>
        <p:spPr>
          <a:xfrm>
            <a:off x="3987720" y="466092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t</a:t>
            </a:r>
            <a:endParaRPr/>
          </a:p>
        </p:txBody>
      </p:sp>
      <p:sp>
        <p:nvSpPr>
          <p:cNvPr id="426" name="CustomShape 31"/>
          <p:cNvSpPr/>
          <p:nvPr/>
        </p:nvSpPr>
        <p:spPr>
          <a:xfrm>
            <a:off x="2362320" y="2476440"/>
            <a:ext cx="547200" cy="547200"/>
          </a:xfrm>
          <a:prstGeom prst="ellipse">
            <a:avLst/>
          </a:prstGeom>
          <a:solidFill>
            <a:srgbClr val="ceb966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Symbol"/>
                <a:ea typeface="ＭＳ Ｐゴシック"/>
              </a:rPr>
              <a:t></a:t>
            </a:r>
            <a:endParaRPr/>
          </a:p>
        </p:txBody>
      </p:sp>
      <p:sp>
        <p:nvSpPr>
          <p:cNvPr id="427" name="CustomShape 32"/>
          <p:cNvSpPr/>
          <p:nvPr/>
        </p:nvSpPr>
        <p:spPr>
          <a:xfrm>
            <a:off x="228600" y="4267080"/>
            <a:ext cx="1752120" cy="6390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‘a * ‘a list     </a:t>
            </a:r>
            <a:r>
              <a:rPr lang="en-US">
                <a:solidFill>
                  <a:srgbClr val="ffc000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 ‘a list</a:t>
            </a:r>
            <a:endParaRPr/>
          </a:p>
        </p:txBody>
      </p:sp>
      <p:sp>
        <p:nvSpPr>
          <p:cNvPr id="428" name="CustomShape 33"/>
          <p:cNvSpPr/>
          <p:nvPr/>
        </p:nvSpPr>
        <p:spPr>
          <a:xfrm>
            <a:off x="1790640" y="521964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s</a:t>
            </a:r>
            <a:endParaRPr/>
          </a:p>
        </p:txBody>
      </p:sp>
      <p:sp>
        <p:nvSpPr>
          <p:cNvPr id="429" name="CustomShape 34"/>
          <p:cNvSpPr/>
          <p:nvPr/>
        </p:nvSpPr>
        <p:spPr>
          <a:xfrm>
            <a:off x="3213000" y="4826160"/>
            <a:ext cx="837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: int</a:t>
            </a:r>
            <a:endParaRPr/>
          </a:p>
        </p:txBody>
      </p:sp>
      <p:sp>
        <p:nvSpPr>
          <p:cNvPr id="430" name="CustomShape 35"/>
          <p:cNvSpPr/>
          <p:nvPr/>
        </p:nvSpPr>
        <p:spPr>
          <a:xfrm>
            <a:off x="1841400" y="3848040"/>
            <a:ext cx="837720" cy="638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s * u</a:t>
            </a:r>
            <a:endParaRPr/>
          </a:p>
        </p:txBody>
      </p:sp>
      <p:sp>
        <p:nvSpPr>
          <p:cNvPr id="431" name="CustomShape 36"/>
          <p:cNvSpPr/>
          <p:nvPr/>
        </p:nvSpPr>
        <p:spPr>
          <a:xfrm>
            <a:off x="3390840" y="3860640"/>
            <a:ext cx="187920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int </a:t>
            </a:r>
            <a:r>
              <a:rPr lang="en-US">
                <a:solidFill>
                  <a:srgbClr val="9cb084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 int  </a:t>
            </a:r>
            <a:endParaRPr/>
          </a:p>
        </p:txBody>
      </p:sp>
      <p:sp>
        <p:nvSpPr>
          <p:cNvPr id="432" name="CustomShape 37"/>
          <p:cNvSpPr/>
          <p:nvPr/>
        </p:nvSpPr>
        <p:spPr>
          <a:xfrm>
            <a:off x="1612800" y="3365640"/>
            <a:ext cx="8125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v</a:t>
            </a:r>
            <a:endParaRPr/>
          </a:p>
        </p:txBody>
      </p:sp>
      <p:sp>
        <p:nvSpPr>
          <p:cNvPr id="433" name="CustomShape 38"/>
          <p:cNvSpPr/>
          <p:nvPr/>
        </p:nvSpPr>
        <p:spPr>
          <a:xfrm>
            <a:off x="2870280" y="2502000"/>
            <a:ext cx="246348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: p</a:t>
            </a:r>
            <a:endParaRPr/>
          </a:p>
        </p:txBody>
      </p:sp>
      <p:sp>
        <p:nvSpPr>
          <p:cNvPr id="434" name="CustomShape 39"/>
          <p:cNvSpPr/>
          <p:nvPr/>
        </p:nvSpPr>
        <p:spPr>
          <a:xfrm>
            <a:off x="5936400" y="2298600"/>
            <a:ext cx="270504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mic Sans MS"/>
                <a:ea typeface="Comic Sans MS"/>
              </a:rPr>
              <a:t>Collected Constraints:</a:t>
            </a:r>
            <a:endParaRPr/>
          </a:p>
        </p:txBody>
      </p:sp>
      <p:sp>
        <p:nvSpPr>
          <p:cNvPr id="435" name="CustomShape 40"/>
          <p:cNvSpPr/>
          <p:nvPr/>
        </p:nvSpPr>
        <p:spPr>
          <a:xfrm>
            <a:off x="6155280" y="5270400"/>
            <a:ext cx="96300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mic Sans MS"/>
                <a:ea typeface="Comic Sans MS"/>
              </a:rPr>
              <a:t>Result:</a:t>
            </a:r>
            <a:endParaRPr/>
          </a:p>
        </p:txBody>
      </p:sp>
      <p:sp>
        <p:nvSpPr>
          <p:cNvPr id="436" name="CustomShape 41"/>
          <p:cNvSpPr/>
          <p:nvPr/>
        </p:nvSpPr>
        <p:spPr>
          <a:xfrm>
            <a:off x="6629400" y="5651640"/>
            <a:ext cx="233640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p = ‘a list </a:t>
            </a:r>
            <a:r>
              <a:rPr lang="en-US">
                <a:solidFill>
                  <a:srgbClr val="ffc000"/>
                </a:solidFill>
                <a:latin typeface="Symbol"/>
                <a:ea typeface="Comic Sans MS"/>
              </a:rPr>
              <a:t></a:t>
            </a:r>
            <a:r>
              <a:rPr lang="en-US">
                <a:solidFill>
                  <a:srgbClr val="ffc000"/>
                </a:solidFill>
                <a:latin typeface="Comic Sans MS"/>
                <a:ea typeface="Comic Sans MS"/>
              </a:rPr>
              <a:t> int</a:t>
            </a:r>
            <a:endParaRPr/>
          </a:p>
        </p:txBody>
      </p:sp>
      <p:sp>
        <p:nvSpPr>
          <p:cNvPr id="437" name="CustomShape 42"/>
          <p:cNvSpPr/>
          <p:nvPr/>
        </p:nvSpPr>
        <p:spPr>
          <a:xfrm>
            <a:off x="6146640" y="5219640"/>
            <a:ext cx="2387160" cy="939600"/>
          </a:xfrm>
          <a:prstGeom prst="rect">
            <a:avLst/>
          </a:prstGeom>
          <a:noFill/>
          <a:ln w="25560">
            <a:solidFill>
              <a:srgbClr val="ffffff"/>
            </a:solidFill>
            <a:round/>
          </a:ln>
        </p:spPr>
      </p:sp>
    </p:spTree>
  </p:cSld>
  <p:timing>
    <p:tnLst>
      <p:par>
        <p:cTn dur="indefinite" id="353" nodeType="tmRoot" restart="never">
          <p:childTnLst>
            <p:seq>
              <p:cTn dur="indefinite" id="354" nodeType="mainSeq">
                <p:childTnLst>
                  <p:par>
                    <p:cTn fill="hold" id="355">
                      <p:stCondLst>
                        <p:cond delay="indefinite"/>
                      </p:stCondLst>
                      <p:childTnLst>
                        <p:par>
                          <p:cTn fill="hold" id="356">
                            <p:stCondLst>
                              <p:cond delay="0"/>
                            </p:stCondLst>
                            <p:childTnLst>
                              <p:par>
                                <p:cTn fill="hold" id="3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457200" y="58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Multiple Clauses</a:t>
            </a:r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31640" y="1168560"/>
            <a:ext cx="8534160" cy="525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Function with multiple clauses</a:t>
            </a:r>
            <a:endParaRPr/>
          </a:p>
          <a:p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- fun append(nil,l) = l</a:t>
            </a:r>
            <a:endParaRPr/>
          </a:p>
          <a:p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    </a:t>
            </a:r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| append(x::xs,l) = x :: append(xs,l)</a:t>
            </a:r>
            <a:endParaRPr/>
          </a:p>
          <a:p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&gt; append: ‘a list * ‘a list </a:t>
            </a:r>
            <a:r>
              <a:rPr lang="en-US" sz="20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 int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Infer type of each branch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First branch:     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	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	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	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	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  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append :‘a list *‘b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‘b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First branch: 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	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	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	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	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 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append :‘a list *‘b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‘a list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Combine by equating types of two branches:                </a:t>
            </a: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	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append :‘a list *‘a list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‘a list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457200" y="58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Most General Type</a:t>
            </a:r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235080" y="1168560"/>
            <a:ext cx="8673840" cy="525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Type inference is </a:t>
            </a:r>
            <a:r>
              <a:rPr lang="en-US" sz="2800">
                <a:solidFill>
                  <a:srgbClr val="ceb966"/>
                </a:solidFill>
                <a:latin typeface="Comic Sans MS"/>
                <a:ea typeface="ＭＳ Ｐゴシック"/>
              </a:rPr>
              <a:t>guaranteed </a:t>
            </a: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to produce the </a:t>
            </a:r>
            <a:r>
              <a:rPr i="1" lang="en-US" sz="2800">
                <a:solidFill>
                  <a:srgbClr val="ceb966"/>
                </a:solidFill>
                <a:latin typeface="Comic Sans MS"/>
                <a:ea typeface="ＭＳ Ｐゴシック"/>
              </a:rPr>
              <a:t>most general type</a:t>
            </a: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:</a:t>
            </a:r>
            <a:endParaRPr/>
          </a:p>
          <a:p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- fun map(f,nil) = nil</a:t>
            </a:r>
            <a:endParaRPr/>
          </a:p>
          <a:p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    </a:t>
            </a:r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| map(f, x::xs) = f(x) :: (map(f,xs))</a:t>
            </a:r>
            <a:endParaRPr/>
          </a:p>
          <a:p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&gt; map:('a </a:t>
            </a:r>
            <a:r>
              <a:rPr lang="en-US" sz="20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 'b) * 'a list </a:t>
            </a:r>
            <a:r>
              <a:rPr lang="en-US" sz="20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  'b list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Function has many other, less general types: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map:('a  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int) * 'a list  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 int list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map:(bool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'b)  * bool list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 'b list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map:(char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int) * char list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 int list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Courier New"/>
              </a:rPr>
              <a:t>Less general types are all </a:t>
            </a:r>
            <a:r>
              <a:rPr lang="en-US" sz="2800">
                <a:solidFill>
                  <a:srgbClr val="ceb966"/>
                </a:solidFill>
                <a:latin typeface="Comic Sans MS"/>
                <a:ea typeface="Courier New"/>
              </a:rPr>
              <a:t>instances </a:t>
            </a:r>
            <a:r>
              <a:rPr lang="en-US" sz="2800">
                <a:solidFill>
                  <a:srgbClr val="ffffff"/>
                </a:solidFill>
                <a:latin typeface="Comic Sans MS"/>
                <a:ea typeface="Courier New"/>
              </a:rPr>
              <a:t>of most general type, also called the </a:t>
            </a:r>
            <a:r>
              <a:rPr i="1" lang="en-US" sz="2800">
                <a:solidFill>
                  <a:srgbClr val="ceb966"/>
                </a:solidFill>
                <a:latin typeface="Comic Sans MS"/>
                <a:ea typeface="Courier New"/>
              </a:rPr>
              <a:t>principal type</a:t>
            </a:r>
            <a:r>
              <a:rPr lang="en-US" sz="2800">
                <a:solidFill>
                  <a:srgbClr val="ffffff"/>
                </a:solidFill>
                <a:latin typeface="Comic Sans MS"/>
                <a:ea typeface="Courier New"/>
              </a:rPr>
              <a:t>.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Type Inference Algorithm</a:t>
            </a:r>
            <a:endParaRPr/>
          </a:p>
        </p:txBody>
      </p:sp>
      <p:sp>
        <p:nvSpPr>
          <p:cNvPr id="443" name="TextShape 2"/>
          <p:cNvSpPr txBox="1"/>
          <p:nvPr/>
        </p:nvSpPr>
        <p:spPr>
          <a:xfrm>
            <a:off x="457200" y="1600200"/>
            <a:ext cx="8229240" cy="4708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When the Hindley/Milner type inference algorithm was developed, its complexity was unknown.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In 1989, </a:t>
            </a:r>
            <a:r>
              <a:rPr lang="en-US" sz="2800">
                <a:solidFill>
                  <a:srgbClr val="ceb966"/>
                </a:solidFill>
                <a:latin typeface="Comic Sans MS"/>
                <a:ea typeface="ＭＳ Ｐゴシック"/>
              </a:rPr>
              <a:t>Kanellakis</a:t>
            </a: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, </a:t>
            </a:r>
            <a:r>
              <a:rPr lang="en-US" sz="2800">
                <a:solidFill>
                  <a:srgbClr val="ceb966"/>
                </a:solidFill>
                <a:latin typeface="Comic Sans MS"/>
                <a:ea typeface="ＭＳ Ｐゴシック"/>
              </a:rPr>
              <a:t>Mairson</a:t>
            </a: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, and </a:t>
            </a:r>
            <a:r>
              <a:rPr lang="en-US" sz="2800">
                <a:solidFill>
                  <a:srgbClr val="ceb966"/>
                </a:solidFill>
                <a:latin typeface="Comic Sans MS"/>
                <a:ea typeface="ＭＳ Ｐゴシック"/>
              </a:rPr>
              <a:t>Mitchell </a:t>
            </a: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proved that the problem was exponential-time complete.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Linear in practice though…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Outline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7080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General discussion of types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What is a type?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Compile-time vs run-time checking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Conservative program analysis</a:t>
            </a:r>
            <a:endParaRPr/>
          </a:p>
          <a:p>
            <a:pPr>
              <a:lnSpc>
                <a:spcPct val="9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Type inference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Good example of static analysis algorithm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Will study algorithm and examples</a:t>
            </a:r>
            <a:endParaRPr/>
          </a:p>
          <a:p>
            <a:pPr>
              <a:lnSpc>
                <a:spcPct val="9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Polymorphism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Uniform vs non-uniform impl of polymorphism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Polymorphism vs overloading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190440" y="274680"/>
            <a:ext cx="86738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Information from Type Inference</a:t>
            </a:r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711360" y="1473120"/>
            <a:ext cx="7721280" cy="4457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Consider this function…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 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fun reverse (nil) = nil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 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| reverse (x::xs) = reverse(xs);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… </a:t>
            </a: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and its most general type: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  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reverse : ‘a list 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‘b list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What does this type mean? 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   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Reversing a list does not change its type, so there must be an error in the definition of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reverse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!</a:t>
            </a:r>
            <a:endParaRPr/>
          </a:p>
        </p:txBody>
      </p:sp>
      <p:sp>
        <p:nvSpPr>
          <p:cNvPr id="446" name="CustomShape 3"/>
          <p:cNvSpPr/>
          <p:nvPr/>
        </p:nvSpPr>
        <p:spPr>
          <a:xfrm>
            <a:off x="1565640" y="6058080"/>
            <a:ext cx="601200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See Koenig paper on “Reading” page of CS242 site</a:t>
            </a:r>
            <a:endParaRPr/>
          </a:p>
        </p:txBody>
      </p:sp>
    </p:spTree>
  </p:cSld>
  <p:timing>
    <p:tnLst>
      <p:par>
        <p:cTn dur="indefinite" id="359" nodeType="tmRoot" restart="never">
          <p:childTnLst>
            <p:seq>
              <p:cTn dur="indefinite" id="360" nodeType="mainSeq">
                <p:childTnLst>
                  <p:par>
                    <p:cTn fill="hold" id="361">
                      <p:stCondLst>
                        <p:cond delay="indefinite"/>
                      </p:stCondLst>
                      <p:childTnLst>
                        <p:par>
                          <p:cTn fill="hold" id="362">
                            <p:stCondLst>
                              <p:cond delay="0"/>
                            </p:stCondLst>
                            <p:childTnLst>
                              <p:par>
                                <p:cTn fill="hold" id="36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2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65"/>
                                        <p:tgtEl>
                                          <p:spTgt spid="445">
                                            <p:txEl>
                                              <p:pRg end="2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66"/>
                                        <p:tgtEl>
                                          <p:spTgt spid="445">
                                            <p:txEl>
                                              <p:pRg end="2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67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50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69"/>
                                        <p:tgtEl>
                                          <p:spTgt spid="445">
                                            <p:txEl>
                                              <p:pRg end="50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70"/>
                                        <p:tgtEl>
                                          <p:spTgt spid="445">
                                            <p:txEl>
                                              <p:pRg end="50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71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86" st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73"/>
                                        <p:tgtEl>
                                          <p:spTgt spid="445">
                                            <p:txEl>
                                              <p:pRg end="86" st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74"/>
                                        <p:tgtEl>
                                          <p:spTgt spid="445">
                                            <p:txEl>
                                              <p:pRg end="86" st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5">
                      <p:stCondLst>
                        <p:cond delay="indefinite"/>
                      </p:stCondLst>
                      <p:childTnLst>
                        <p:par>
                          <p:cTn fill="hold" id="376">
                            <p:stCondLst>
                              <p:cond delay="0"/>
                            </p:stCondLst>
                            <p:childTnLst>
                              <p:par>
                                <p:cTn fill="hold" id="37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15" st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79"/>
                                        <p:tgtEl>
                                          <p:spTgt spid="445">
                                            <p:txEl>
                                              <p:pRg end="115" st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80"/>
                                        <p:tgtEl>
                                          <p:spTgt spid="445">
                                            <p:txEl>
                                              <p:pRg end="115" st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81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46" st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83"/>
                                        <p:tgtEl>
                                          <p:spTgt spid="445">
                                            <p:txEl>
                                              <p:pRg end="146" st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84"/>
                                        <p:tgtEl>
                                          <p:spTgt spid="445">
                                            <p:txEl>
                                              <p:pRg end="146" st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5">
                      <p:stCondLst>
                        <p:cond delay="indefinite"/>
                      </p:stCondLst>
                      <p:childTnLst>
                        <p:par>
                          <p:cTn fill="hold" id="386">
                            <p:stCondLst>
                              <p:cond delay="0"/>
                            </p:stCondLst>
                            <p:childTnLst>
                              <p:par>
                                <p:cTn fill="hold" id="38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73" st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89"/>
                                        <p:tgtEl>
                                          <p:spTgt spid="445">
                                            <p:txEl>
                                              <p:pRg end="173" st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90"/>
                                        <p:tgtEl>
                                          <p:spTgt spid="445">
                                            <p:txEl>
                                              <p:pRg end="173" st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1">
                      <p:stCondLst>
                        <p:cond delay="indefinite"/>
                      </p:stCondLst>
                      <p:childTnLst>
                        <p:par>
                          <p:cTn fill="hold" id="392">
                            <p:stCondLst>
                              <p:cond delay="0"/>
                            </p:stCondLst>
                            <p:childTnLst>
                              <p:par>
                                <p:cTn fill="hold" id="39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275" st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95"/>
                                        <p:tgtEl>
                                          <p:spTgt spid="445">
                                            <p:txEl>
                                              <p:pRg end="275" st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96"/>
                                        <p:tgtEl>
                                          <p:spTgt spid="445">
                                            <p:txEl>
                                              <p:pRg end="275" st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7">
                      <p:stCondLst>
                        <p:cond delay="indefinite"/>
                      </p:stCondLst>
                      <p:childTnLst>
                        <p:par>
                          <p:cTn fill="hold" id="398">
                            <p:stCondLst>
                              <p:cond delay="0"/>
                            </p:stCondLst>
                            <p:childTnLst>
                              <p:par>
                                <p:cTn fill="hold" id="39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401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02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457200" y="173160"/>
            <a:ext cx="8229240" cy="7664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Type Inference: Key Points</a:t>
            </a:r>
            <a:endParaRPr/>
          </a:p>
        </p:txBody>
      </p:sp>
      <p:sp>
        <p:nvSpPr>
          <p:cNvPr id="448" name="TextShape 2"/>
          <p:cNvSpPr txBox="1"/>
          <p:nvPr/>
        </p:nvSpPr>
        <p:spPr>
          <a:xfrm>
            <a:off x="152280" y="1143000"/>
            <a:ext cx="8762760" cy="5397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Type inference computes the types of expressions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Does not require type declarations for variables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Finds the </a:t>
            </a:r>
            <a:r>
              <a:rPr i="1" lang="en-US" sz="2000">
                <a:solidFill>
                  <a:srgbClr val="ceb966"/>
                </a:solidFill>
                <a:latin typeface="Comic Sans MS"/>
                <a:ea typeface="ＭＳ Ｐゴシック"/>
              </a:rPr>
              <a:t>most general type</a:t>
            </a:r>
            <a:r>
              <a:rPr lang="en-US" sz="2000">
                <a:solidFill>
                  <a:srgbClr val="ceb966"/>
                </a:solidFill>
                <a:latin typeface="Comic Sans MS"/>
                <a:ea typeface="ＭＳ Ｐゴシック"/>
              </a:rPr>
              <a:t> </a:t>
            </a: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by solving constraints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Leads to polymorphism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Sometimes better error detection than type checking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Type may indicate a programming error even if no type error.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Some costs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More difficult to identify program line that causes error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ML requires different syntax for integer 3, real 3.0.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Natural implementation requires uniform representation sizes.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Complications regarding assignment took years to work out.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Idea can be applied to other program properties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Discover properties of program using same kind of analysis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Haskell Type Inference</a:t>
            </a:r>
            <a:endParaRPr/>
          </a:p>
        </p:txBody>
      </p:sp>
      <p:sp>
        <p:nvSpPr>
          <p:cNvPr id="450" name="TextShape 2"/>
          <p:cNvSpPr txBox="1"/>
          <p:nvPr/>
        </p:nvSpPr>
        <p:spPr>
          <a:xfrm>
            <a:off x="457200" y="1600200"/>
            <a:ext cx="8229240" cy="4708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Haskell also uses Hindley Milner type inference.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Haskell uses type classes to support user-defined overloading, so the inference algorithm is more complicated.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ML restricts the language to ensure that no annotations are required, ever.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Haskell provides various features like </a:t>
            </a:r>
            <a:r>
              <a:rPr i="1"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polymorphic recursion 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for which types cannot be inferred and so the user must provide annotations. 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406440" y="228600"/>
            <a:ext cx="8229240" cy="9140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400">
                <a:latin typeface="Comic Sans MS"/>
                <a:ea typeface="ＭＳ Ｐゴシック"/>
              </a:rPr>
              <a:t>Parametric Polymorphism: ML vs C++</a:t>
            </a:r>
            <a:endParaRPr/>
          </a:p>
        </p:txBody>
      </p:sp>
      <p:sp>
        <p:nvSpPr>
          <p:cNvPr id="452" name="TextShape 2"/>
          <p:cNvSpPr txBox="1"/>
          <p:nvPr/>
        </p:nvSpPr>
        <p:spPr>
          <a:xfrm>
            <a:off x="457200" y="1308240"/>
            <a:ext cx="817848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ML polymorphic function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Declarations require no type information.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Type inference uses type variables to type expressions.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Type inference substitutes for variables as needed to instantiate polymorphic code.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C++ function template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Programmer must declare the argument and result types of functions.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Programmers must use explicit type parameters to express polymorphism.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Function application: type checker does instantiation.</a:t>
            </a:r>
            <a:endParaRPr/>
          </a:p>
        </p:txBody>
      </p:sp>
      <p:sp>
        <p:nvSpPr>
          <p:cNvPr id="453" name="CustomShape 3"/>
          <p:cNvSpPr/>
          <p:nvPr/>
        </p:nvSpPr>
        <p:spPr>
          <a:xfrm>
            <a:off x="1320840" y="6172200"/>
            <a:ext cx="6501960" cy="6382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ML also has module system with explicit type parameters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Example: Swap Two Values</a:t>
            </a:r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57200" y="1600200"/>
            <a:ext cx="8229240" cy="47080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ML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fun swap(x,y) = 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let val z = !x in x := !y; y := z end;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val swap = fn : 'a ref * 'a ref -&gt; unit</a:t>
            </a:r>
            <a:endParaRPr/>
          </a:p>
          <a:p>
            <a:endParaRPr/>
          </a:p>
          <a:p>
            <a:pPr>
              <a:lnSpc>
                <a:spcPct val="9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C++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template &lt;typename T&gt;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void swap(T&amp; x, T&amp; y){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    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T tmp = x;  x=y;  y=tmp;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}</a:t>
            </a:r>
            <a:endParaRPr/>
          </a:p>
          <a:p>
            <a:endParaRPr/>
          </a:p>
        </p:txBody>
      </p:sp>
      <p:sp>
        <p:nvSpPr>
          <p:cNvPr id="456" name="CustomShape 3"/>
          <p:cNvSpPr/>
          <p:nvPr/>
        </p:nvSpPr>
        <p:spPr>
          <a:xfrm>
            <a:off x="1331280" y="6058080"/>
            <a:ext cx="648144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9cb084"/>
                </a:solidFill>
                <a:latin typeface="Comic Sans MS"/>
                <a:ea typeface="Comic Sans MS"/>
              </a:rPr>
              <a:t>Declarations look similar, but compiled very differently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457200" y="274680"/>
            <a:ext cx="8229240" cy="9061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Implementation</a:t>
            </a:r>
            <a:endParaRPr/>
          </a:p>
        </p:txBody>
      </p:sp>
      <p:sp>
        <p:nvSpPr>
          <p:cNvPr id="458" name="TextShape 2"/>
          <p:cNvSpPr txBox="1"/>
          <p:nvPr/>
        </p:nvSpPr>
        <p:spPr>
          <a:xfrm>
            <a:off x="444600" y="1397160"/>
            <a:ext cx="817848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ML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Swap </a:t>
            </a: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is compiled into one function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Typechecker determines how function can be used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C++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ceb966"/>
                </a:solidFill>
                <a:latin typeface="Courier New"/>
                <a:ea typeface="Courier New"/>
              </a:rPr>
              <a:t>Swap </a:t>
            </a: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is compiled into linkable format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Linker duplicates code for each type of use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Why the difference?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ML ref cell is passed by pointer. The local x is a pointer to value on heap, so its size is constant.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C++ arguments passed by reference (pointer), but local x is on the stack, so its size depends on the type.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457200" y="274680"/>
            <a:ext cx="8229240" cy="817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Another Example</a:t>
            </a:r>
            <a:endParaRPr/>
          </a:p>
        </p:txBody>
      </p:sp>
      <p:sp>
        <p:nvSpPr>
          <p:cNvPr id="460" name="TextShape 2"/>
          <p:cNvSpPr txBox="1"/>
          <p:nvPr/>
        </p:nvSpPr>
        <p:spPr>
          <a:xfrm>
            <a:off x="241200" y="1270080"/>
            <a:ext cx="8445240" cy="5346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C++ polymorphic sort function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template &lt;typename T&gt;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void sort( int count, T * A[count ] ) {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	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for (int i=0; i&lt;count-1; i++)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	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	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  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for (int j=i+1; j&lt;count-1; j++)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	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	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	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if (A[j] &lt; A[i]) swap(A[i],A[j]);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What parts of code depend on the type?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Indexing into array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Meaning and implementation of &lt;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461" name="CustomShape 3"/>
          <p:cNvSpPr/>
          <p:nvPr/>
        </p:nvSpPr>
        <p:spPr>
          <a:xfrm>
            <a:off x="457200" y="5257800"/>
            <a:ext cx="8178480" cy="837720"/>
          </a:xfrm>
          <a:prstGeom prst="rect">
            <a:avLst/>
          </a:prstGeom>
          <a:noFill/>
        </p:spPr>
      </p:sp>
      <p:sp>
        <p:nvSpPr>
          <p:cNvPr id="462" name="CustomShape 4"/>
          <p:cNvSpPr/>
          <p:nvPr/>
        </p:nvSpPr>
        <p:spPr>
          <a:xfrm>
            <a:off x="457200" y="5715000"/>
            <a:ext cx="8178480" cy="837720"/>
          </a:xfrm>
          <a:prstGeom prst="rect">
            <a:avLst/>
          </a:prstGeom>
          <a:noFill/>
        </p:spPr>
      </p:sp>
    </p:spTree>
  </p:cSld>
  <p:timing>
    <p:tnLst>
      <p:par>
        <p:cTn dur="indefinite" id="403" nodeType="tmRoot" restart="never">
          <p:childTnLst>
            <p:seq>
              <p:cTn dur="indefinite" id="404" nodeType="mainSeq">
                <p:childTnLst>
                  <p:par>
                    <p:cTn fill="hold" id="405">
                      <p:stCondLst>
                        <p:cond delay="indefinite"/>
                      </p:stCondLst>
                      <p:childTnLst>
                        <p:par>
                          <p:cTn fill="hold" id="406">
                            <p:stCondLst>
                              <p:cond delay="0"/>
                            </p:stCondLst>
                            <p:childTnLst>
                              <p:par>
                                <p:cTn fill="hold" id="40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258" st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0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290" st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457200" y="274680"/>
            <a:ext cx="8229240" cy="728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Polymorphism vs Overloading</a:t>
            </a:r>
            <a:endParaRPr/>
          </a:p>
        </p:txBody>
      </p:sp>
      <p:sp>
        <p:nvSpPr>
          <p:cNvPr id="464" name="TextShape 2"/>
          <p:cNvSpPr txBox="1"/>
          <p:nvPr/>
        </p:nvSpPr>
        <p:spPr>
          <a:xfrm>
            <a:off x="457200" y="1282680"/>
            <a:ext cx="8381520" cy="525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Parametric polymorphism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Single algorithm may be given </a:t>
            </a:r>
            <a:r>
              <a:rPr lang="en-US" sz="2400">
                <a:solidFill>
                  <a:srgbClr val="ceb966"/>
                </a:solidFill>
                <a:latin typeface="Comic Sans MS"/>
                <a:ea typeface="ＭＳ Ｐゴシック"/>
              </a:rPr>
              <a:t>many 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types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Type variable may be replaced by </a:t>
            </a:r>
            <a:r>
              <a:rPr i="1" lang="en-US" sz="2400">
                <a:solidFill>
                  <a:srgbClr val="ceb966"/>
                </a:solidFill>
                <a:latin typeface="Comic Sans MS"/>
                <a:ea typeface="ＭＳ Ｐゴシック"/>
              </a:rPr>
              <a:t>any </a:t>
            </a:r>
            <a:r>
              <a:rPr lang="en-US" sz="2400">
                <a:solidFill>
                  <a:srgbClr val="ceb966"/>
                </a:solidFill>
                <a:latin typeface="Comic Sans MS"/>
                <a:ea typeface="ＭＳ Ｐゴシック"/>
              </a:rPr>
              <a:t> 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type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if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f:t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t</a:t>
            </a:r>
            <a:r>
              <a:rPr lang="en-US" sz="2400">
                <a:solidFill>
                  <a:srgbClr val="ffc000"/>
                </a:solidFill>
                <a:latin typeface="Comic Sans MS"/>
                <a:ea typeface="ＭＳ Ｐゴシック"/>
              </a:rPr>
              <a:t> 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then</a:t>
            </a:r>
            <a:r>
              <a:rPr lang="en-US" sz="2400">
                <a:solidFill>
                  <a:srgbClr val="c9c2d1"/>
                </a:solidFill>
                <a:latin typeface="Comic Sans MS"/>
                <a:ea typeface="ＭＳ Ｐゴシック"/>
              </a:rPr>
              <a:t>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f:int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int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,</a:t>
            </a:r>
            <a:r>
              <a:rPr lang="en-US" sz="2400">
                <a:solidFill>
                  <a:srgbClr val="ffc000"/>
                </a:solidFill>
                <a:latin typeface="Comic Sans MS"/>
                <a:ea typeface="ＭＳ Ｐゴシック"/>
              </a:rPr>
              <a:t>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f:bool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bool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, ...</a:t>
            </a:r>
            <a:r>
              <a:rPr lang="en-US" sz="2400">
                <a:solidFill>
                  <a:srgbClr val="ffc000"/>
                </a:solidFill>
                <a:latin typeface="Comic Sans MS"/>
                <a:ea typeface="ＭＳ Ｐゴシック"/>
              </a:rPr>
              <a:t>   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Overloading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A single symbol may refer to </a:t>
            </a:r>
            <a:r>
              <a:rPr lang="en-US" sz="2400">
                <a:solidFill>
                  <a:srgbClr val="ceb966"/>
                </a:solidFill>
                <a:latin typeface="Comic Sans MS"/>
                <a:ea typeface="ＭＳ Ｐゴシック"/>
              </a:rPr>
              <a:t>more than one 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algorithm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Each algorithm may have different type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Choice of algorithm determined by type context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Types of symbol may be arbitrarily different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+ has types 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int*int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int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,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real*real</a:t>
            </a:r>
            <a:r>
              <a:rPr lang="en-US" sz="24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real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, </a:t>
            </a:r>
            <a:r>
              <a:rPr i="1"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no others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457200" y="274680"/>
            <a:ext cx="8229240" cy="9316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ML Overloading</a:t>
            </a:r>
            <a:endParaRPr/>
          </a:p>
        </p:txBody>
      </p:sp>
      <p:sp>
        <p:nvSpPr>
          <p:cNvPr id="466" name="TextShape 2"/>
          <p:cNvSpPr txBox="1"/>
          <p:nvPr/>
        </p:nvSpPr>
        <p:spPr>
          <a:xfrm>
            <a:off x="457200" y="1320840"/>
            <a:ext cx="8419680" cy="5320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Some predefined operators are overloaded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User-defined functions must have unique type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- fun plus(x,y) = x+y;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This is compiled to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int 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or </a:t>
            </a:r>
            <a:r>
              <a:rPr lang="en-US" sz="2400">
                <a:solidFill>
                  <a:srgbClr val="ceb966"/>
                </a:solidFill>
                <a:latin typeface="Courier New"/>
                <a:ea typeface="Courier New"/>
              </a:rPr>
              <a:t>real 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function, not both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Why is a unique type needed?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Need to compile code, so need to know which +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Efficiency of type inference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Aside: General overloading is NP-complete</a:t>
            </a:r>
            <a:endParaRPr/>
          </a:p>
          <a:p>
            <a:r>
              <a:rPr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Two types, </a:t>
            </a:r>
            <a:r>
              <a:rPr i="1"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true</a:t>
            </a:r>
            <a:r>
              <a:rPr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 and </a:t>
            </a:r>
            <a:r>
              <a:rPr i="1"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false</a:t>
            </a:r>
            <a:endParaRPr/>
          </a:p>
          <a:p>
            <a:r>
              <a:rPr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Overloaded functions</a:t>
            </a:r>
            <a:endParaRPr/>
          </a:p>
          <a:p>
            <a:r>
              <a:rPr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 </a:t>
            </a:r>
            <a:r>
              <a:rPr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	</a:t>
            </a:r>
            <a:r>
              <a:rPr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and : {</a:t>
            </a:r>
            <a:r>
              <a:rPr i="1"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true</a:t>
            </a:r>
            <a:r>
              <a:rPr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*</a:t>
            </a:r>
            <a:r>
              <a:rPr i="1"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true</a:t>
            </a:r>
            <a:r>
              <a:rPr lang="en-US" sz="2200">
                <a:solidFill>
                  <a:srgbClr val="ceb966"/>
                </a:solidFill>
                <a:latin typeface="Symbol"/>
                <a:ea typeface="ＭＳ Ｐゴシック"/>
              </a:rPr>
              <a:t></a:t>
            </a:r>
            <a:r>
              <a:rPr i="1"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true</a:t>
            </a:r>
            <a:r>
              <a:rPr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, </a:t>
            </a:r>
            <a:r>
              <a:rPr i="1"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false</a:t>
            </a:r>
            <a:r>
              <a:rPr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*</a:t>
            </a:r>
            <a:r>
              <a:rPr i="1"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true</a:t>
            </a:r>
            <a:r>
              <a:rPr lang="en-US" sz="2200">
                <a:solidFill>
                  <a:srgbClr val="ceb966"/>
                </a:solidFill>
                <a:latin typeface="Symbol"/>
                <a:ea typeface="ＭＳ Ｐゴシック"/>
              </a:rPr>
              <a:t></a:t>
            </a:r>
            <a:r>
              <a:rPr i="1"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false</a:t>
            </a:r>
            <a:r>
              <a:rPr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, …} 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457200" y="274680"/>
            <a:ext cx="8229240" cy="7790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Summary </a:t>
            </a:r>
            <a:endParaRPr/>
          </a:p>
        </p:txBody>
      </p:sp>
      <p:sp>
        <p:nvSpPr>
          <p:cNvPr id="468" name="TextShape 2"/>
          <p:cNvSpPr txBox="1"/>
          <p:nvPr/>
        </p:nvSpPr>
        <p:spPr>
          <a:xfrm>
            <a:off x="279360" y="1295280"/>
            <a:ext cx="8648280" cy="53845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Types are important in modern languages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Program organization and documentation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Prevent program errors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Provide important information to compiler</a:t>
            </a:r>
            <a:endParaRPr/>
          </a:p>
          <a:p>
            <a:pPr>
              <a:lnSpc>
                <a:spcPct val="9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Type inference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Determine best type for an expression, based on known information about symbols in the expression</a:t>
            </a:r>
            <a:endParaRPr/>
          </a:p>
          <a:p>
            <a:pPr>
              <a:lnSpc>
                <a:spcPct val="9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Polymorphism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Single algorithm (function) can have many types</a:t>
            </a:r>
            <a:endParaRPr/>
          </a:p>
          <a:p>
            <a:pPr>
              <a:lnSpc>
                <a:spcPct val="9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Overloading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One symbol with multiple meanings, resolved at compile time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latin typeface="Comic Sans MS"/>
                <a:ea typeface="ＭＳ Ｐゴシック"/>
              </a:rPr>
              <a:t>Language Goals and Trade-offs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114480" y="1574640"/>
            <a:ext cx="4598640" cy="4901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Thoughts to keep in mind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What features are convenient for programmer?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What other features do they prevent?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What are design tradeoffs?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>
                <a:solidFill>
                  <a:srgbClr val="ceb966"/>
                </a:solidFill>
                <a:latin typeface="Comic Sans MS"/>
                <a:ea typeface="ＭＳ Ｐゴシック"/>
              </a:rPr>
              <a:t>Easy to write but harder to read?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>
                <a:solidFill>
                  <a:srgbClr val="ceb966"/>
                </a:solidFill>
                <a:latin typeface="Comic Sans MS"/>
                <a:ea typeface="ＭＳ Ｐゴシック"/>
              </a:rPr>
              <a:t>Easy to write but poorer error messages?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What are the implementation costs?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5208480" y="1600200"/>
            <a:ext cx="1538280" cy="1251000"/>
          </a:xfrm>
          <a:prstGeom prst="ellipse">
            <a:avLst/>
          </a:prstGeom>
          <a:solidFill>
            <a:srgbClr val="92d050"/>
          </a:solidFill>
          <a:ln w="28440">
            <a:solidFill>
              <a:srgbClr val="ffffff"/>
            </a:solidFill>
            <a:round/>
            <a:tailEnd len="med" type="triangle" w="med"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Architect</a:t>
            </a:r>
            <a:endParaRPr/>
          </a:p>
        </p:txBody>
      </p:sp>
      <p:sp>
        <p:nvSpPr>
          <p:cNvPr id="94" name="CustomShape 4"/>
          <p:cNvSpPr/>
          <p:nvPr/>
        </p:nvSpPr>
        <p:spPr>
          <a:xfrm>
            <a:off x="7277760" y="2799360"/>
            <a:ext cx="1485000" cy="1251000"/>
          </a:xfrm>
          <a:prstGeom prst="ellipse">
            <a:avLst/>
          </a:prstGeom>
          <a:solidFill>
            <a:srgbClr val="c00000"/>
          </a:solidFill>
          <a:ln w="28440">
            <a:solidFill>
              <a:srgbClr val="ffffff"/>
            </a:solidFill>
            <a:round/>
            <a:tailEnd len="med" type="triangle" w="med"/>
          </a:ln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Compiler,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Runtime environ-ment</a:t>
            </a:r>
            <a:endParaRPr/>
          </a:p>
        </p:txBody>
      </p:sp>
      <p:sp>
        <p:nvSpPr>
          <p:cNvPr id="95" name="CustomShape 5"/>
          <p:cNvSpPr/>
          <p:nvPr/>
        </p:nvSpPr>
        <p:spPr>
          <a:xfrm>
            <a:off x="6694200" y="1652400"/>
            <a:ext cx="1538280" cy="1251000"/>
          </a:xfrm>
          <a:prstGeom prst="ellipse">
            <a:avLst/>
          </a:prstGeom>
          <a:solidFill>
            <a:srgbClr val="7030a0"/>
          </a:solidFill>
          <a:ln w="28440">
            <a:solidFill>
              <a:srgbClr val="ffffff"/>
            </a:solidFill>
            <a:round/>
            <a:tailEnd len="med" type="triangle" w="med"/>
          </a:ln>
        </p:spPr>
        <p:txBody>
          <a:bodyPr bIns="45000" lIns="0" rIns="0" tIns="45000" wrap="none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Programmer</a:t>
            </a:r>
            <a:endParaRPr/>
          </a:p>
        </p:txBody>
      </p:sp>
      <p:sp>
        <p:nvSpPr>
          <p:cNvPr id="96" name="CustomShape 6"/>
          <p:cNvSpPr/>
          <p:nvPr/>
        </p:nvSpPr>
        <p:spPr>
          <a:xfrm>
            <a:off x="4572000" y="2747160"/>
            <a:ext cx="1538280" cy="1251000"/>
          </a:xfrm>
          <a:prstGeom prst="ellipse">
            <a:avLst/>
          </a:prstGeom>
          <a:solidFill>
            <a:srgbClr val="7030a0"/>
          </a:solidFill>
          <a:ln w="28440">
            <a:solidFill>
              <a:srgbClr val="ffffff"/>
            </a:solidFill>
            <a:round/>
            <a:tailEnd len="med" type="triangle" w="med"/>
          </a:ln>
        </p:spPr>
        <p:txBody>
          <a:bodyPr anchor="ctr" bIns="45000" lIns="0" rIns="90000" t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Tester</a:t>
            </a:r>
            <a:endParaRPr/>
          </a:p>
        </p:txBody>
      </p:sp>
      <p:sp>
        <p:nvSpPr>
          <p:cNvPr id="97" name="CustomShape 7"/>
          <p:cNvSpPr/>
          <p:nvPr/>
        </p:nvSpPr>
        <p:spPr>
          <a:xfrm>
            <a:off x="5791320" y="3320640"/>
            <a:ext cx="1645200" cy="1251000"/>
          </a:xfrm>
          <a:prstGeom prst="ellipse">
            <a:avLst/>
          </a:prstGeom>
          <a:solidFill>
            <a:srgbClr val="ffc000"/>
          </a:solidFill>
          <a:ln w="28440">
            <a:solidFill>
              <a:srgbClr val="ffffff"/>
            </a:solidFill>
            <a:round/>
            <a:tailEnd len="med" type="triangle" w="med"/>
          </a:ln>
        </p:spPr>
        <p:txBody>
          <a:bodyPr anchor="b" anchorCtr="1" bIns="45000" lIns="90000" rIns="90000" t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DiagnosticTools</a:t>
            </a:r>
            <a:endParaRPr/>
          </a:p>
        </p:txBody>
      </p:sp>
      <p:sp>
        <p:nvSpPr>
          <p:cNvPr id="98" name="CustomShape 8"/>
          <p:cNvSpPr/>
          <p:nvPr/>
        </p:nvSpPr>
        <p:spPr>
          <a:xfrm>
            <a:off x="5580000" y="2069280"/>
            <a:ext cx="2015640" cy="1772280"/>
          </a:xfrm>
          <a:prstGeom prst="ellipse">
            <a:avLst/>
          </a:prstGeom>
          <a:solidFill>
            <a:srgbClr val="ceb966"/>
          </a:solidFill>
          <a:ln w="28440">
            <a:solidFill>
              <a:srgbClr val="ffffff"/>
            </a:solidFill>
            <a:round/>
            <a:tailEnd len="med" type="triangle" w="med"/>
          </a:ln>
        </p:spPr>
        <p:txBody>
          <a:bodyPr anchor="ctr" anchorCtr="1" bIns="45000" lIns="90000" rIns="90000" t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Programming Language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Type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178480" cy="1523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   </a:t>
            </a: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A type is a collection of computable values that share some structural property.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457200" y="2819520"/>
            <a:ext cx="4241520" cy="297144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800">
                <a:solidFill>
                  <a:srgbClr val="ffffff"/>
                </a:solidFill>
                <a:latin typeface="Comic Sans MS"/>
                <a:ea typeface="Comic Sans MS"/>
              </a:rPr>
              <a:t>Examples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ceb966"/>
                </a:solidFill>
                <a:latin typeface="Courier New"/>
                <a:ea typeface="Courier New"/>
              </a:rPr>
              <a:t>Integer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ceb966"/>
                </a:solidFill>
                <a:latin typeface="Courier New"/>
                <a:ea typeface="Courier New"/>
              </a:rPr>
              <a:t>String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ceb966"/>
                </a:solidFill>
                <a:latin typeface="Courier New"/>
                <a:ea typeface="Courier New"/>
              </a:rPr>
              <a:t>Int </a:t>
            </a:r>
            <a:r>
              <a:rPr lang="en-US" sz="21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100">
                <a:solidFill>
                  <a:srgbClr val="ceb966"/>
                </a:solidFill>
                <a:latin typeface="Courier New"/>
                <a:ea typeface="Courier New"/>
              </a:rPr>
              <a:t> Bool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ceb966"/>
                </a:solidFill>
                <a:latin typeface="Courier New"/>
                <a:ea typeface="Courier New"/>
              </a:rPr>
              <a:t>(Int </a:t>
            </a:r>
            <a:r>
              <a:rPr lang="en-US" sz="21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100">
                <a:solidFill>
                  <a:srgbClr val="ceb966"/>
                </a:solidFill>
                <a:latin typeface="Courier New"/>
                <a:ea typeface="Courier New"/>
              </a:rPr>
              <a:t> Int) </a:t>
            </a:r>
            <a:r>
              <a:rPr lang="en-US" sz="21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100">
                <a:solidFill>
                  <a:srgbClr val="ceb966"/>
                </a:solidFill>
                <a:latin typeface="Courier New"/>
                <a:ea typeface="Courier New"/>
              </a:rPr>
              <a:t> Bool</a:t>
            </a:r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4533840" y="2819520"/>
            <a:ext cx="4304880" cy="297144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800">
                <a:solidFill>
                  <a:srgbClr val="ffffff"/>
                </a:solidFill>
                <a:latin typeface="Comic Sans MS"/>
                <a:ea typeface="Comic Sans MS"/>
              </a:rPr>
              <a:t>Non-examples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ceb966"/>
                </a:solidFill>
                <a:latin typeface="Symbol"/>
                <a:ea typeface="Courier New"/>
              </a:rPr>
              <a:t></a:t>
            </a:r>
            <a:r>
              <a:rPr lang="en-US" sz="2100">
                <a:solidFill>
                  <a:srgbClr val="ceb966"/>
                </a:solidFill>
                <a:latin typeface="Courier New"/>
                <a:ea typeface="Courier New"/>
              </a:rPr>
              <a:t>3, True, \x-&gt;x</a:t>
            </a:r>
            <a:r>
              <a:rPr lang="en-US" sz="2100">
                <a:solidFill>
                  <a:srgbClr val="ceb966"/>
                </a:solidFill>
                <a:latin typeface="Symbol"/>
                <a:ea typeface="Courier New"/>
              </a:rPr>
              <a:t>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ceb966"/>
                </a:solidFill>
                <a:latin typeface="Courier New"/>
                <a:ea typeface="Courier New"/>
              </a:rPr>
              <a:t>Even integers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ceb966"/>
                </a:solidFill>
                <a:latin typeface="Symbol"/>
                <a:ea typeface="Courier New"/>
              </a:rPr>
              <a:t></a:t>
            </a:r>
            <a:r>
              <a:rPr lang="en-US" sz="2100">
                <a:solidFill>
                  <a:srgbClr val="ceb966"/>
                </a:solidFill>
                <a:latin typeface="Courier New"/>
                <a:ea typeface="Courier New"/>
              </a:rPr>
              <a:t>f:Int </a:t>
            </a:r>
            <a:r>
              <a:rPr lang="en-US" sz="2100">
                <a:solidFill>
                  <a:srgbClr val="ceb966"/>
                </a:solidFill>
                <a:latin typeface="Symbol"/>
                <a:ea typeface="Courier New"/>
              </a:rPr>
              <a:t></a:t>
            </a:r>
            <a:r>
              <a:rPr lang="en-US" sz="2100">
                <a:solidFill>
                  <a:srgbClr val="ceb966"/>
                </a:solidFill>
                <a:latin typeface="Courier New"/>
                <a:ea typeface="Courier New"/>
              </a:rPr>
              <a:t> Int | if x&gt;3   then f(x) &gt; x *(x+1)</a:t>
            </a:r>
            <a:r>
              <a:rPr lang="en-US" sz="2100">
                <a:solidFill>
                  <a:srgbClr val="ceb966"/>
                </a:solidFill>
                <a:latin typeface="Symbol"/>
                <a:ea typeface="Courier New"/>
              </a:rPr>
              <a:t>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" name="CustomShape 5"/>
          <p:cNvSpPr/>
          <p:nvPr/>
        </p:nvSpPr>
        <p:spPr>
          <a:xfrm>
            <a:off x="533520" y="5245200"/>
            <a:ext cx="8178480" cy="914040"/>
          </a:xfrm>
          <a:prstGeom prst="rect">
            <a:avLst/>
          </a:prstGeom>
          <a:noFill/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omic Sans MS"/>
                <a:ea typeface="Comic Sans MS"/>
              </a:rPr>
              <a:t>Distinction between sets that are types and sets that are not types is </a:t>
            </a:r>
            <a:r>
              <a:rPr i="1" lang="en-US" sz="2400">
                <a:solidFill>
                  <a:srgbClr val="ffffff"/>
                </a:solidFill>
                <a:latin typeface="Comic Sans MS"/>
                <a:ea typeface="Comic Sans MS"/>
              </a:rPr>
              <a:t>language dependent</a:t>
            </a:r>
            <a:r>
              <a:rPr lang="en-US" sz="2400">
                <a:solidFill>
                  <a:srgbClr val="ffffff"/>
                </a:solidFill>
                <a:latin typeface="Comic Sans MS"/>
                <a:ea typeface="Comic Sans MS"/>
              </a:rPr>
              <a:t>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Uses for Types 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44600" y="1333440"/>
            <a:ext cx="8229240" cy="5384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Program organization and documentation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Separate types for separate concepts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Represent concepts from problem domain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Indicate intended use of declared identifiers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Types can be checked, unlike program comments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Identify and prevent errors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Compile-time or run-time checking can prevent meaningless computations such as  </a:t>
            </a:r>
            <a:r>
              <a:rPr lang="en-US" sz="2400">
                <a:solidFill>
                  <a:srgbClr val="ceb966"/>
                </a:solidFill>
                <a:latin typeface="Comic Sans MS"/>
                <a:ea typeface="ＭＳ Ｐゴシック"/>
              </a:rPr>
              <a:t>3 + true – “Bill”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Support optimization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Example: short integers require fewer bits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Access record component by known offset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6" st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16" st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62" st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08" st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36" st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34" st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55" st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98" st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38" st="3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06440" y="228600"/>
            <a:ext cx="8508600" cy="9140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600">
                <a:latin typeface="Comic Sans MS"/>
                <a:ea typeface="ＭＳ Ｐゴシック"/>
              </a:rPr>
              <a:t>Compile-time vs Run-time Checking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117440"/>
            <a:ext cx="822924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JavaScript and Lisp use run-time type checking</a:t>
            </a:r>
            <a:endParaRPr/>
          </a:p>
          <a:p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   </a:t>
            </a: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f(x)         </a:t>
            </a:r>
            <a:r>
              <a:rPr lang="en-US" sz="2000">
                <a:solidFill>
                  <a:srgbClr val="ceb966"/>
                </a:solidFill>
                <a:latin typeface="Comic Sans MS"/>
                <a:ea typeface="ＭＳ Ｐゴシック"/>
              </a:rPr>
              <a:t>Make sure f is a function </a:t>
            </a:r>
            <a:r>
              <a:rPr i="1" lang="en-US" sz="2000">
                <a:solidFill>
                  <a:srgbClr val="ceb966"/>
                </a:solidFill>
                <a:latin typeface="Comic Sans MS"/>
                <a:ea typeface="ＭＳ Ｐゴシック"/>
              </a:rPr>
              <a:t>before</a:t>
            </a:r>
            <a:r>
              <a:rPr lang="en-US" sz="2000">
                <a:solidFill>
                  <a:srgbClr val="ceb966"/>
                </a:solidFill>
                <a:latin typeface="Comic Sans MS"/>
                <a:ea typeface="ＭＳ Ｐゴシック"/>
              </a:rPr>
              <a:t>  calling f.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ML and Haskell use compile-time type checking</a:t>
            </a:r>
            <a:r>
              <a:rPr lang="en-US" sz="2400">
                <a:solidFill>
                  <a:srgbClr val="869406"/>
                </a:solidFill>
                <a:latin typeface="Comic Sans MS"/>
                <a:ea typeface="ＭＳ Ｐゴシック"/>
              </a:rPr>
              <a:t> </a:t>
            </a:r>
            <a:endParaRPr/>
          </a:p>
          <a:p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   </a:t>
            </a: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f(x)</a:t>
            </a:r>
            <a:r>
              <a:rPr lang="en-US" sz="2000">
                <a:solidFill>
                  <a:srgbClr val="869406"/>
                </a:solidFill>
                <a:latin typeface="Comic Sans MS"/>
                <a:ea typeface="ＭＳ Ｐゴシック"/>
              </a:rPr>
              <a:t>         </a:t>
            </a:r>
            <a:r>
              <a:rPr lang="en-US" sz="2000">
                <a:solidFill>
                  <a:srgbClr val="ceb966"/>
                </a:solidFill>
                <a:latin typeface="Comic Sans MS"/>
                <a:ea typeface="ＭＳ Ｐゴシック"/>
              </a:rPr>
              <a:t>Must have f : A </a:t>
            </a:r>
            <a:r>
              <a:rPr lang="en-US" sz="2000">
                <a:solidFill>
                  <a:srgbClr val="ceb966"/>
                </a:solidFill>
                <a:latin typeface="Symbol"/>
                <a:ea typeface="ＭＳ Ｐゴシック"/>
              </a:rPr>
              <a:t></a:t>
            </a:r>
            <a:r>
              <a:rPr lang="en-US" sz="2000">
                <a:solidFill>
                  <a:srgbClr val="ceb966"/>
                </a:solidFill>
                <a:latin typeface="Comic Sans MS"/>
                <a:ea typeface="ＭＳ Ｐゴシック"/>
              </a:rPr>
              <a:t> B and x : A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Basic tradeoff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Both kinds of checking prevent type errors.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Run-time checking slows down execution.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Compile-time checking restricts program flexibility.</a:t>
            </a:r>
            <a:endParaRPr/>
          </a:p>
          <a:p>
            <a:r>
              <a:rPr lang="en-US">
                <a:solidFill>
                  <a:srgbClr val="ceb966"/>
                </a:solidFill>
                <a:latin typeface="Comic Sans MS"/>
                <a:ea typeface="ＭＳ Ｐゴシック"/>
              </a:rPr>
              <a:t>JavaScript array: elements can have different types</a:t>
            </a:r>
            <a:endParaRPr/>
          </a:p>
          <a:p>
            <a:r>
              <a:rPr lang="en-US">
                <a:solidFill>
                  <a:srgbClr val="ceb966"/>
                </a:solidFill>
                <a:latin typeface="Comic Sans MS"/>
                <a:ea typeface="ＭＳ Ｐゴシック"/>
              </a:rPr>
              <a:t>Haskell list: all elements must have same type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ffffff"/>
                </a:solidFill>
                <a:latin typeface="Comic Sans MS"/>
                <a:ea typeface="ＭＳ Ｐゴシック"/>
              </a:rPr>
              <a:t>Which gives better programmer diagnostics?</a:t>
            </a:r>
            <a:endParaRPr/>
          </a:p>
        </p:txBody>
      </p:sp>
      <p:pic>
        <p:nvPicPr>
          <p:cNvPr descr="" id="108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747800" y="2133720"/>
            <a:ext cx="5648040" cy="685440"/>
          </a:xfrm>
          <a:prstGeom prst="rect">
            <a:avLst/>
          </a:prstGeom>
        </p:spPr>
      </p:pic>
    </p:spTree>
  </p:cSld>
  <p:timing>
    <p:tnLst>
      <p:par>
        <p:cTn dur="indefinite" id="29" nodeType="tmRoot" restart="never">
          <p:childTnLst>
            <p:seq>
              <p:cTn dur="indefinite" id="30" nodeType="mainSeq">
                <p:childTnLst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08" st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57" st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03" st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18" st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62" st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02" st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55" st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07" st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55" st="4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98" st="4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latin typeface="Comic Sans MS"/>
                <a:ea typeface="ＭＳ Ｐゴシック"/>
              </a:rPr>
              <a:t>Expressiveness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381520" cy="4457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In JavaScript, we can write a function like</a:t>
            </a:r>
            <a:endParaRPr/>
          </a:p>
          <a:p>
            <a:r>
              <a:rPr lang="en-US" sz="2200">
                <a:solidFill>
                  <a:srgbClr val="ffffff"/>
                </a:solidFill>
                <a:latin typeface="Courier New"/>
                <a:ea typeface="ＭＳ Ｐゴシック"/>
              </a:rPr>
              <a:t>function f(x) { return x &lt; 10 ? x : x(); }</a:t>
            </a:r>
            <a:endParaRPr/>
          </a:p>
          <a:p>
            <a:r>
              <a:rPr lang="en-US" sz="2400">
                <a:solidFill>
                  <a:srgbClr val="ceb966"/>
                </a:solidFill>
                <a:latin typeface="Comic Sans MS"/>
                <a:ea typeface="ＭＳ Ｐゴシック"/>
              </a:rPr>
              <a:t>Some uses will produce type error, some will not.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800">
                <a:solidFill>
                  <a:srgbClr val="ffffff"/>
                </a:solidFill>
                <a:latin typeface="Comic Sans MS"/>
                <a:ea typeface="ＭＳ Ｐゴシック"/>
              </a:rPr>
              <a:t>Static typing always conservative 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urier New"/>
                <a:ea typeface="ＭＳ Ｐゴシック"/>
              </a:rPr>
              <a:t>if  (big-hairy-boolean-expression) 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urier New"/>
                <a:ea typeface="ＭＳ Ｐゴシック"/>
              </a:rPr>
              <a:t>       </a:t>
            </a:r>
            <a:r>
              <a:rPr lang="en-US" sz="2400">
                <a:solidFill>
                  <a:srgbClr val="ffffff"/>
                </a:solidFill>
                <a:latin typeface="Courier New"/>
                <a:ea typeface="ＭＳ Ｐゴシック"/>
              </a:rPr>
              <a:t>then  f(5);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urier New"/>
                <a:ea typeface="ＭＳ Ｐゴシック"/>
              </a:rPr>
              <a:t>       </a:t>
            </a:r>
            <a:r>
              <a:rPr lang="en-US" sz="2400">
                <a:solidFill>
                  <a:srgbClr val="ffffff"/>
                </a:solidFill>
                <a:latin typeface="Courier New"/>
                <a:ea typeface="ＭＳ Ｐゴシック"/>
              </a:rPr>
              <a:t>else  f(15);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ceb966"/>
                </a:solidFill>
                <a:latin typeface="Comic Sans MS"/>
                <a:ea typeface="ＭＳ Ｐゴシック"/>
              </a:rPr>
              <a:t>Cannot decide at compile time if run-time error will occur!</a:t>
            </a:r>
            <a:endParaRPr/>
          </a:p>
        </p:txBody>
      </p:sp>
    </p:spTree>
  </p:cSld>
  <p:timing>
    <p:tnLst>
      <p:par>
        <p:cTn dur="indefinite" id="61" nodeType="tmRoot" restart="never">
          <p:childTnLst>
            <p:seq>
              <p:cTn dur="indefinite" id="62" nodeType="mainSeq">
                <p:childTnLst>
                  <p:par>
                    <p:cTn fill="hold" id="63">
                      <p:stCondLst>
                        <p:cond delay="indefinite"/>
                      </p:stCondLst>
                      <p:childTnLst>
                        <p:par>
                          <p:cTn fill="hold" id="64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87" st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37" st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1">
                      <p:stCondLst>
                        <p:cond delay="indefinite"/>
                      </p:stCondLst>
                      <p:childTnLst>
                        <p:par>
                          <p:cTn fill="hold" id="72">
                            <p:stCondLst>
                              <p:cond delay="0"/>
                            </p:stCondLst>
                            <p:childTnLst>
                              <p:par>
                                <p:cTn fill="hold" id="7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72" st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08" st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27" st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47" st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07" st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49200" y="228600"/>
            <a:ext cx="8445240" cy="9140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700">
                <a:latin typeface="Comic Sans MS"/>
                <a:ea typeface="ＭＳ Ｐゴシック"/>
              </a:rPr>
              <a:t>Relative Type-Safety of Languages 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511280"/>
            <a:ext cx="8229240" cy="4889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400">
                <a:solidFill>
                  <a:srgbClr val="ffff00"/>
                </a:solidFill>
                <a:latin typeface="Comic Sans MS"/>
                <a:ea typeface="ＭＳ Ｐゴシック"/>
              </a:rPr>
              <a:t>Not safe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: BCPL family, including C and C++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Casts,  pointer arithmetic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400">
                <a:solidFill>
                  <a:srgbClr val="ffff00"/>
                </a:solidFill>
                <a:latin typeface="Comic Sans MS"/>
                <a:ea typeface="ＭＳ Ｐゴシック"/>
              </a:rPr>
              <a:t>Almost safe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: Algol family, Pascal, Ada.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Dangling pointers. 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ceb966"/>
                </a:solidFill>
                <a:latin typeface="Comic Sans MS"/>
                <a:ea typeface="ＭＳ Ｐゴシック"/>
              </a:rPr>
              <a:t>Allocate a pointer p to an integer, deallocate the memory referenced by p, then later use the value pointed to by p. 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ceb966"/>
                </a:solidFill>
                <a:latin typeface="Comic Sans MS"/>
                <a:ea typeface="ＭＳ Ｐゴシック"/>
              </a:rPr>
              <a:t>No language with explicit deallocation of memory is fully type-safe.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en-US" sz="2400">
                <a:solidFill>
                  <a:srgbClr val="ffff00"/>
                </a:solidFill>
                <a:latin typeface="Comic Sans MS"/>
                <a:ea typeface="ＭＳ Ｐゴシック"/>
              </a:rPr>
              <a:t>Safe</a:t>
            </a:r>
            <a:r>
              <a:rPr lang="en-US" sz="2400">
                <a:solidFill>
                  <a:srgbClr val="ffffff"/>
                </a:solidFill>
                <a:latin typeface="Comic Sans MS"/>
                <a:ea typeface="ＭＳ Ｐゴシック"/>
              </a:rPr>
              <a:t>: Lisp, ML, Haskell, Smalltalk, JavaScript, Java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ceb966"/>
                </a:solidFill>
                <a:latin typeface="Comic Sans MS"/>
                <a:ea typeface="ＭＳ Ｐゴシック"/>
              </a:rPr>
              <a:t>Dynamically typed</a:t>
            </a: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: Lisp, Smalltalk, JavaScript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ceb966"/>
                </a:solidFill>
                <a:latin typeface="Comic Sans MS"/>
                <a:ea typeface="ＭＳ Ｐゴシック"/>
              </a:rPr>
              <a:t>Statically typed</a:t>
            </a:r>
            <a:r>
              <a:rPr lang="en-US" sz="2000">
                <a:solidFill>
                  <a:srgbClr val="ffffff"/>
                </a:solidFill>
                <a:latin typeface="Comic Sans MS"/>
                <a:ea typeface="ＭＳ Ｐゴシック"/>
              </a:rPr>
              <a:t>: ML, Haskell, Java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