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11-01-2023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11-01-2023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11-01-2023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11-01-2023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11-01-2023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11-01-2023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11-01-2023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11-01-2023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11-01-2023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11-01-2023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11-01-2023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11-01-2023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94C51A0-5459-21DA-31FE-0296EFFBFA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9846" y="322491"/>
            <a:ext cx="8637072" cy="3883749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/>
              <a:t>Superposition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Atom – electron cloud =&gt; probability of finding electron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Electron is in superposition in terms of location around nucleus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Before measuring electron is at every point in particular time  </a:t>
            </a:r>
          </a:p>
          <a:p>
            <a:r>
              <a:rPr lang="en-US" sz="2800" dirty="0"/>
              <a:t>Wavefunction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Systems not described </a:t>
            </a:r>
            <a:r>
              <a:rPr lang="en-US" sz="1400" dirty="0" err="1"/>
              <a:t>soley</a:t>
            </a:r>
            <a:r>
              <a:rPr lang="en-US" sz="1400" dirty="0"/>
              <a:t> by particles or waves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sz="1400" dirty="0"/>
              <a:t>Ψ</a:t>
            </a:r>
            <a:r>
              <a:rPr lang="en-US" sz="1400" dirty="0"/>
              <a:t>, modulus squared gives probability, complex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What does it do?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Combine with </a:t>
            </a:r>
            <a:r>
              <a:rPr lang="en-US" sz="1400" dirty="0" err="1"/>
              <a:t>schro</a:t>
            </a:r>
            <a:r>
              <a:rPr lang="en-US" sz="1400" dirty="0"/>
              <a:t> equation to which solutions are “possible thing system can do”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Unique property: if you have 2 solutions to equation then sum of such is another solution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E.g</a:t>
            </a:r>
            <a:r>
              <a:rPr lang="en-US" sz="1400" dirty="0"/>
              <a:t> vectors </a:t>
            </a:r>
            <a:r>
              <a:rPr lang="el-GR" sz="1400" dirty="0"/>
              <a:t>Ψ</a:t>
            </a:r>
            <a:r>
              <a:rPr lang="en-US" sz="1400" dirty="0"/>
              <a:t>1 and </a:t>
            </a:r>
            <a:r>
              <a:rPr lang="el-GR" sz="1400" dirty="0"/>
              <a:t>Ψ</a:t>
            </a:r>
            <a:r>
              <a:rPr lang="en-US" sz="1400" dirty="0"/>
              <a:t>2, then </a:t>
            </a:r>
            <a:r>
              <a:rPr lang="el-GR" sz="1400" dirty="0"/>
              <a:t>Ψ</a:t>
            </a:r>
            <a:r>
              <a:rPr lang="en-US" sz="1400" dirty="0"/>
              <a:t>3 = m</a:t>
            </a:r>
            <a:r>
              <a:rPr lang="el-GR" sz="1400" dirty="0"/>
              <a:t>Ψ</a:t>
            </a:r>
            <a:r>
              <a:rPr lang="en-US" sz="1400" dirty="0"/>
              <a:t>1 + n</a:t>
            </a:r>
            <a:r>
              <a:rPr lang="el-GR" sz="1400" dirty="0"/>
              <a:t>Ψ</a:t>
            </a:r>
            <a:r>
              <a:rPr lang="en-US" sz="1400" dirty="0"/>
              <a:t>2 =&gt; superposition</a:t>
            </a:r>
          </a:p>
        </p:txBody>
      </p:sp>
      <p:pic>
        <p:nvPicPr>
          <p:cNvPr id="1026" name="Picture 2" descr="Atom - Wikipedia">
            <a:extLst>
              <a:ext uri="{FF2B5EF4-FFF2-40B4-BE49-F238E27FC236}">
                <a16:creationId xmlns:a16="http://schemas.microsoft.com/office/drawing/2014/main" id="{36DE3C13-11DD-0F7D-BF75-0E3A29CC8C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5219" y="0"/>
            <a:ext cx="2962169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6385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Subtitle 2">
                <a:extLst>
                  <a:ext uri="{FF2B5EF4-FFF2-40B4-BE49-F238E27FC236}">
                    <a16:creationId xmlns:a16="http://schemas.microsoft.com/office/drawing/2014/main" id="{2D4AE58E-B86A-C3FC-C4FB-810C61C2A29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6348" y="380680"/>
                <a:ext cx="8637072" cy="3883749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800" kern="1200" cap="none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400" kern="1200" cap="none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800" dirty="0"/>
                  <a:t>Entanglement</a:t>
                </a:r>
              </a:p>
              <a:p>
                <a:pPr marL="285750" indent="-285750"/>
                <a:r>
                  <a:rPr lang="en-US" sz="1400" dirty="0"/>
                  <a:t>E.G PARTICLE DECAY: PARENT SPIN 0 </a:t>
                </a:r>
              </a:p>
              <a:p>
                <a:pPr marL="285750" indent="-285750"/>
                <a:r>
                  <a:rPr lang="en-US" sz="1400" dirty="0"/>
                  <a:t>DUE TO CONSERVATION, DAUGHTER SPINS +- 1</a:t>
                </a:r>
              </a:p>
              <a:p>
                <a:pPr marL="285750" indent="-285750"/>
                <a:r>
                  <a:rPr lang="en-US" sz="1400" dirty="0"/>
                  <a:t>|+1&gt;a  |-1&gt;b</a:t>
                </a:r>
              </a:p>
              <a:p>
                <a:pPr marL="285750" indent="-285750"/>
                <a:r>
                  <a:rPr lang="en-US" sz="1400" dirty="0"/>
                  <a:t>|-1&gt;a   |+1&gt;b</a:t>
                </a:r>
              </a:p>
              <a:p>
                <a:pPr marL="285750" indent="-285750"/>
                <a:r>
                  <a:rPr lang="en-US" sz="1400" dirty="0"/>
                  <a:t>ACCORDING TO QM: |</a:t>
                </a:r>
                <a:r>
                  <a:rPr lang="el-GR" sz="1400" dirty="0"/>
                  <a:t>Ψ</a:t>
                </a:r>
                <a:r>
                  <a:rPr lang="en-US" sz="1400" dirty="0"/>
                  <a:t>&gt;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𝑠𝑞𝑟𝑡</m:t>
                        </m:r>
                        <m:d>
                          <m:d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den>
                    </m:f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sz="1400" dirty="0"/>
                      <m:t>|+1&gt;|-1&gt;</m:t>
                    </m:r>
                    <m:r>
                      <m:rPr>
                        <m:nor/>
                      </m:rPr>
                      <a:rPr lang="en-US" sz="1400" b="0" i="0" dirty="0" smtClean="0"/>
                      <m:t> + </m:t>
                    </m:r>
                    <m:r>
                      <m:rPr>
                        <m:nor/>
                      </m:rPr>
                      <a:rPr lang="en-US" sz="1400" dirty="0"/>
                      <m:t>|</m:t>
                    </m:r>
                    <m:r>
                      <m:rPr>
                        <m:nor/>
                      </m:rPr>
                      <a:rPr lang="en-US" sz="1400" b="0" i="0" dirty="0" smtClean="0"/>
                      <m:t>-</m:t>
                    </m:r>
                    <m:r>
                      <m:rPr>
                        <m:nor/>
                      </m:rPr>
                      <a:rPr lang="en-US" sz="1400" dirty="0"/>
                      <m:t>1&gt;|</m:t>
                    </m:r>
                    <m:r>
                      <m:rPr>
                        <m:nor/>
                      </m:rPr>
                      <a:rPr lang="en-US" sz="1400" b="0" i="0" dirty="0" smtClean="0"/>
                      <m:t>+</m:t>
                    </m:r>
                    <m:r>
                      <m:rPr>
                        <m:nor/>
                      </m:rPr>
                      <a:rPr lang="en-US" sz="1400" dirty="0"/>
                      <m:t>1&gt;</m:t>
                    </m:r>
                    <m:r>
                      <m:rPr>
                        <m:nor/>
                      </m:rPr>
                      <a:rPr lang="en-US" sz="1400" b="0" i="0" dirty="0" smtClean="0"/>
                      <m:t>)</m:t>
                    </m:r>
                  </m:oMath>
                </a14:m>
                <a:endParaRPr lang="en-US" sz="1400" dirty="0"/>
              </a:p>
              <a:p>
                <a:pPr marL="285750" indent="-285750"/>
                <a:r>
                  <a:rPr lang="en-US" sz="1400" dirty="0"/>
                  <a:t>SUPERPOSITION OF EACH CONTAIN 2 PARTICLES, CAN NOT BE FACTORED, STATES ENTANGLED</a:t>
                </a:r>
              </a:p>
              <a:p>
                <a:pPr marL="285750" indent="-285750"/>
                <a:r>
                  <a:rPr lang="en-US" sz="1400" dirty="0"/>
                  <a:t>IF YOU MEASURE SPIN -1 OF PARTICAL ‘A’ THEN YOU KNOW SPIN OF PARTICLE ‘B’ (+1)</a:t>
                </a:r>
              </a:p>
              <a:p>
                <a:pPr marL="285750" indent="-285750"/>
                <a:r>
                  <a:rPr lang="en-US" sz="1400" dirty="0"/>
                  <a:t>SUPERPOSITION OF MACROSCOPIC NON QUANTUM STATES BECOME ENTANGLED WITH ENVIORNMENT =&gt; QUANTUM PROPERTY DISAPPEARS =&gt; DECOHERENCE</a:t>
                </a:r>
              </a:p>
              <a:p>
                <a:pPr marL="285750" indent="-285750"/>
                <a:endParaRPr lang="en-US" sz="1400" dirty="0"/>
              </a:p>
            </p:txBody>
          </p:sp>
        </mc:Choice>
        <mc:Fallback>
          <p:sp>
            <p:nvSpPr>
              <p:cNvPr id="4" name="Subtitle 2">
                <a:extLst>
                  <a:ext uri="{FF2B5EF4-FFF2-40B4-BE49-F238E27FC236}">
                    <a16:creationId xmlns:a16="http://schemas.microsoft.com/office/drawing/2014/main" id="{2D4AE58E-B86A-C3FC-C4FB-810C61C2A2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348" y="380680"/>
                <a:ext cx="8637072" cy="3883749"/>
              </a:xfrm>
              <a:prstGeom prst="rect">
                <a:avLst/>
              </a:prstGeom>
              <a:blipFill>
                <a:blip r:embed="rId2"/>
                <a:stretch>
                  <a:fillRect l="-1270" t="-12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2" name="Picture 4" descr="Why Some Particles Don't Decay | MrReid.org">
            <a:extLst>
              <a:ext uri="{FF2B5EF4-FFF2-40B4-BE49-F238E27FC236}">
                <a16:creationId xmlns:a16="http://schemas.microsoft.com/office/drawing/2014/main" id="{D494BDD1-6E71-8B03-5414-50205CF5F3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2038" y="380680"/>
            <a:ext cx="3019425" cy="151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1265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28E9D52C-4E48-2BB4-68DB-C8CDEF4C5D0C}"/>
              </a:ext>
            </a:extLst>
          </p:cNvPr>
          <p:cNvSpPr txBox="1">
            <a:spLocks/>
          </p:cNvSpPr>
          <p:nvPr/>
        </p:nvSpPr>
        <p:spPr>
          <a:xfrm>
            <a:off x="289722" y="232757"/>
            <a:ext cx="8637072" cy="388374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200" dirty="0"/>
              <a:t>Locality</a:t>
            </a:r>
          </a:p>
          <a:p>
            <a:pPr marL="285750" indent="-285750"/>
            <a:r>
              <a:rPr lang="en-US" sz="4000" dirty="0"/>
              <a:t>IF YOU ASSUME SPIN OF ‘A’ WHEN ORIGINAL PARTICLE DECAY, RESULT DOES NOT FIT OBSERVATION</a:t>
            </a:r>
          </a:p>
          <a:p>
            <a:pPr marL="285750" indent="-285750"/>
            <a:r>
              <a:rPr lang="en-US" sz="4000" dirty="0"/>
              <a:t>SAY MEASURE SPIN IN 2 DIFFERENT AXIS, ONE ORTHOGONAL TO THE OTHER FOR E.G </a:t>
            </a:r>
          </a:p>
          <a:p>
            <a:pPr marL="285750" indent="-285750"/>
            <a:r>
              <a:rPr lang="en-US" sz="4000" dirty="0"/>
              <a:t>IN QM SPIN IN 2 ORTHOGONAL DIRECTIONS HAS SAME TYPE OF MUTUAL UNCERTAINITY </a:t>
            </a:r>
          </a:p>
          <a:p>
            <a:pPr marL="0" indent="0">
              <a:buNone/>
            </a:pPr>
            <a:r>
              <a:rPr lang="en-US" sz="4000" dirty="0"/>
              <a:t>      AS POSITION AND MOMENTUM</a:t>
            </a:r>
          </a:p>
          <a:p>
            <a:r>
              <a:rPr lang="en-US" sz="4000" dirty="0"/>
              <a:t>IF YOU MEASURE SPIN IN ONE DIRECTION YOU DON’T KNOW SPIN IN ORTHOGONAL</a:t>
            </a:r>
          </a:p>
          <a:p>
            <a:r>
              <a:rPr lang="en-US" sz="4000" dirty="0"/>
              <a:t>NO CORRELATION BETWEEN EXPERIMENT (MEASURE IN SAME DIRECTION: MAXIMALLY CORRELATED)</a:t>
            </a:r>
          </a:p>
          <a:p>
            <a:r>
              <a:rPr lang="en-US" sz="4000" dirty="0"/>
              <a:t>SAY PARALLEL, CAN CALCULATE HOW STRONGL CORRELATED THE MEASUREMENT OUTCOMES ARE IF SPINS DETERMINED ALREADY @ TIME OF DECAY</a:t>
            </a:r>
          </a:p>
          <a:p>
            <a:r>
              <a:rPr lang="en-US" sz="4000" dirty="0"/>
              <a:t>UPPER BOUND OF CORRELATION =&gt; BELLS INEQUALITY</a:t>
            </a:r>
          </a:p>
          <a:p>
            <a:r>
              <a:rPr lang="en-US" sz="4000" dirty="0"/>
              <a:t>EXPERIMENTS SHOW SUCH IS VIOLTED</a:t>
            </a:r>
          </a:p>
          <a:p>
            <a:r>
              <a:rPr lang="en-US" sz="4000" dirty="0"/>
              <a:t>IF OUTCOME OF MEASUREMENT DETERMINED @ TIME OF ENTANLGED STATE CREATED, CAN NOT EXPLAIN OBSERVED CORRELATION</a:t>
            </a:r>
          </a:p>
          <a:p>
            <a:r>
              <a:rPr lang="en-US" sz="4000" dirty="0"/>
              <a:t>IF SPINS NOT PRE DETERMINED THEN THEY BECOME DETERMIEND ONCE MEASUREMENT TAKES PLACE =&gt; NON LOCAL</a:t>
            </a:r>
          </a:p>
          <a:p>
            <a:r>
              <a:rPr lang="en-US" sz="4000" dirty="0"/>
              <a:t>CORRELATIONS OF SEPERATED PARTICLES STRONGER THAN THEY COULD POSSIBLY BE COMPARED TO STATES THAT HAD BEEN DETERMINED BEFORE MEASUREMENT</a:t>
            </a:r>
          </a:p>
          <a:p>
            <a:r>
              <a:rPr lang="en-US" sz="4000" dirty="0"/>
              <a:t>QM FORCES YOU TO GIVE UP ON DETERMINISM AND LOCALITY THUS MAKING IT UNPREDICTABLE AND NON LOCAL</a:t>
            </a:r>
          </a:p>
        </p:txBody>
      </p:sp>
    </p:spTree>
    <p:extLst>
      <p:ext uri="{BB962C8B-B14F-4D97-AF65-F5344CB8AC3E}">
        <p14:creationId xmlns:p14="http://schemas.microsoft.com/office/powerpoint/2010/main" val="2751324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Subtitle 2">
                <a:extLst>
                  <a:ext uri="{FF2B5EF4-FFF2-40B4-BE49-F238E27FC236}">
                    <a16:creationId xmlns:a16="http://schemas.microsoft.com/office/drawing/2014/main" id="{B328E991-1E74-B462-4C24-02F5C28AE5E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6348" y="380680"/>
                <a:ext cx="8637072" cy="5658170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800" kern="1200" cap="none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400" kern="1200" cap="none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800" dirty="0"/>
                  <a:t>Decoherence</a:t>
                </a:r>
              </a:p>
              <a:p>
                <a:pPr marL="285750" indent="-285750"/>
                <a:r>
                  <a:rPr lang="en-US" sz="1400" dirty="0"/>
                  <a:t>E.G |</a:t>
                </a:r>
                <a:r>
                  <a:rPr lang="el-GR" sz="1400" dirty="0"/>
                  <a:t>Ψ</a:t>
                </a:r>
                <a:r>
                  <a:rPr lang="en-US" sz="1400" dirty="0"/>
                  <a:t>&gt;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𝑠𝑞𝑟𝑡</m:t>
                        </m:r>
                        <m:d>
                          <m:d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den>
                    </m:f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sz="1400" dirty="0"/>
                      <m:t>|</m:t>
                    </m:r>
                    <m:r>
                      <m:rPr>
                        <m:nor/>
                      </m:rPr>
                      <a:rPr lang="en-US" sz="1400" b="0" i="0" dirty="0" smtClean="0"/>
                      <m:t>0</m:t>
                    </m:r>
                    <m:r>
                      <m:rPr>
                        <m:nor/>
                      </m:rPr>
                      <a:rPr lang="en-US" sz="1400" dirty="0"/>
                      <m:t>&gt;</m:t>
                    </m:r>
                    <m:r>
                      <m:rPr>
                        <m:nor/>
                      </m:rPr>
                      <a:rPr lang="en-US" sz="1400" b="0" i="0" dirty="0" smtClean="0"/>
                      <m:t> + </m:t>
                    </m:r>
                    <m:r>
                      <m:rPr>
                        <m:nor/>
                      </m:rPr>
                      <a:rPr lang="en-US" sz="1400" dirty="0"/>
                      <m:t>|1&gt;</m:t>
                    </m:r>
                    <m:r>
                      <m:rPr>
                        <m:nor/>
                      </m:rPr>
                      <a:rPr lang="en-US" sz="1400" b="0" i="0" dirty="0" smtClean="0"/>
                      <m:t>)</m:t>
                    </m:r>
                    <m:r>
                      <m:rPr>
                        <m:nor/>
                      </m:rPr>
                      <a:rPr lang="en-US" sz="1400" b="0" i="0" dirty="0" smtClean="0"/>
                      <m:t> =&gt;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𝑠𝑞𝑟𝑡</m:t>
                        </m:r>
                        <m:d>
                          <m:d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den>
                    </m:f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sz="1400" dirty="0"/>
                          <m:t>|</m:t>
                        </m:r>
                        <m:r>
                          <m:rPr>
                            <m:nor/>
                          </m:rPr>
                          <a:rPr lang="en-US" sz="1400" dirty="0"/>
                          <m:t>0</m:t>
                        </m:r>
                        <m:r>
                          <m:rPr>
                            <m:nor/>
                          </m:rPr>
                          <a:rPr lang="en-US" sz="1400" dirty="0"/>
                          <m:t>&gt;</m:t>
                        </m:r>
                        <m:r>
                          <m:rPr>
                            <m:nor/>
                          </m:rPr>
                          <a:rPr lang="en-US" sz="1400" dirty="0"/>
                          <m:t> + </m:t>
                        </m:r>
                        <m:r>
                          <m:rPr>
                            <m:nor/>
                          </m:rPr>
                          <a:rPr lang="en-US" sz="1400" b="0" i="0" dirty="0" smtClean="0"/>
                          <m:t>e</m:t>
                        </m:r>
                        <m:r>
                          <m:rPr>
                            <m:nor/>
                          </m:rPr>
                          <a:rPr lang="en-US" sz="1400" b="0" i="0" dirty="0" smtClean="0"/>
                          <m:t>^(</m:t>
                        </m:r>
                        <m:r>
                          <m:rPr>
                            <m:nor/>
                          </m:rPr>
                          <a:rPr lang="en-US" sz="1400" b="0" i="0" dirty="0" smtClean="0"/>
                          <m:t>i</m:t>
                        </m:r>
                        <m:r>
                          <m:rPr>
                            <m:sty m:val="p"/>
                          </m:rPr>
                          <a:rPr lang="en-US" sz="1400" b="0" i="1" dirty="0" smtClean="0"/>
                          <m:t>θ</m:t>
                        </m:r>
                      </m:e>
                    </m:d>
                    <m:r>
                      <m:rPr>
                        <m:nor/>
                      </m:rPr>
                      <a:rPr lang="en-US" sz="1400" dirty="0"/>
                      <m:t>|1&gt;</m:t>
                    </m:r>
                    <m:r>
                      <m:rPr>
                        <m:nor/>
                      </m:rPr>
                      <a:rPr lang="en-US" sz="1400" dirty="0"/>
                      <m:t>)</m:t>
                    </m:r>
                  </m:oMath>
                </a14:m>
                <a:endParaRPr lang="en-US" sz="1400" dirty="0"/>
              </a:p>
              <a:p>
                <a:pPr marL="285750" indent="-285750"/>
                <a:r>
                  <a:rPr lang="en-US" sz="1400" dirty="0"/>
                  <a:t>STATES THAT ARE IN SUPERPOSITION INTERACTS </a:t>
                </a:r>
              </a:p>
              <a:p>
                <a:pPr marL="0" indent="0">
                  <a:buNone/>
                </a:pPr>
                <a:r>
                  <a:rPr lang="en-US" sz="1400" dirty="0"/>
                  <a:t>      WITH ENVIORNMENT, BUMPS/HITS =&gt;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𝑐h𝑎𝑛𝑔𝑒𝑠</m:t>
                    </m:r>
                  </m:oMath>
                </a14:m>
                <a:endParaRPr lang="en-US" sz="1400" dirty="0"/>
              </a:p>
              <a:p>
                <a:r>
                  <a:rPr lang="en-US" sz="1400" dirty="0"/>
                  <a:t>TO CALCULATE EFFECT UP MANY BUMPS =&gt; DENSITY MATRIX</a:t>
                </a:r>
              </a:p>
              <a:p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\</m:t>
                    </m:r>
                    <m:r>
                      <m:rPr>
                        <m:sty m:val="p"/>
                      </m:rPr>
                      <a:rPr lang="en-US" sz="1400" b="0" i="1" smtClean="0">
                        <a:latin typeface="Cambria Math" panose="02040503050406030204" pitchFamily="18" charset="0"/>
                      </a:rPr>
                      <m:t>pho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sz="1400" dirty="0"/>
                  <a:t>|</a:t>
                </a:r>
                <a:r>
                  <a:rPr lang="el-GR" sz="1400" dirty="0"/>
                  <a:t>Ψ</a:t>
                </a:r>
                <a:r>
                  <a:rPr lang="en-US" sz="1400" dirty="0"/>
                  <a:t>&gt; &lt;</a:t>
                </a:r>
                <a:r>
                  <a:rPr lang="el-GR" sz="1400" dirty="0"/>
                  <a:t>Ψ</a:t>
                </a:r>
                <a:r>
                  <a:rPr lang="en-US" sz="1400" dirty="0"/>
                  <a:t>| = (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2"/>
                              <m:mcJc m:val="center"/>
                            </m:mcPr>
                          </m:mc>
                        </m:mcs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sSup>
                            <m:sSup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brk m:alnAt="7"/>
                                </m:r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p>
                              <m:r>
                                <m:rPr>
                                  <m:brk m:alnAt="7"/>
                                </m:r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sSup>
                            <m:sSup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mr>
                      <m:m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sSup>
                            <m:sSup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sSup>
                            <m:sSup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mr>
                    </m:m>
                  </m:oMath>
                </a14:m>
                <a:r>
                  <a:rPr lang="en-US" sz="1400" dirty="0"/>
                  <a:t>)</a:t>
                </a:r>
              </a:p>
              <a:p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\</m:t>
                    </m:r>
                    <m:r>
                      <m:rPr>
                        <m:sty m:val="p"/>
                      </m:rPr>
                      <a:rPr lang="en-US" sz="1400" b="0" i="1" smtClean="0">
                        <a:latin typeface="Cambria Math" panose="02040503050406030204" pitchFamily="18" charset="0"/>
                      </a:rPr>
                      <m:t>pho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1400" b="0" dirty="0"/>
              </a:p>
              <a:p>
                <a:r>
                  <a:rPr lang="en-US" sz="1400" b="0" dirty="0"/>
                  <a:t>WHAT WE MEASURE IS AVERAGE OF BUMPS </a:t>
                </a:r>
                <a:r>
                  <a:rPr lang="en-US" sz="1400" b="0" dirty="0" err="1"/>
                  <a:t>i.e</a:t>
                </a:r>
                <a:r>
                  <a:rPr lang="en-US" sz="1400" b="0" dirty="0"/>
                  <a:t> THETA =&gt; UNDERSTANDING DECOHERENCE COMES DOWN TO KNOWING WHAT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p>
                    </m:sSup>
                  </m:oMath>
                </a14:m>
                <a:r>
                  <a:rPr lang="en-US" sz="1400" b="0" dirty="0"/>
                  <a:t> IS</a:t>
                </a:r>
              </a:p>
              <a:p>
                <a:r>
                  <a:rPr lang="en-US" sz="1400" b="0" dirty="0"/>
                  <a:t>AVERAGE THETA = 0 = &gt;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\</m:t>
                    </m:r>
                    <m:r>
                      <m:rPr>
                        <m:sty m:val="p"/>
                      </m:rPr>
                      <a:rPr lang="en-US" sz="1400" b="0" i="1" smtClean="0">
                        <a:latin typeface="Cambria Math" panose="02040503050406030204" pitchFamily="18" charset="0"/>
                      </a:rPr>
                      <m:t>pho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1400" b="0" dirty="0"/>
                  <a:t>, DIAGONAL ENTRY GIVES PROBABILITY OF EACH OUTCOME</a:t>
                </a:r>
              </a:p>
              <a:p>
                <a:pPr marL="285750" indent="-285750"/>
                <a:r>
                  <a:rPr lang="en-US" sz="1400" dirty="0"/>
                  <a:t>DECOHERENCE REMOVES QUANTUM INTEFERENCE  =&gt; CONVERTS QUANTUM PROBABILITY TO CLASSICAL PROBABILITY</a:t>
                </a:r>
              </a:p>
              <a:p>
                <a:pPr marL="285750" indent="-285750"/>
                <a:r>
                  <a:rPr lang="en-US" sz="1400" dirty="0"/>
                  <a:t>EXPLAINS WHY WE DON’T SEE QUANTUM BEHAIVIOUR IN EVERYDAY LIFE</a:t>
                </a:r>
              </a:p>
              <a:p>
                <a:pPr marL="285750" indent="-285750"/>
                <a:endParaRPr lang="en-US" sz="1400" dirty="0"/>
              </a:p>
              <a:p>
                <a:pPr marL="285750" indent="-285750"/>
                <a:endParaRPr lang="en-US" sz="1400" dirty="0"/>
              </a:p>
            </p:txBody>
          </p:sp>
        </mc:Choice>
        <mc:Fallback>
          <p:sp>
            <p:nvSpPr>
              <p:cNvPr id="4" name="Subtitle 2">
                <a:extLst>
                  <a:ext uri="{FF2B5EF4-FFF2-40B4-BE49-F238E27FC236}">
                    <a16:creationId xmlns:a16="http://schemas.microsoft.com/office/drawing/2014/main" id="{B328E991-1E74-B462-4C24-02F5C28AE5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348" y="380680"/>
                <a:ext cx="8637072" cy="5658170"/>
              </a:xfrm>
              <a:prstGeom prst="rect">
                <a:avLst/>
              </a:prstGeom>
              <a:blipFill>
                <a:blip r:embed="rId2"/>
                <a:stretch>
                  <a:fillRect l="-1270" t="-8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6" name="Picture 4" descr="The NIST radiative neutron beta-decay setup. An electrostatic mirror... |  Download Scientific Diagram">
            <a:extLst>
              <a:ext uri="{FF2B5EF4-FFF2-40B4-BE49-F238E27FC236}">
                <a16:creationId xmlns:a16="http://schemas.microsoft.com/office/drawing/2014/main" id="{AB3220EB-A83A-2B23-1C27-5FD8563E36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42875"/>
            <a:ext cx="5528137" cy="2523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Unit circle in the complex plane with the imaginary unit = −1. | Download  Scientific Diagram">
            <a:extLst>
              <a:ext uri="{FF2B5EF4-FFF2-40B4-BE49-F238E27FC236}">
                <a16:creationId xmlns:a16="http://schemas.microsoft.com/office/drawing/2014/main" id="{B6299B9F-58BF-9CC5-D91F-A8E3211212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3420" y="2929978"/>
            <a:ext cx="2502520" cy="2523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4670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566BE18-80CE-2591-BF7F-6B0582BBA30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79237" y="569316"/>
                <a:ext cx="9603275" cy="3450613"/>
              </a:xfrm>
            </p:spPr>
            <p:txBody>
              <a:bodyPr>
                <a:normAutofit fontScale="55000" lnSpcReduction="20000"/>
              </a:bodyPr>
              <a:lstStyle/>
              <a:p>
                <a:r>
                  <a:rPr lang="en-US" dirty="0"/>
                  <a:t>Measurement of either particles collapses state of entanglement</a:t>
                </a:r>
              </a:p>
              <a:p>
                <a:r>
                  <a:rPr lang="en-US" dirty="0"/>
                  <a:t>Given 2 basis </a:t>
                </a:r>
                <a:r>
                  <a:rPr lang="en-US" dirty="0" err="1"/>
                  <a:t>vecotrs</a:t>
                </a:r>
                <a:r>
                  <a:rPr lang="en-US" dirty="0"/>
                  <a:t> {0a, 1a} </a:t>
                </a:r>
                <a:r>
                  <a:rPr lang="el-GR" dirty="0">
                    <a:latin typeface="Calibri" panose="020F0502020204030204" pitchFamily="34" charset="0"/>
                    <a:cs typeface="Calibri" panose="020F0502020204030204" pitchFamily="34" charset="0"/>
                  </a:rPr>
                  <a:t>ϵ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dirty="0"/>
                  <a:t>Ha and {0b, 1b} </a:t>
                </a:r>
                <a:r>
                  <a:rPr lang="el-GR" dirty="0">
                    <a:latin typeface="Calibri" panose="020F0502020204030204" pitchFamily="34" charset="0"/>
                    <a:cs typeface="Calibri" panose="020F0502020204030204" pitchFamily="34" charset="0"/>
                  </a:rPr>
                  <a:t>ϵ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 Hb</a:t>
                </a:r>
              </a:p>
              <a:p>
                <a:r>
                  <a:rPr lang="en-US" sz="2000" dirty="0"/>
                  <a:t>|</a:t>
                </a:r>
                <a:r>
                  <a:rPr lang="el-GR" sz="2000" dirty="0"/>
                  <a:t>Ψ</a:t>
                </a:r>
                <a:r>
                  <a:rPr lang="en-US" sz="2000" dirty="0"/>
                  <a:t>&gt;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𝑠𝑞𝑟𝑡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sz="2000" dirty="0"/>
                      <m:t>|</m:t>
                    </m:r>
                    <m:r>
                      <m:rPr>
                        <m:nor/>
                      </m:rPr>
                      <a:rPr lang="en-US" sz="2000" b="0" i="0" dirty="0" smtClean="0"/>
                      <m:t>0</m:t>
                    </m:r>
                    <m:r>
                      <m:rPr>
                        <m:nor/>
                      </m:rPr>
                      <a:rPr lang="en-US" sz="2000" dirty="0"/>
                      <m:t>&gt;</m:t>
                    </m:r>
                    <m:r>
                      <m:rPr>
                        <m:nor/>
                      </m:rPr>
                      <a:rPr lang="en-US" sz="2000" b="0" i="0" dirty="0" smtClean="0"/>
                      <m:t>a</m:t>
                    </m:r>
                    <m:r>
                      <m:rPr>
                        <m:nor/>
                      </m:rPr>
                      <a:rPr lang="en-US" sz="2000" b="0" i="0" dirty="0" smtClean="0"/>
                      <m:t> (</m:t>
                    </m:r>
                    <m:r>
                      <m:rPr>
                        <m:nor/>
                      </m:rPr>
                      <a:rPr lang="en-US" sz="2000" b="0" i="0" dirty="0" smtClean="0"/>
                      <m:t>x</m:t>
                    </m:r>
                    <m:r>
                      <m:rPr>
                        <m:nor/>
                      </m:rPr>
                      <a:rPr lang="en-US" sz="2000" b="0" i="0" dirty="0" smtClean="0"/>
                      <m:t>) |1&gt;</m:t>
                    </m:r>
                    <m:r>
                      <m:rPr>
                        <m:nor/>
                      </m:rPr>
                      <a:rPr lang="en-US" sz="2000" b="0" i="0" dirty="0" smtClean="0"/>
                      <m:t>b</m:t>
                    </m:r>
                    <m:r>
                      <m:rPr>
                        <m:nor/>
                      </m:rPr>
                      <a:rPr lang="en-US" sz="2000" b="0" i="0" dirty="0" smtClean="0"/>
                      <m:t> -</m:t>
                    </m:r>
                    <m:r>
                      <m:rPr>
                        <m:nor/>
                      </m:rPr>
                      <a:rPr lang="en-US" dirty="0"/>
                      <m:t>|</m:t>
                    </m:r>
                    <m:r>
                      <m:rPr>
                        <m:nor/>
                      </m:rPr>
                      <a:rPr lang="en-US" b="0" i="0" dirty="0" smtClean="0"/>
                      <m:t>1</m:t>
                    </m:r>
                    <m:r>
                      <m:rPr>
                        <m:nor/>
                      </m:rPr>
                      <a:rPr lang="en-US" dirty="0"/>
                      <m:t>&gt;</m:t>
                    </m:r>
                    <m:r>
                      <m:rPr>
                        <m:nor/>
                      </m:rPr>
                      <a:rPr lang="en-US" dirty="0"/>
                      <m:t>a</m:t>
                    </m:r>
                    <m:r>
                      <m:rPr>
                        <m:nor/>
                      </m:rPr>
                      <a:rPr lang="en-US" dirty="0"/>
                      <m:t> (</m:t>
                    </m:r>
                    <m:r>
                      <m:rPr>
                        <m:nor/>
                      </m:rPr>
                      <a:rPr lang="en-US" dirty="0"/>
                      <m:t>x</m:t>
                    </m:r>
                    <m:r>
                      <m:rPr>
                        <m:nor/>
                      </m:rPr>
                      <a:rPr lang="en-US" dirty="0"/>
                      <m:t>) |0&gt;</m:t>
                    </m:r>
                    <m:r>
                      <m:rPr>
                        <m:nor/>
                      </m:rPr>
                      <a:rPr lang="en-US" dirty="0"/>
                      <m:t>b</m:t>
                    </m:r>
                    <m:r>
                      <m:rPr>
                        <m:nor/>
                      </m:rPr>
                      <a:rPr lang="en-US" sz="2000" b="0" i="0" dirty="0" smtClean="0"/>
                      <m:t>)</m:t>
                    </m:r>
                    <m:r>
                      <m:rPr>
                        <m:nor/>
                      </m:rPr>
                      <a:rPr lang="en-US" sz="2000" b="0" i="0" dirty="0" smtClean="0"/>
                      <m:t> 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𝑠𝑞𝑟𝑡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den>
                    </m:f>
                    <m:r>
                      <m:rPr>
                        <m:nor/>
                      </m:rPr>
                      <a:rPr lang="en-US" sz="2000" b="0" i="0" dirty="0" smtClean="0"/>
                      <m:t>(</m:t>
                    </m:r>
                    <m:r>
                      <m:rPr>
                        <m:nor/>
                      </m:rPr>
                      <a:rPr lang="en-US" dirty="0"/>
                      <m:t>|0</m:t>
                    </m:r>
                    <m:r>
                      <m:rPr>
                        <m:nor/>
                      </m:rPr>
                      <a:rPr lang="en-US" b="0" i="0" dirty="0" smtClean="0"/>
                      <m:t>1</m:t>
                    </m:r>
                    <m:r>
                      <m:rPr>
                        <m:nor/>
                      </m:rPr>
                      <a:rPr lang="en-US" dirty="0"/>
                      <m:t>&gt; </m:t>
                    </m:r>
                    <m:r>
                      <m:rPr>
                        <m:nor/>
                      </m:rPr>
                      <a:rPr lang="en-US" b="0" i="0" dirty="0" smtClean="0"/>
                      <m:t>-</m:t>
                    </m:r>
                    <m:r>
                      <m:rPr>
                        <m:nor/>
                      </m:rPr>
                      <a:rPr lang="en-US" dirty="0"/>
                      <m:t> |1</m:t>
                    </m:r>
                    <m:r>
                      <m:rPr>
                        <m:nor/>
                      </m:rPr>
                      <a:rPr lang="en-US" b="0" i="0" dirty="0" smtClean="0"/>
                      <m:t>0</m:t>
                    </m:r>
                    <m:r>
                      <m:rPr>
                        <m:nor/>
                      </m:rPr>
                      <a:rPr lang="en-US" dirty="0"/>
                      <m:t>&gt;</m:t>
                    </m:r>
                  </m:oMath>
                </a14:m>
                <a:r>
                  <a:rPr lang="en-US" dirty="0"/>
                  <a:t>)</a:t>
                </a:r>
              </a:p>
              <a:p>
                <a:r>
                  <a:rPr lang="en-US" dirty="0" err="1"/>
                  <a:t>E.g</a:t>
                </a:r>
                <a:r>
                  <a:rPr lang="en-US" dirty="0"/>
                  <a:t> bells states =&gt; maximally entangled pure states of Ha (x) Hb space</a:t>
                </a:r>
              </a:p>
              <a:p>
                <a:r>
                  <a:rPr lang="en-US" dirty="0"/>
                  <a:t>Alice/Bob: in entangled states Alice makes measurement in {0,1} basis of A</a:t>
                </a:r>
              </a:p>
              <a:p>
                <a:r>
                  <a:rPr lang="en-US" dirty="0"/>
                  <a:t>2 outcomes are equally likely:</a:t>
                </a:r>
              </a:p>
              <a:p>
                <a:r>
                  <a:rPr lang="en-US" dirty="0"/>
                  <a:t>1) Alice measures 0, state of system collapses to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dirty="0"/>
                      <m:t>|</m:t>
                    </m:r>
                    <m:r>
                      <m:rPr>
                        <m:nor/>
                      </m:rPr>
                      <a:rPr lang="en-US" sz="2000" b="0" i="0" dirty="0" smtClean="0"/>
                      <m:t>0</m:t>
                    </m:r>
                    <m:r>
                      <m:rPr>
                        <m:nor/>
                      </m:rPr>
                      <a:rPr lang="en-US" sz="2000" dirty="0"/>
                      <m:t>&gt;</m:t>
                    </m:r>
                    <m:r>
                      <m:rPr>
                        <m:nor/>
                      </m:rPr>
                      <a:rPr lang="en-US" sz="2000" b="0" i="0" dirty="0" smtClean="0"/>
                      <m:t>a</m:t>
                    </m:r>
                    <m:r>
                      <m:rPr>
                        <m:nor/>
                      </m:rPr>
                      <a:rPr lang="en-US" sz="2000" b="0" i="0" dirty="0" smtClean="0"/>
                      <m:t> (</m:t>
                    </m:r>
                    <m:r>
                      <m:rPr>
                        <m:nor/>
                      </m:rPr>
                      <a:rPr lang="en-US" sz="2000" b="0" i="0" dirty="0" smtClean="0"/>
                      <m:t>x</m:t>
                    </m:r>
                    <m:r>
                      <m:rPr>
                        <m:nor/>
                      </m:rPr>
                      <a:rPr lang="en-US" sz="2000" b="0" i="0" dirty="0" smtClean="0"/>
                      <m:t>) |1&gt;</m:t>
                    </m:r>
                    <m:r>
                      <m:rPr>
                        <m:nor/>
                      </m:rPr>
                      <a:rPr lang="en-US" sz="2000" b="0" i="0" dirty="0" smtClean="0"/>
                      <m:t>b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2) Alice measures 1, state of system collapses to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sz="2000" dirty="0"/>
                      <m:t>|</m:t>
                    </m:r>
                    <m:r>
                      <m:rPr>
                        <m:nor/>
                      </m:rPr>
                      <a:rPr lang="en-US" sz="2000" b="0" i="0" dirty="0" smtClean="0"/>
                      <m:t>1</m:t>
                    </m:r>
                    <m:r>
                      <m:rPr>
                        <m:nor/>
                      </m:rPr>
                      <a:rPr lang="en-US" sz="2000" dirty="0"/>
                      <m:t>&gt;</m:t>
                    </m:r>
                    <m:r>
                      <m:rPr>
                        <m:nor/>
                      </m:rPr>
                      <a:rPr lang="en-US" sz="2000" b="0" i="0" dirty="0" smtClean="0"/>
                      <m:t>a</m:t>
                    </m:r>
                    <m:r>
                      <m:rPr>
                        <m:nor/>
                      </m:rPr>
                      <a:rPr lang="en-US" sz="2000" b="0" i="0" dirty="0" smtClean="0"/>
                      <m:t> (</m:t>
                    </m:r>
                    <m:r>
                      <m:rPr>
                        <m:nor/>
                      </m:rPr>
                      <a:rPr lang="en-US" sz="2000" b="0" i="0" dirty="0" smtClean="0"/>
                      <m:t>x</m:t>
                    </m:r>
                    <m:r>
                      <m:rPr>
                        <m:nor/>
                      </m:rPr>
                      <a:rPr lang="en-US" sz="2000" b="0" i="0" dirty="0" smtClean="0"/>
                      <m:t>) |0&gt;</m:t>
                    </m:r>
                    <m:r>
                      <m:rPr>
                        <m:nor/>
                      </m:rPr>
                      <a:rPr lang="en-US" sz="2000" b="0" i="0" dirty="0" smtClean="0"/>
                      <m:t>b</m:t>
                    </m:r>
                    <m:r>
                      <m:rPr>
                        <m:nor/>
                      </m:rPr>
                      <a:rPr lang="en-US" sz="2000" b="0" i="0" dirty="0" smtClean="0"/>
                      <m:t>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4 bells states: </a:t>
                </a:r>
              </a:p>
              <a:p>
                <a:r>
                  <a:rPr lang="en-US" dirty="0"/>
                  <a:t>1/sqrt(2) (|00&gt; +- |11&gt;)</a:t>
                </a:r>
              </a:p>
              <a:p>
                <a:r>
                  <a:rPr lang="en-US" dirty="0"/>
                  <a:t>1/sqrt(2) (|01&gt; +- |10&gt;)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566BE18-80CE-2591-BF7F-6B0582BBA3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9237" y="569316"/>
                <a:ext cx="9603275" cy="3450613"/>
              </a:xfrm>
              <a:blipFill>
                <a:blip r:embed="rId2"/>
                <a:stretch>
                  <a:fillRect t="-1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754300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83</TotalTime>
  <Words>701</Words>
  <Application>Microsoft Office PowerPoint</Application>
  <PresentationFormat>Widescreen</PresentationFormat>
  <Paragraphs>56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Cambria Math</vt:lpstr>
      <vt:lpstr>Gill Sans MT</vt:lpstr>
      <vt:lpstr>Gallery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Rojar Raju Thuruthiyil (Umail)</dc:creator>
  <cp:lastModifiedBy>Rojar Raju Thuruthiyil (Umail)</cp:lastModifiedBy>
  <cp:revision>1</cp:revision>
  <dcterms:created xsi:type="dcterms:W3CDTF">2023-01-11T16:03:12Z</dcterms:created>
  <dcterms:modified xsi:type="dcterms:W3CDTF">2023-01-11T17:26:57Z</dcterms:modified>
</cp:coreProperties>
</file>