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56" r:id="rId5"/>
    <p:sldId id="257" r:id="rId6"/>
    <p:sldId id="258" r:id="rId7"/>
    <p:sldId id="259" r:id="rId8"/>
    <p:sldId id="260" r:id="rId9"/>
    <p:sldId id="271" r:id="rId10"/>
    <p:sldId id="261" r:id="rId11"/>
    <p:sldId id="270" r:id="rId12"/>
    <p:sldId id="272" r:id="rId13"/>
    <p:sldId id="262" r:id="rId14"/>
    <p:sldId id="263" r:id="rId15"/>
    <p:sldId id="264" r:id="rId16"/>
    <p:sldId id="265" r:id="rId17"/>
    <p:sldId id="268" r:id="rId18"/>
    <p:sldId id="267" r:id="rId19"/>
    <p:sldId id="266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778" y="4414000"/>
            <a:ext cx="7528883" cy="1185521"/>
          </a:xfrm>
        </p:spPr>
        <p:txBody>
          <a:bodyPr anchor="b">
            <a:norm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779" y="5684363"/>
            <a:ext cx="7528882" cy="928771"/>
          </a:xfrm>
        </p:spPr>
        <p:txBody>
          <a:bodyPr>
            <a:normAutofit/>
          </a:bodyPr>
          <a:lstStyle>
            <a:lvl1pPr marL="0" indent="0" algn="l">
              <a:buNone/>
              <a:defRPr sz="16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13" name="Picture 1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440" y="1848174"/>
            <a:ext cx="1260000" cy="1260000"/>
          </a:xfrm>
          <a:prstGeom prst="rect">
            <a:avLst/>
          </a:prstGeom>
        </p:spPr>
      </p:pic>
      <p:pic>
        <p:nvPicPr>
          <p:cNvPr id="14" name="Picture 1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650" y="525307"/>
            <a:ext cx="1260000" cy="1260000"/>
          </a:xfrm>
          <a:prstGeom prst="rect">
            <a:avLst/>
          </a:prstGeom>
        </p:spPr>
      </p:pic>
      <p:pic>
        <p:nvPicPr>
          <p:cNvPr id="21" name="Picture 20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440" y="3373134"/>
            <a:ext cx="3240000" cy="3240000"/>
          </a:xfrm>
          <a:prstGeom prst="rect">
            <a:avLst/>
          </a:prstGeom>
        </p:spPr>
      </p:pic>
      <p:pic>
        <p:nvPicPr>
          <p:cNvPr id="22" name="Picture 21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440" y="1065307"/>
            <a:ext cx="720000" cy="720000"/>
          </a:xfrm>
          <a:prstGeom prst="rect">
            <a:avLst/>
          </a:prstGeom>
        </p:spPr>
      </p:pic>
      <p:pic>
        <p:nvPicPr>
          <p:cNvPr id="23" name="Picture 22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230" y="2388174"/>
            <a:ext cx="720000" cy="720000"/>
          </a:xfrm>
          <a:prstGeom prst="rect">
            <a:avLst/>
          </a:prstGeom>
        </p:spPr>
      </p:pic>
      <p:pic>
        <p:nvPicPr>
          <p:cNvPr id="24" name="Picture 23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650" y="1848174"/>
            <a:ext cx="720000" cy="720000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51"/>
          <a:stretch/>
        </p:blipFill>
        <p:spPr>
          <a:xfrm>
            <a:off x="370779" y="525307"/>
            <a:ext cx="3600000" cy="3600000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9" b="22058"/>
          <a:stretch/>
        </p:blipFill>
        <p:spPr>
          <a:xfrm>
            <a:off x="4297690" y="525307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771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F278-C456-403B-9715-7A82943FFE80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1323623" cy="365125"/>
          </a:xfrm>
        </p:spPr>
        <p:txBody>
          <a:bodyPr/>
          <a:lstStyle/>
          <a:p>
            <a:fld id="{C2073F64-EB1A-44F8-958F-DF100A0D29B2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1" y="212726"/>
            <a:ext cx="9096023" cy="1440000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0447987" y="212726"/>
            <a:ext cx="1440000" cy="14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988" y="6041608"/>
            <a:ext cx="1440000" cy="67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45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18514" y="1760765"/>
            <a:ext cx="5272039" cy="776971"/>
          </a:xfrm>
          <a:solidFill>
            <a:srgbClr val="003C69"/>
          </a:solidFill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18514" y="2710416"/>
            <a:ext cx="5272039" cy="35845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F278-C456-403B-9715-7A82943FFE80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1323623" cy="365125"/>
          </a:xfrm>
        </p:spPr>
        <p:txBody>
          <a:bodyPr/>
          <a:lstStyle/>
          <a:p>
            <a:fld id="{C2073F64-EB1A-44F8-958F-DF100A0D29B2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23962" y="1771650"/>
            <a:ext cx="5272039" cy="776971"/>
          </a:xfrm>
          <a:solidFill>
            <a:srgbClr val="003C69"/>
          </a:solidFill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16"/>
          </p:nvPr>
        </p:nvSpPr>
        <p:spPr>
          <a:xfrm>
            <a:off x="818518" y="2718021"/>
            <a:ext cx="5282924" cy="35845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1" y="212726"/>
            <a:ext cx="9096023" cy="1440000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0447987" y="21272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988" y="6041608"/>
            <a:ext cx="1440000" cy="67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51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F278-C456-403B-9715-7A82943FFE80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1323623" cy="365125"/>
          </a:xfrm>
        </p:spPr>
        <p:txBody>
          <a:bodyPr/>
          <a:lstStyle/>
          <a:p>
            <a:fld id="{C2073F64-EB1A-44F8-958F-DF100A0D29B2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1" y="212726"/>
            <a:ext cx="9096023" cy="1440000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0447987" y="21272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988" y="6041608"/>
            <a:ext cx="1440000" cy="67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936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F278-C456-403B-9715-7A82943FFE80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1323623" cy="365125"/>
          </a:xfrm>
        </p:spPr>
        <p:txBody>
          <a:bodyPr/>
          <a:lstStyle/>
          <a:p>
            <a:fld id="{C2073F64-EB1A-44F8-958F-DF100A0D29B2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988" y="6041608"/>
            <a:ext cx="1440000" cy="67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32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rgbClr val="FFB500"/>
          </a:solidFill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F278-C456-403B-9715-7A82943FFE80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1323623" cy="365125"/>
          </a:xfrm>
        </p:spPr>
        <p:txBody>
          <a:bodyPr/>
          <a:lstStyle/>
          <a:p>
            <a:fld id="{C2073F64-EB1A-44F8-958F-DF100A0D29B2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988" y="6041608"/>
            <a:ext cx="1440000" cy="67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9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rgbClr val="FFB500"/>
          </a:solidFill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2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F278-C456-403B-9715-7A82943FFE80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988" y="6041608"/>
            <a:ext cx="1440000" cy="679869"/>
          </a:xfrm>
          <a:prstGeom prst="rect">
            <a:avLst/>
          </a:prstGeom>
        </p:spPr>
      </p:pic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1323623" cy="365125"/>
          </a:xfrm>
        </p:spPr>
        <p:txBody>
          <a:bodyPr/>
          <a:lstStyle/>
          <a:p>
            <a:fld id="{C2073F64-EB1A-44F8-958F-DF100A0D29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36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1825626"/>
            <a:ext cx="9096021" cy="41749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F278-C456-403B-9715-7A82943FFE80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988" y="6041608"/>
            <a:ext cx="1440000" cy="679869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1" y="212726"/>
            <a:ext cx="9096023" cy="1440000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0447987" y="21272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1323623" cy="365125"/>
          </a:xfrm>
        </p:spPr>
        <p:txBody>
          <a:bodyPr/>
          <a:lstStyle/>
          <a:p>
            <a:fld id="{C2073F64-EB1A-44F8-958F-DF100A0D29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224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564335"/>
          </a:xfrm>
          <a:solidFill>
            <a:srgbClr val="FFB500"/>
          </a:solidFill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5643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F278-C456-403B-9715-7A82943FFE80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988" y="6041608"/>
            <a:ext cx="1440000" cy="679869"/>
          </a:xfrm>
          <a:prstGeom prst="rect">
            <a:avLst/>
          </a:prstGeom>
        </p:spPr>
      </p:pic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1323623" cy="365125"/>
          </a:xfrm>
        </p:spPr>
        <p:txBody>
          <a:bodyPr/>
          <a:lstStyle/>
          <a:p>
            <a:fld id="{C2073F64-EB1A-44F8-958F-DF100A0D29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21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12726"/>
            <a:ext cx="9096023" cy="1440000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727652"/>
            <a:ext cx="9096023" cy="42206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F278-C456-403B-9715-7A82943FFE80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1323623" cy="365125"/>
          </a:xfrm>
        </p:spPr>
        <p:txBody>
          <a:bodyPr/>
          <a:lstStyle/>
          <a:p>
            <a:fld id="{C2073F64-EB1A-44F8-958F-DF100A0D29B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 rot="5400000">
            <a:off x="9060775" y="3117986"/>
            <a:ext cx="4220662" cy="1440000"/>
          </a:xfrm>
          <a:prstGeom prst="rect">
            <a:avLst/>
          </a:prstGeom>
          <a:solidFill>
            <a:srgbClr val="EFEF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9" name="Rectangle 8"/>
          <p:cNvSpPr/>
          <p:nvPr/>
        </p:nvSpPr>
        <p:spPr>
          <a:xfrm>
            <a:off x="10447987" y="21272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988" y="6041608"/>
            <a:ext cx="1440000" cy="67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727652"/>
            <a:ext cx="9096023" cy="42206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F278-C456-403B-9715-7A82943FFE80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1323623" cy="365125"/>
          </a:xfrm>
        </p:spPr>
        <p:txBody>
          <a:bodyPr/>
          <a:lstStyle/>
          <a:p>
            <a:fld id="{C2073F64-EB1A-44F8-958F-DF100A0D29B2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1" y="212726"/>
            <a:ext cx="9096023" cy="1440000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 rot="5400000">
            <a:off x="9060775" y="3117986"/>
            <a:ext cx="4220662" cy="1440000"/>
          </a:xfrm>
          <a:prstGeom prst="rect">
            <a:avLst/>
          </a:prstGeom>
          <a:solidFill>
            <a:srgbClr val="EFEF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2" name="Rectangle 11"/>
          <p:cNvSpPr/>
          <p:nvPr userDrawn="1"/>
        </p:nvSpPr>
        <p:spPr>
          <a:xfrm>
            <a:off x="10447987" y="212726"/>
            <a:ext cx="1440000" cy="14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988" y="6041608"/>
            <a:ext cx="1440000" cy="67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12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727652"/>
            <a:ext cx="9096023" cy="42206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F278-C456-403B-9715-7A82943FFE80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1323623" cy="365125"/>
          </a:xfrm>
        </p:spPr>
        <p:txBody>
          <a:bodyPr/>
          <a:lstStyle/>
          <a:p>
            <a:fld id="{C2073F64-EB1A-44F8-958F-DF100A0D29B2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1" y="212726"/>
            <a:ext cx="9096023" cy="1440000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 rot="5400000">
            <a:off x="9060775" y="3117986"/>
            <a:ext cx="4220662" cy="1440000"/>
          </a:xfrm>
          <a:prstGeom prst="rect">
            <a:avLst/>
          </a:prstGeom>
          <a:solidFill>
            <a:srgbClr val="EFEF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2" name="Rectangle 11"/>
          <p:cNvSpPr/>
          <p:nvPr userDrawn="1"/>
        </p:nvSpPr>
        <p:spPr>
          <a:xfrm>
            <a:off x="10447987" y="212726"/>
            <a:ext cx="1440000" cy="144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988" y="6041608"/>
            <a:ext cx="1440000" cy="67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5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652"/>
            <a:ext cx="7315200" cy="4215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F278-C456-403B-9715-7A82943FFE80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1323623" cy="365125"/>
          </a:xfrm>
        </p:spPr>
        <p:txBody>
          <a:bodyPr/>
          <a:lstStyle/>
          <a:p>
            <a:fld id="{C2073F64-EB1A-44F8-958F-DF100A0D29B2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415339" y="1727200"/>
            <a:ext cx="3451775" cy="4216400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1" y="212726"/>
            <a:ext cx="9096023" cy="1440000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0447987" y="212726"/>
            <a:ext cx="1440000" cy="14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988" y="6041608"/>
            <a:ext cx="1440000" cy="67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5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652"/>
            <a:ext cx="7315200" cy="4215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F278-C456-403B-9715-7A82943FFE80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1323623" cy="365125"/>
          </a:xfrm>
        </p:spPr>
        <p:txBody>
          <a:bodyPr/>
          <a:lstStyle/>
          <a:p>
            <a:fld id="{C2073F64-EB1A-44F8-958F-DF100A0D29B2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460496" y="1727651"/>
            <a:ext cx="3406619" cy="4216400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1" y="212726"/>
            <a:ext cx="9096023" cy="1440000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0447987" y="21272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988" y="6041608"/>
            <a:ext cx="1440000" cy="67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8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652"/>
            <a:ext cx="7315200" cy="4215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F278-C456-403B-9715-7A82943FFE80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1323623" cy="365125"/>
          </a:xfrm>
        </p:spPr>
        <p:txBody>
          <a:bodyPr/>
          <a:lstStyle/>
          <a:p>
            <a:fld id="{C2073F64-EB1A-44F8-958F-DF100A0D29B2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415339" y="1727200"/>
            <a:ext cx="3451775" cy="4216400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1" y="212726"/>
            <a:ext cx="9096023" cy="1440000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0447987" y="212726"/>
            <a:ext cx="1440000" cy="144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988" y="6041608"/>
            <a:ext cx="1440000" cy="67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1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651"/>
            <a:ext cx="7315200" cy="41996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F278-C456-403B-9715-7A82943FFE80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1338943" cy="365125"/>
          </a:xfrm>
        </p:spPr>
        <p:txBody>
          <a:bodyPr/>
          <a:lstStyle/>
          <a:p>
            <a:fld id="{C2073F64-EB1A-44F8-958F-DF100A0D29B2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667" y="1727650"/>
            <a:ext cx="3589447" cy="4199621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1" y="212726"/>
            <a:ext cx="9096023" cy="1440000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0447987" y="212726"/>
            <a:ext cx="1440000" cy="14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988" y="6041608"/>
            <a:ext cx="1440000" cy="67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6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2610"/>
            <a:ext cx="8126507" cy="3475187"/>
          </a:xfrm>
          <a:solidFill>
            <a:srgbClr val="FFB500"/>
          </a:solidFill>
        </p:spPr>
        <p:txBody>
          <a:bodyPr anchor="t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29986"/>
            <a:ext cx="8126507" cy="109901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F278-C456-403B-9715-7A82943FFE80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719" y="3947797"/>
            <a:ext cx="2761488" cy="27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00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7"/>
            <a:ext cx="9568543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95685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5F278-C456-403B-9715-7A82943FFE80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73F64-EB1A-44F8-958F-DF100A0D29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8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598-022-05061-w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quantum-computing.ibm.com/composer/docs/iqx/" TargetMode="External"/><Relationship Id="rId4" Type="http://schemas.openxmlformats.org/officeDocument/2006/relationships/image" Target="../media/image20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2005-021-00606-3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ature.com/articles/s42005-021-00606-3" TargetMode="External"/><Relationship Id="rId3" Type="http://schemas.openxmlformats.org/officeDocument/2006/relationships/hyperlink" Target="https://link.springer.com/chapter/10.1007/978-3-540-39432-7_63" TargetMode="External"/><Relationship Id="rId7" Type="http://schemas.openxmlformats.org/officeDocument/2006/relationships/hyperlink" Target="https://www.newscientist.com/article/2346074-ibm-unveils-worlds-largest-quantum-computer-at-433-qubits/#:~:text=Dial%20says%20that%20IBM's%20team,lowering%20noise%20and%20mitigating%20errors" TargetMode="External"/><Relationship Id="rId2" Type="http://schemas.openxmlformats.org/officeDocument/2006/relationships/hyperlink" Target="https://www.degruyter.com/document/doi/10.1515/nanoph-2016-0132/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arxiv.org/abs/1907.11157" TargetMode="External"/><Relationship Id="rId5" Type="http://schemas.openxmlformats.org/officeDocument/2006/relationships/hyperlink" Target="https://www.quantum-inspire.com/kbase/bloch-sphere/" TargetMode="External"/><Relationship Id="rId10" Type="http://schemas.openxmlformats.org/officeDocument/2006/relationships/hyperlink" Target="https://www.youtube.com/watch?v=LR5kfhrs4Cc" TargetMode="External"/><Relationship Id="rId4" Type="http://schemas.openxmlformats.org/officeDocument/2006/relationships/hyperlink" Target="https://www.nature.com/articles/s41598-022-05061-w" TargetMode="External"/><Relationship Id="rId9" Type="http://schemas.openxmlformats.org/officeDocument/2006/relationships/hyperlink" Target="https://www.youtube.com/watch?app=desktop&amp;v=DhLbVPn583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515/nanoph-2016-0132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link.springer.com/chapter/10.1007/978-3-540-39432-7_63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oi.org/10.1515/nanoph-2016-013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7.11157" TargetMode="External"/><Relationship Id="rId2" Type="http://schemas.openxmlformats.org/officeDocument/2006/relationships/hyperlink" Target="https://www.newscientist.com/article/2346074-ibm-unveils-worlds-largest-quantum-computer-at-433-qubits/#:~:text=Dial%20says%20that%20IBM's%20team,lowering%20noise%20and%20mitigating%20errors.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i.org/10.1038/s41598-022-05061-w" TargetMode="Externa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antum-inspire.com/kbase/bloch-sphere/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i.org/10.1038/s41598-022-05061-w" TargetMode="Externa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R5kfhrs4Cc" TargetMode="External"/><Relationship Id="rId2" Type="http://schemas.openxmlformats.org/officeDocument/2006/relationships/hyperlink" Target="https://www.youtube.com/watch?app=desktop&amp;v=DhLbVPn5838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A1E85F-5806-A178-AF46-68F5D3B5A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274903"/>
            <a:ext cx="8126507" cy="3475187"/>
          </a:xfrm>
        </p:spPr>
        <p:txBody>
          <a:bodyPr/>
          <a:lstStyle/>
          <a:p>
            <a:r>
              <a:rPr lang="en-US" dirty="0"/>
              <a:t>		Fourth Year Project:</a:t>
            </a:r>
            <a:br>
              <a:rPr lang="en-US" dirty="0"/>
            </a:br>
            <a:r>
              <a:rPr lang="en-US" dirty="0"/>
              <a:t>		Quantum Reservoir 			   	  Computing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FCEEB4C-2758-D8D7-8BC7-1F7D9DFB4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8" y="3352452"/>
            <a:ext cx="8126507" cy="1099015"/>
          </a:xfrm>
        </p:spPr>
        <p:txBody>
          <a:bodyPr>
            <a:noAutofit/>
          </a:bodyPr>
          <a:lstStyle/>
          <a:p>
            <a:r>
              <a:rPr lang="en-US" sz="1200" b="1" dirty="0"/>
              <a:t>					By Rojar Raju </a:t>
            </a:r>
          </a:p>
          <a:p>
            <a:r>
              <a:rPr lang="en-US" sz="1200" b="1" dirty="0"/>
              <a:t>Supervisors: </a:t>
            </a:r>
          </a:p>
          <a:p>
            <a:r>
              <a:rPr lang="en-US" sz="1200" b="1" dirty="0"/>
              <a:t>Dr. Andreas Amann</a:t>
            </a:r>
          </a:p>
          <a:p>
            <a:r>
              <a:rPr lang="en-US" sz="1200" b="1" dirty="0"/>
              <a:t>Dr. Emanuel </a:t>
            </a:r>
            <a:r>
              <a:rPr lang="en-US" sz="1200" b="1" dirty="0" err="1"/>
              <a:t>Popovici</a:t>
            </a:r>
            <a:endParaRPr lang="en-US" sz="1200" b="1" dirty="0"/>
          </a:p>
          <a:p>
            <a:r>
              <a:rPr lang="en-US" sz="1200" b="1" dirty="0"/>
              <a:t>Dr. Kaustubh Agarwal</a:t>
            </a:r>
          </a:p>
        </p:txBody>
      </p:sp>
    </p:spTree>
    <p:extLst>
      <p:ext uri="{BB962C8B-B14F-4D97-AF65-F5344CB8AC3E}">
        <p14:creationId xmlns:p14="http://schemas.microsoft.com/office/powerpoint/2010/main" val="186409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E198A3-2710-ACCE-6A95-5D0BC01D6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50" y="2642051"/>
            <a:ext cx="7315200" cy="42159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Reservoir </a:t>
            </a:r>
            <a:r>
              <a:rPr lang="en-US" dirty="0">
                <a:sym typeface="Wingdings" panose="05000000000000000000" pitchFamily="2" charset="2"/>
              </a:rPr>
              <a:t> qubits, for example</a:t>
            </a:r>
          </a:p>
          <a:p>
            <a:r>
              <a:rPr lang="en-US" dirty="0">
                <a:sym typeface="Wingdings" panose="05000000000000000000" pitchFamily="2" charset="2"/>
              </a:rPr>
              <a:t>Reservoir replaced by a quantum circuit</a:t>
            </a:r>
          </a:p>
          <a:p>
            <a:r>
              <a:rPr lang="en-US" dirty="0">
                <a:sym typeface="Wingdings" panose="05000000000000000000" pitchFamily="2" charset="2"/>
              </a:rPr>
              <a:t>Logic gates = Quantum Gates</a:t>
            </a:r>
          </a:p>
          <a:p>
            <a:r>
              <a:rPr lang="en-US" dirty="0" err="1">
                <a:sym typeface="Wingdings" panose="05000000000000000000" pitchFamily="2" charset="2"/>
              </a:rPr>
              <a:t>And/Or</a:t>
            </a:r>
            <a:r>
              <a:rPr lang="en-US" dirty="0">
                <a:sym typeface="Wingdings" panose="05000000000000000000" pitchFamily="2" charset="2"/>
              </a:rPr>
              <a:t> gates  CNOT, CX and TOFFOLI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gates</a:t>
            </a:r>
          </a:p>
          <a:p>
            <a:r>
              <a:rPr lang="en-US" dirty="0">
                <a:sym typeface="Wingdings" panose="05000000000000000000" pitchFamily="2" charset="2"/>
              </a:rPr>
              <a:t>Hadamard gate</a:t>
            </a:r>
          </a:p>
          <a:p>
            <a:r>
              <a:rPr lang="en-GB" dirty="0">
                <a:sym typeface="Wingdings" panose="05000000000000000000" pitchFamily="2" charset="2"/>
              </a:rPr>
              <a:t>Advantages of QRC is that it can perform both classical and quantum tasks faster due to   efficiency of processing input data</a:t>
            </a:r>
          </a:p>
          <a:p>
            <a:r>
              <a:rPr lang="en-GB" dirty="0">
                <a:sym typeface="Wingdings" panose="05000000000000000000" pitchFamily="2" charset="2"/>
              </a:rPr>
              <a:t>Need to control and stabilize the quantum reservoir, as well as the susceptibility of quantum systems to decohere and produce noise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F46A69-ADE0-244A-160D-DB1B743E0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2" y="404038"/>
            <a:ext cx="2807086" cy="1440000"/>
          </a:xfrm>
        </p:spPr>
        <p:txBody>
          <a:bodyPr/>
          <a:lstStyle/>
          <a:p>
            <a:r>
              <a:rPr lang="en-US" dirty="0"/>
              <a:t>Back to QRC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303C54-B997-71BE-3FF7-C807C0D9D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287" y="0"/>
            <a:ext cx="8582025" cy="2486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728E1D-6D64-2EF8-431A-361A355DE348}"/>
              </a:ext>
            </a:extLst>
          </p:cNvPr>
          <p:cNvSpPr txBox="1"/>
          <p:nvPr/>
        </p:nvSpPr>
        <p:spPr>
          <a:xfrm>
            <a:off x="9149575" y="2052420"/>
            <a:ext cx="3077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adapted from Yudai Suzuki et al. (</a:t>
            </a:r>
            <a:r>
              <a:rPr lang="en-US" dirty="0">
                <a:hlinkClick r:id="rId3"/>
              </a:rPr>
              <a:t>3</a:t>
            </a:r>
            <a:r>
              <a:rPr lang="en-US" dirty="0"/>
              <a:t>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DA85FD2-AE1D-9690-DCF9-21ABA0B47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905" y="2689186"/>
            <a:ext cx="5288645" cy="294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0300EE-D19B-8971-B4D8-E4C74F6C5A12}"/>
              </a:ext>
            </a:extLst>
          </p:cNvPr>
          <p:cNvSpPr txBox="1"/>
          <p:nvPr/>
        </p:nvSpPr>
        <p:spPr>
          <a:xfrm>
            <a:off x="7112620" y="5832475"/>
            <a:ext cx="3077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IBM software, simulation (</a:t>
            </a:r>
            <a:r>
              <a:rPr lang="en-US" dirty="0">
                <a:hlinkClick r:id="rId5"/>
              </a:rPr>
              <a:t>5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5680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156DF7-8372-DB2C-9DB0-D954184E9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652"/>
            <a:ext cx="5715000" cy="4215949"/>
          </a:xfrm>
        </p:spPr>
        <p:txBody>
          <a:bodyPr/>
          <a:lstStyle/>
          <a:p>
            <a:r>
              <a:rPr lang="en-US" dirty="0"/>
              <a:t>Quantum Network (QN) =&gt; Reservoir</a:t>
            </a:r>
          </a:p>
          <a:p>
            <a:r>
              <a:rPr lang="en-US" dirty="0"/>
              <a:t>Input </a:t>
            </a:r>
            <a:r>
              <a:rPr lang="en-US" dirty="0" err="1"/>
              <a:t>Exitation</a:t>
            </a:r>
            <a:r>
              <a:rPr lang="en-US" dirty="0"/>
              <a:t> terms ‘P’, non interacting reservoir qubits, only interaction is with the output computational qubits</a:t>
            </a:r>
          </a:p>
          <a:p>
            <a:r>
              <a:rPr lang="en-US" dirty="0"/>
              <a:t>Quantum Tunneling is the only interaction, governed by ‘J’ coefficient </a:t>
            </a:r>
          </a:p>
          <a:p>
            <a:r>
              <a:rPr lang="en-US" dirty="0"/>
              <a:t>QN acts like a quantum operation by tuning P and/or J values</a:t>
            </a:r>
          </a:p>
          <a:p>
            <a:r>
              <a:rPr lang="en-US" dirty="0"/>
              <a:t>Based on symmetry of system, certain P and J combination can be interpreted as an X gate, or Z phase gate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929E78-04D5-DF96-B2B0-535599391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94399"/>
            <a:ext cx="9096023" cy="1440000"/>
          </a:xfrm>
        </p:spPr>
        <p:txBody>
          <a:bodyPr>
            <a:normAutofit fontScale="90000"/>
          </a:bodyPr>
          <a:lstStyle/>
          <a:p>
            <a:r>
              <a:rPr lang="en-US" dirty="0"/>
              <a:t>Dr. Ghosh et al. and their published paper: </a:t>
            </a:r>
            <a:r>
              <a:rPr lang="en-GB" b="1" i="0" dirty="0">
                <a:solidFill>
                  <a:srgbClr val="222222"/>
                </a:solidFill>
                <a:effectLst/>
                <a:latin typeface="-apple-system"/>
              </a:rPr>
              <a:t>Realising and compressing quantum circuits with QRC</a:t>
            </a:r>
            <a:br>
              <a:rPr lang="en-GB" b="1" i="0" dirty="0">
                <a:solidFill>
                  <a:srgbClr val="222222"/>
                </a:solidFill>
                <a:effectLst/>
                <a:latin typeface="-apple-system"/>
              </a:rPr>
            </a:br>
            <a:endParaRPr lang="en-US" dirty="0"/>
          </a:p>
        </p:txBody>
      </p:sp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E6542DB-21FD-5B41-6406-E7AB904A7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133" y="2033964"/>
            <a:ext cx="4851400" cy="331782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F383AE-DC96-0F73-4DBA-BD370E966938}"/>
              </a:ext>
            </a:extLst>
          </p:cNvPr>
          <p:cNvSpPr txBox="1"/>
          <p:nvPr/>
        </p:nvSpPr>
        <p:spPr>
          <a:xfrm>
            <a:off x="7773020" y="5478564"/>
            <a:ext cx="3077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excerpt from paper (</a:t>
            </a:r>
            <a:r>
              <a:rPr lang="en-US" dirty="0">
                <a:hlinkClick r:id="rId3"/>
              </a:rPr>
              <a:t>6</a:t>
            </a:r>
            <a:r>
              <a:rPr lang="en-US" dirty="0"/>
              <a:t>) (research paper)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6F26E-D750-786F-2324-EE1403E3B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4667" y="0"/>
            <a:ext cx="3217333" cy="217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34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A5112A-27A4-4737-4536-6EE604E83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it done?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FD613CF-38E0-CD7E-BC53-AD5EE12C8C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4413" y="1819215"/>
                <a:ext cx="11183173" cy="458073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 = 0 qubits initialized, sample initial states where QN starts in vacuum state</a:t>
                </a:r>
              </a:p>
              <a:p>
                <a:r>
                  <a:rPr lang="en-US" sz="2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Whole system evolves in time up to t =</a:t>
                </a:r>
                <a14:m>
                  <m:oMath xmlns:m="http://schemas.openxmlformats.org/officeDocument/2006/math">
                    <m:r>
                      <a:rPr lang="en-US" sz="280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𝜏</m:t>
                    </m:r>
                  </m:oMath>
                </a14:m>
                <a:r>
                  <a:rPr lang="en-US" sz="2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corresponding to unitary operator </a:t>
                </a:r>
              </a:p>
              <a:p>
                <a:r>
                  <a:rPr lang="en-US" sz="2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Final state of combined system thus is given by </a:t>
                </a:r>
              </a:p>
              <a:p>
                <a:r>
                  <a:rPr lang="en-US" sz="2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Final state of qubits given by partial trace that traces out QN</a:t>
                </a:r>
              </a:p>
              <a:p>
                <a:pPr marL="0" indent="0">
                  <a:buNone/>
                </a:pPr>
                <a:endParaRPr lang="en-US" sz="2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 sz="2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Compute fidelity of each input state which is the overlap of the ideal final quantum state and the obtained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𝜌</m:t>
                        </m:r>
                      </m:e>
                      <m:sub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sz="2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 sz="2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			=&gt;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FD613CF-38E0-CD7E-BC53-AD5EE12C8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13" y="1819215"/>
                <a:ext cx="11183173" cy="4580731"/>
              </a:xfrm>
              <a:prstGeom prst="rect">
                <a:avLst/>
              </a:prstGeom>
              <a:blipFill>
                <a:blip r:embed="rId2"/>
                <a:stretch>
                  <a:fillRect l="-981" t="-2261" r="-1200" b="-3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B0BD700-DC1D-B58B-3D0F-DBD6E35E4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430" y="3624840"/>
            <a:ext cx="3109587" cy="3986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E8DB50-927D-07C1-CDC5-2DF7DB793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4493706"/>
            <a:ext cx="2867630" cy="5174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B89AD1-C4A4-94AB-AEB3-11A1A783D0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037309"/>
            <a:ext cx="2750935" cy="6490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5CE9AA-E62E-83A8-5C02-86DFF7E69D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8401" y="5775728"/>
            <a:ext cx="3267726" cy="91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87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F10620-E178-30AC-E248-DDBEA9C92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26" y="193569"/>
            <a:ext cx="7546624" cy="41142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EE7345-75E3-F149-261F-1DFEA1C85C1D}"/>
              </a:ext>
            </a:extLst>
          </p:cNvPr>
          <p:cNvSpPr txBox="1"/>
          <p:nvPr/>
        </p:nvSpPr>
        <p:spPr>
          <a:xfrm>
            <a:off x="0" y="4392473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Simulation of Single qubit gates of over 2000 randomly generated states. </a:t>
            </a:r>
          </a:p>
          <a:p>
            <a:r>
              <a:rPr lang="en-US" dirty="0"/>
              <a:t>P/E0 = (60,60,0.1,4.96,0.1,0.1) &amp;</a:t>
            </a:r>
          </a:p>
          <a:p>
            <a:r>
              <a:rPr lang="en-US" dirty="0"/>
              <a:t>t*E0/</a:t>
            </a:r>
            <a:r>
              <a:rPr lang="en-US" dirty="0" err="1"/>
              <a:t>hbar</a:t>
            </a:r>
            <a:r>
              <a:rPr lang="en-US" dirty="0"/>
              <a:t> = (3.08, 16.68, 6.28, 1.53, 3.07, 4.71)</a:t>
            </a:r>
          </a:p>
        </p:txBody>
      </p:sp>
      <p:pic>
        <p:nvPicPr>
          <p:cNvPr id="3" name="Picture 2" descr="Text, shape, letter&#10;&#10;Description automatically generated">
            <a:extLst>
              <a:ext uri="{FF2B5EF4-FFF2-40B4-BE49-F238E27FC236}">
                <a16:creationId xmlns:a16="http://schemas.microsoft.com/office/drawing/2014/main" id="{64A2AEAC-9A33-D705-E19F-59DF1F32B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0" y="0"/>
            <a:ext cx="4286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82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B738DD-E9D3-83F6-2EBD-7698644E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P,J,E constant and sampling 2000 initial states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1DBBB9-5296-90F3-2051-D39CDC4D2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538426"/>
            <a:ext cx="4048125" cy="2762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2CDA9C-8C71-6659-374E-0323518D0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52726"/>
            <a:ext cx="3571875" cy="2533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609438-CB3C-27B0-94B3-7EAB27738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0838" y="4186376"/>
            <a:ext cx="38576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24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39F92A-2715-E5A3-8711-E83EB25E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Keeping initial state constant (z1,z2) through iteration, </a:t>
            </a:r>
            <a:r>
              <a:rPr lang="en-US" dirty="0" err="1"/>
              <a:t>phi_initial</a:t>
            </a:r>
            <a:r>
              <a:rPr lang="en-US" dirty="0"/>
              <a:t> = z1|0&gt;+z2|1&gt;, our computational qubit sample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044C26-749A-D52E-4D02-BC647636D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28" y="1889124"/>
            <a:ext cx="4705350" cy="3609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048360-A992-2F5F-4683-54FE0B365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655" y="1889124"/>
            <a:ext cx="4286250" cy="3448050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9CF966-820E-5B79-9029-C3D3A234FC63}"/>
              </a:ext>
            </a:extLst>
          </p:cNvPr>
          <p:cNvSpPr txBox="1">
            <a:spLocks/>
          </p:cNvSpPr>
          <p:nvPr/>
        </p:nvSpPr>
        <p:spPr>
          <a:xfrm>
            <a:off x="1772022" y="1621610"/>
            <a:ext cx="1638297" cy="575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Figure (a)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8F6E3F32-0D9B-EF34-29CB-59ADB58FDC5D}"/>
              </a:ext>
            </a:extLst>
          </p:cNvPr>
          <p:cNvSpPr txBox="1">
            <a:spLocks/>
          </p:cNvSpPr>
          <p:nvPr/>
        </p:nvSpPr>
        <p:spPr>
          <a:xfrm>
            <a:off x="10184502" y="2196891"/>
            <a:ext cx="1638297" cy="575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Figure (b)</a:t>
            </a:r>
          </a:p>
        </p:txBody>
      </p:sp>
    </p:spTree>
    <p:extLst>
      <p:ext uri="{BB962C8B-B14F-4D97-AF65-F5344CB8AC3E}">
        <p14:creationId xmlns:p14="http://schemas.microsoft.com/office/powerpoint/2010/main" val="397003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3E4ADC-AED7-E18C-C484-6C2CFE9D7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3402" y="194399"/>
            <a:ext cx="4055532" cy="1440000"/>
          </a:xfrm>
        </p:spPr>
        <p:txBody>
          <a:bodyPr>
            <a:normAutofit/>
          </a:bodyPr>
          <a:lstStyle/>
          <a:p>
            <a:r>
              <a:rPr lang="en-US" dirty="0"/>
              <a:t>Rabii oscillations</a:t>
            </a:r>
            <a:br>
              <a:rPr lang="en-US" dirty="0"/>
            </a:br>
            <a:endParaRPr lang="en-US" dirty="0"/>
          </a:p>
        </p:txBody>
      </p:sp>
      <p:pic>
        <p:nvPicPr>
          <p:cNvPr id="26" name="Picture 25" descr="Chart, histogram&#10;&#10;Description automatically generated">
            <a:extLst>
              <a:ext uri="{FF2B5EF4-FFF2-40B4-BE49-F238E27FC236}">
                <a16:creationId xmlns:a16="http://schemas.microsoft.com/office/drawing/2014/main" id="{89116A5F-E425-ECAA-A050-A565400C3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15" y="1727652"/>
            <a:ext cx="6141716" cy="4094477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72A0D7B0-075C-9769-E97B-E3E2B1E84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27652"/>
            <a:ext cx="5486400" cy="3657600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215F7D-45A5-BAFF-FB34-D509A189B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9333" y="5623791"/>
            <a:ext cx="7315200" cy="42159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 RQ and 1 CQ</a:t>
            </a:r>
          </a:p>
          <a:p>
            <a:pPr marL="0" indent="0">
              <a:buNone/>
            </a:pPr>
            <a:r>
              <a:rPr lang="en-US" dirty="0"/>
              <a:t>With initial state |00&gt; = (1,0,0,0) &amp;</a:t>
            </a:r>
          </a:p>
          <a:p>
            <a:pPr marL="0" indent="0">
              <a:buNone/>
            </a:pPr>
            <a:r>
              <a:rPr lang="en-US" dirty="0"/>
              <a:t> P = (60/E0),  J=(2/E0), E = (-0.5/E0)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7A4C785B-D8A2-DD49-52B3-4FF136B976CA}"/>
              </a:ext>
            </a:extLst>
          </p:cNvPr>
          <p:cNvSpPr txBox="1">
            <a:spLocks/>
          </p:cNvSpPr>
          <p:nvPr/>
        </p:nvSpPr>
        <p:spPr>
          <a:xfrm>
            <a:off x="308982" y="1346758"/>
            <a:ext cx="1638297" cy="575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Figure (a)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6C4F4DF0-F03F-3FAA-25C8-6E6A905D8660}"/>
              </a:ext>
            </a:extLst>
          </p:cNvPr>
          <p:cNvSpPr txBox="1">
            <a:spLocks/>
          </p:cNvSpPr>
          <p:nvPr/>
        </p:nvSpPr>
        <p:spPr>
          <a:xfrm>
            <a:off x="8635897" y="2286452"/>
            <a:ext cx="1638297" cy="575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Figure (b)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505BF-2430-D2FB-3532-234DCEA7A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5897" y="5204277"/>
            <a:ext cx="695325" cy="180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BEB0B6-216D-E27E-F7B3-142FE33E61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774" y="2780240"/>
            <a:ext cx="2571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10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CA396D-3DB1-BC9F-C72F-B6827728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484" y="2068473"/>
            <a:ext cx="7315200" cy="4215949"/>
          </a:xfrm>
        </p:spPr>
        <p:txBody>
          <a:bodyPr/>
          <a:lstStyle/>
          <a:p>
            <a:r>
              <a:rPr lang="en-US" dirty="0"/>
              <a:t>Check phase diagrams and see if there is such phase flip for different phase gates</a:t>
            </a:r>
          </a:p>
          <a:p>
            <a:r>
              <a:rPr lang="en-US" dirty="0"/>
              <a:t>If so we can characterize our system in terms of this periodicity </a:t>
            </a:r>
          </a:p>
          <a:p>
            <a:r>
              <a:rPr lang="en-US" dirty="0"/>
              <a:t>Need further research in order to comfirm this idea/theory</a:t>
            </a:r>
          </a:p>
          <a:p>
            <a:r>
              <a:rPr lang="en-US" dirty="0"/>
              <a:t>Improvements on code and theory needed</a:t>
            </a:r>
          </a:p>
          <a:p>
            <a:endParaRPr lang="en-US" dirty="0"/>
          </a:p>
          <a:p>
            <a:r>
              <a:rPr lang="en-US" dirty="0"/>
              <a:t>Questions?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4D2BC3-DC3B-2D3C-2B03-957C9BA22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Improvements, improvements and more Improvements…</a:t>
            </a:r>
          </a:p>
        </p:txBody>
      </p:sp>
    </p:spTree>
    <p:extLst>
      <p:ext uri="{BB962C8B-B14F-4D97-AF65-F5344CB8AC3E}">
        <p14:creationId xmlns:p14="http://schemas.microsoft.com/office/powerpoint/2010/main" val="915318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AAE5EF-B9B6-CBC4-0954-899EFB636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(1)</a:t>
            </a:r>
            <a:r>
              <a:rPr lang="en-US" dirty="0">
                <a:hlinkClick r:id="rId2"/>
              </a:rPr>
              <a:t>https://www.degruyter.com/document/doi/10.1515/nanoph-2016-0132/html</a:t>
            </a:r>
            <a:endParaRPr lang="en-US" dirty="0"/>
          </a:p>
          <a:p>
            <a:r>
              <a:rPr lang="en-US" dirty="0"/>
              <a:t>(2) </a:t>
            </a:r>
            <a:r>
              <a:rPr lang="en-US" dirty="0">
                <a:hlinkClick r:id="rId3"/>
              </a:rPr>
              <a:t>https://link.springer.com/chapter/10.1007/978-3-540-39432-7_63</a:t>
            </a:r>
            <a:endParaRPr lang="en-US" dirty="0"/>
          </a:p>
          <a:p>
            <a:r>
              <a:rPr lang="en-US" dirty="0"/>
              <a:t>(3) </a:t>
            </a:r>
            <a:r>
              <a:rPr lang="en-US" dirty="0">
                <a:hlinkClick r:id="rId4"/>
              </a:rPr>
              <a:t>https://www.nature.com/articles/s41598-022-05061-w</a:t>
            </a:r>
            <a:endParaRPr lang="en-US" dirty="0"/>
          </a:p>
          <a:p>
            <a:r>
              <a:rPr lang="en-US" dirty="0"/>
              <a:t>(4) </a:t>
            </a:r>
            <a:r>
              <a:rPr lang="en-US" dirty="0">
                <a:hlinkClick r:id="rId5"/>
              </a:rPr>
              <a:t>https://www.quantum-inspire.com/kbase/bloch-sphere/</a:t>
            </a:r>
            <a:endParaRPr lang="en-US" dirty="0"/>
          </a:p>
          <a:p>
            <a:r>
              <a:rPr lang="en-US" dirty="0"/>
              <a:t>More information on QEC:</a:t>
            </a:r>
          </a:p>
          <a:p>
            <a:pPr lvl="1"/>
            <a:r>
              <a:rPr lang="en-US" dirty="0">
                <a:hlinkClick r:id="rId6"/>
              </a:rPr>
              <a:t>https://arxiv.org/abs/1907.11157</a:t>
            </a:r>
            <a:endParaRPr lang="en-US" dirty="0"/>
          </a:p>
          <a:p>
            <a:r>
              <a:rPr lang="en-US" dirty="0"/>
              <a:t>Article1:IBM </a:t>
            </a:r>
            <a:r>
              <a:rPr lang="en-US" dirty="0">
                <a:hlinkClick r:id="rId7"/>
              </a:rPr>
              <a:t>https://www.newscientist.com/article/2346074-ibm-unveils-worlds-largest-quantum-computer-at-433-qubits/#:~:text=Dial%20says%20that%20IBM's%20team,lowering%20noise%20and%20mitigating%20errors</a:t>
            </a:r>
            <a:endParaRPr lang="en-US" dirty="0"/>
          </a:p>
          <a:p>
            <a:r>
              <a:rPr lang="en-US" dirty="0"/>
              <a:t>(5) IBM Sim: </a:t>
            </a:r>
            <a:r>
              <a:rPr lang="en-US" dirty="0">
                <a:hlinkClick r:id="rId5"/>
              </a:rPr>
              <a:t>https://www.quantum-inspire.com/kbase/bloch-sphere/</a:t>
            </a:r>
            <a:endParaRPr lang="en-US" dirty="0"/>
          </a:p>
          <a:p>
            <a:endParaRPr lang="en-US" dirty="0"/>
          </a:p>
          <a:p>
            <a:r>
              <a:rPr lang="en-US" dirty="0"/>
              <a:t>(6)</a:t>
            </a:r>
            <a:r>
              <a:rPr lang="en-US" dirty="0" err="1"/>
              <a:t>Reasearch</a:t>
            </a:r>
            <a:r>
              <a:rPr lang="en-US" dirty="0"/>
              <a:t> paper by Dr. Ghosh et al.</a:t>
            </a:r>
          </a:p>
          <a:p>
            <a:pPr lvl="1"/>
            <a:r>
              <a:rPr lang="en-US" dirty="0">
                <a:hlinkClick r:id="rId8"/>
              </a:rPr>
              <a:t>https://www.nature.com/articles/s42005-021-00606-3</a:t>
            </a:r>
            <a:endParaRPr lang="en-US" dirty="0"/>
          </a:p>
          <a:p>
            <a:endParaRPr lang="en-US" dirty="0"/>
          </a:p>
          <a:p>
            <a:r>
              <a:rPr lang="en-US" dirty="0"/>
              <a:t>Some useful videos: </a:t>
            </a:r>
          </a:p>
          <a:p>
            <a:pPr marL="342900" lvl="1" indent="0">
              <a:buNone/>
            </a:pPr>
            <a:r>
              <a:rPr lang="en-US" dirty="0">
                <a:hlinkClick r:id="rId9"/>
              </a:rPr>
              <a:t>https://www.youtube.com/watch?app=desktop&amp;v=DhLbVPn5838</a:t>
            </a:r>
            <a:endParaRPr lang="en-US" dirty="0"/>
          </a:p>
          <a:p>
            <a:pPr marL="342900" lvl="1" indent="0">
              <a:buNone/>
            </a:pPr>
            <a:r>
              <a:rPr lang="en-US" dirty="0">
                <a:hlinkClick r:id="rId10"/>
              </a:rPr>
              <a:t>https://www.youtube.com/watch?v=LR5kfhrs4Cc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9275D1-8E8B-22EA-48C9-BB42A648A1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2B1775-14F2-90F9-3634-A00BA356E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</a:t>
            </a:r>
          </a:p>
        </p:txBody>
      </p:sp>
    </p:spTree>
    <p:extLst>
      <p:ext uri="{BB962C8B-B14F-4D97-AF65-F5344CB8AC3E}">
        <p14:creationId xmlns:p14="http://schemas.microsoft.com/office/powerpoint/2010/main" val="420240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B367A148-B814-E750-9925-83FA8151C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652"/>
            <a:ext cx="4114800" cy="4215949"/>
          </a:xfrm>
        </p:spPr>
        <p:txBody>
          <a:bodyPr/>
          <a:lstStyle/>
          <a:p>
            <a:r>
              <a:rPr lang="en-US" dirty="0"/>
              <a:t>Introduction, basic theory and recent advances in QRC</a:t>
            </a:r>
          </a:p>
          <a:p>
            <a:r>
              <a:rPr lang="en-US" dirty="0"/>
              <a:t>Goal of this project, problems tackled and results</a:t>
            </a:r>
          </a:p>
          <a:p>
            <a:r>
              <a:rPr lang="en-US" dirty="0"/>
              <a:t>Potential future research endeavors and improvements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6F16F301-02C4-79EE-0069-700728FDB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12726"/>
            <a:ext cx="9096023" cy="144000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2D401F-B3A7-9CCF-228B-2EB24F382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613" y="2084526"/>
            <a:ext cx="6418387" cy="477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46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1549DF-A1F0-874A-5286-E2A77A81E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97151"/>
            <a:ext cx="11882718" cy="4215949"/>
          </a:xfrm>
        </p:spPr>
        <p:txBody>
          <a:bodyPr/>
          <a:lstStyle/>
          <a:p>
            <a:r>
              <a:rPr lang="en-US" sz="2800" dirty="0"/>
              <a:t>Quantum Reservoir Computing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Reservoir Computing (RC)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Recurrent Neural Networks (RNN)</a:t>
            </a:r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8BD188-134B-EA65-032B-2F85B27BA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Quantum Reservoir Computing (QRC)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BB6F0D20-12BC-FA95-C152-BBE34F57F2C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16" y="2997369"/>
            <a:ext cx="5731510" cy="261048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06DECA-C33D-E02A-1037-EE05252C9A60}"/>
              </a:ext>
            </a:extLst>
          </p:cNvPr>
          <p:cNvSpPr txBox="1"/>
          <p:nvPr/>
        </p:nvSpPr>
        <p:spPr>
          <a:xfrm>
            <a:off x="1014469" y="5892240"/>
            <a:ext cx="5374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adapted from Daniel Brunner et al. (</a:t>
            </a:r>
            <a:r>
              <a:rPr lang="en-US" dirty="0">
                <a:hlinkClick r:id="rId3"/>
              </a:rPr>
              <a:t>1</a:t>
            </a:r>
            <a:r>
              <a:rPr lang="en-US" dirty="0"/>
              <a:t>)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8052705B-522D-8374-42C6-53D5C74DD9B8}"/>
              </a:ext>
            </a:extLst>
          </p:cNvPr>
          <p:cNvSpPr txBox="1">
            <a:spLocks/>
          </p:cNvSpPr>
          <p:nvPr/>
        </p:nvSpPr>
        <p:spPr>
          <a:xfrm>
            <a:off x="6835626" y="2567063"/>
            <a:ext cx="4038600" cy="4810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Connections between nodes</a:t>
            </a:r>
          </a:p>
          <a:p>
            <a:r>
              <a:rPr lang="en-GB" sz="2800" dirty="0"/>
              <a:t>Output of nodes affect subsequent input to same nodes =&gt; training data to learn</a:t>
            </a:r>
          </a:p>
          <a:p>
            <a:r>
              <a:rPr lang="en-US" sz="2800" dirty="0"/>
              <a:t>Exhibits temporal dynamic behavior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98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404837-8CF1-B089-604C-2C3D9EE4C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418" y="682645"/>
            <a:ext cx="6445404" cy="5492710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/>
              <a:t>Framework for computation based on RNN to create complex dynamical systems</a:t>
            </a:r>
          </a:p>
          <a:p>
            <a:endParaRPr lang="en-US" sz="8000" dirty="0"/>
          </a:p>
          <a:p>
            <a:r>
              <a:rPr lang="en-US" sz="8000" dirty="0"/>
              <a:t>Maps input signals to higher dimensional computational basis through reservoir </a:t>
            </a:r>
          </a:p>
          <a:p>
            <a:endParaRPr lang="en-US" sz="8000" dirty="0"/>
          </a:p>
          <a:p>
            <a:r>
              <a:rPr lang="en-US" sz="8000" dirty="0"/>
              <a:t>Key idea of RC =&gt; use fixed, randomly generated nodes/bits in reservoir</a:t>
            </a:r>
          </a:p>
          <a:p>
            <a:pPr marL="0" indent="0">
              <a:buNone/>
            </a:pPr>
            <a:endParaRPr lang="en-US" sz="8000" dirty="0"/>
          </a:p>
          <a:p>
            <a:r>
              <a:rPr lang="en-US" sz="8000" dirty="0"/>
              <a:t>=&gt; less computational cost, time and complexity</a:t>
            </a:r>
          </a:p>
          <a:p>
            <a:pPr marL="0" indent="0">
              <a:buNone/>
            </a:pPr>
            <a:endParaRPr lang="en-US" sz="8000" dirty="0"/>
          </a:p>
          <a:p>
            <a:r>
              <a:rPr lang="en-US" sz="8000" dirty="0"/>
              <a:t>Reservoir = “black box”</a:t>
            </a:r>
          </a:p>
          <a:p>
            <a:endParaRPr lang="en-US" sz="8000" dirty="0"/>
          </a:p>
          <a:p>
            <a:r>
              <a:rPr lang="en-US" sz="8000" dirty="0"/>
              <a:t>Readout mechanism, obtains state of reservoir and maps it to output node</a:t>
            </a:r>
          </a:p>
          <a:p>
            <a:endParaRPr lang="en-US" sz="8000" dirty="0"/>
          </a:p>
          <a:p>
            <a:r>
              <a:rPr lang="en-US" sz="8000" dirty="0"/>
              <a:t>“Bucket of water” =&gt; Reservoir, perturbation on surface (</a:t>
            </a:r>
            <a:r>
              <a:rPr lang="en-US" sz="8000" dirty="0">
                <a:hlinkClick r:id="rId2"/>
              </a:rPr>
              <a:t>2</a:t>
            </a:r>
            <a:r>
              <a:rPr lang="en-US" sz="8000" dirty="0"/>
              <a:t>)</a:t>
            </a:r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966522B-B424-8647-CACA-F83A487E694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804" y="-1394"/>
            <a:ext cx="4809893" cy="34303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8A1D1D-C5B2-41AC-A441-FE8156E66EA7}"/>
              </a:ext>
            </a:extLst>
          </p:cNvPr>
          <p:cNvSpPr txBox="1"/>
          <p:nvPr/>
        </p:nvSpPr>
        <p:spPr>
          <a:xfrm>
            <a:off x="8225881" y="3429000"/>
            <a:ext cx="3077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adapted from Daniel Brunner et al. (</a:t>
            </a:r>
            <a:r>
              <a:rPr lang="en-US" dirty="0">
                <a:hlinkClick r:id="rId4"/>
              </a:rPr>
              <a:t>1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7694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F3F642-F6AF-64FB-9DAB-CE31A411A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684" y="2255509"/>
            <a:ext cx="7315200" cy="4215949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Fast learning, resulting in low training cost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GB" dirty="0"/>
              <a:t>Mapping inputs into a high-dimensional space</a:t>
            </a:r>
          </a:p>
          <a:p>
            <a:endParaRPr lang="en-US" dirty="0"/>
          </a:p>
          <a:p>
            <a:r>
              <a:rPr lang="en-US" dirty="0"/>
              <a:t>Limitations on number of qubits, IBM 433 qubits 2022, by 2023 1000+ qubits? (</a:t>
            </a:r>
            <a:r>
              <a:rPr lang="en-US" dirty="0">
                <a:hlinkClick r:id="rId2"/>
              </a:rPr>
              <a:t>article:1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More qubits =&gt; higher chance to for states to decohere due to interaction with environment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Basically, lose its quantum property =&gt; noisy data!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Quantum Error Correction, minimize decoherence maximize coherence? Active area of research for all things quantum!</a:t>
            </a:r>
          </a:p>
          <a:p>
            <a:pPr marL="0" indent="0">
              <a:buNone/>
            </a:pPr>
            <a:r>
              <a:rPr lang="en-US" u="sng" dirty="0"/>
              <a:t>Some more information: </a:t>
            </a:r>
            <a:r>
              <a:rPr lang="en-US" dirty="0">
                <a:hlinkClick r:id="rId3"/>
              </a:rPr>
              <a:t>https://arxiv.org/abs/1907.11157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85174B-E151-21A0-6154-92ACDBAF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	Where we at   </a:t>
            </a:r>
            <a:br>
              <a:rPr lang="en-US" dirty="0"/>
            </a:br>
            <a:r>
              <a:rPr lang="en-US" dirty="0"/>
              <a:t>     with QRC?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D07518-217D-3A2C-53EA-A677CE513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5745" y="1"/>
            <a:ext cx="7786255" cy="22555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819B3B-67CB-FDEA-9A06-16EA68674AD5}"/>
              </a:ext>
            </a:extLst>
          </p:cNvPr>
          <p:cNvSpPr txBox="1"/>
          <p:nvPr/>
        </p:nvSpPr>
        <p:spPr>
          <a:xfrm>
            <a:off x="7900987" y="1949855"/>
            <a:ext cx="3077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adapted from Yudai Suzuki et al. (</a:t>
            </a:r>
            <a:r>
              <a:rPr lang="en-US" dirty="0">
                <a:hlinkClick r:id="rId5"/>
              </a:rPr>
              <a:t>3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2626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D1832-0DF7-A3AA-6324-6B86384B5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Reservoir and input/output layer is in the quantum domain</a:t>
            </a:r>
          </a:p>
          <a:p>
            <a:r>
              <a:rPr lang="en-US" dirty="0"/>
              <a:t>Bits, quantum bits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qubits </a:t>
            </a:r>
          </a:p>
          <a:p>
            <a:r>
              <a:rPr lang="en-US" dirty="0"/>
              <a:t>Qubit can represent infinite # of states</a:t>
            </a:r>
          </a:p>
          <a:p>
            <a:r>
              <a:rPr lang="en-US" dirty="0"/>
              <a:t>Refrain from making a measurement, subject qubit to a series of quantum interactions</a:t>
            </a:r>
          </a:p>
          <a:p>
            <a:r>
              <a:rPr lang="en-US" dirty="0"/>
              <a:t>Interactions = rotate state vector, qubit evolving according to the quantum network subjected too</a:t>
            </a:r>
          </a:p>
          <a:p>
            <a:r>
              <a:rPr lang="en-GB" dirty="0"/>
              <a:t>design a network where the final measurement will correspond to some information that you are looking for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3171FC-C31D-488C-7DF6-AD9B158AB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housekeeping</a:t>
            </a:r>
          </a:p>
        </p:txBody>
      </p:sp>
      <p:pic>
        <p:nvPicPr>
          <p:cNvPr id="5" name="Picture 4" descr="Bloch sphere">
            <a:extLst>
              <a:ext uri="{FF2B5EF4-FFF2-40B4-BE49-F238E27FC236}">
                <a16:creationId xmlns:a16="http://schemas.microsoft.com/office/drawing/2014/main" id="{CA30FB64-FB67-3E55-9AA9-8ACF80A91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434" y="2555179"/>
            <a:ext cx="3817579" cy="338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0B72CF-4032-132B-AEA0-EABB057824F2}"/>
              </a:ext>
            </a:extLst>
          </p:cNvPr>
          <p:cNvSpPr txBox="1"/>
          <p:nvPr/>
        </p:nvSpPr>
        <p:spPr>
          <a:xfrm>
            <a:off x="7674246" y="6087173"/>
            <a:ext cx="3077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adapted from Quantum Inspire (</a:t>
            </a:r>
            <a:r>
              <a:rPr lang="en-US" dirty="0">
                <a:hlinkClick r:id="rId3"/>
              </a:rPr>
              <a:t>4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4B4DE5-AE72-F338-CA4F-35AC7F435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616" y="1"/>
            <a:ext cx="5705384" cy="1652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9C2B36-B504-42E2-FA85-BD5B88D84CCA}"/>
              </a:ext>
            </a:extLst>
          </p:cNvPr>
          <p:cNvSpPr txBox="1"/>
          <p:nvPr/>
        </p:nvSpPr>
        <p:spPr>
          <a:xfrm>
            <a:off x="8765276" y="1542285"/>
            <a:ext cx="3077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adapted from Yudai Suzuki et al. (</a:t>
            </a:r>
            <a:r>
              <a:rPr lang="en-US" dirty="0">
                <a:hlinkClick r:id="rId5"/>
              </a:rPr>
              <a:t>3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7961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F9B32E-28A0-4043-449B-EC47F7846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87188"/>
            <a:ext cx="7828514" cy="4962294"/>
          </a:xfrm>
        </p:spPr>
        <p:txBody>
          <a:bodyPr>
            <a:normAutofit/>
          </a:bodyPr>
          <a:lstStyle/>
          <a:p>
            <a:r>
              <a:rPr lang="en-GB" sz="2000" dirty="0"/>
              <a:t>2^n numbers to describe 'n’ qubits due to superposition of all possible states until measurement</a:t>
            </a:r>
          </a:p>
          <a:p>
            <a:endParaRPr lang="en-GB" sz="2000" dirty="0"/>
          </a:p>
          <a:p>
            <a:r>
              <a:rPr lang="en-GB" sz="2000" dirty="0"/>
              <a:t>Example: 2 qubit system =&gt; 4 states</a:t>
            </a:r>
          </a:p>
          <a:p>
            <a:pPr marL="0" indent="0">
              <a:buNone/>
            </a:pPr>
            <a:r>
              <a:rPr lang="en-GB" sz="2000" dirty="0"/>
              <a:t>  00, 01, 10, 11 with some coefficients</a:t>
            </a:r>
          </a:p>
          <a:p>
            <a:pPr marL="0" indent="0">
              <a:buNone/>
            </a:pPr>
            <a:r>
              <a:rPr lang="en-GB" sz="2000" dirty="0"/>
              <a:t>  4 numbers which characterise the quantum system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3 qubit system: 8 possible, 000, 001…111</a:t>
            </a:r>
          </a:p>
          <a:p>
            <a:endParaRPr lang="en-GB" sz="2000" dirty="0"/>
          </a:p>
          <a:p>
            <a:r>
              <a:rPr lang="en-GB" sz="2000" dirty="0"/>
              <a:t>Coefficients contain some information about quantum system</a:t>
            </a:r>
          </a:p>
          <a:p>
            <a:pPr marL="0" indent="0">
              <a:buNone/>
            </a:pPr>
            <a:r>
              <a:rPr lang="en-GB" sz="2000" dirty="0"/>
              <a:t>  only on describing all the 2^n coefficients can we  completely describe the system.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A52E13-24C2-B788-A11C-E0FA5911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information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93876016-3989-BB60-A111-DAE39A6358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27169" y="4911624"/>
            <a:ext cx="3675717" cy="367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73883F68-C80F-7A50-CFF9-546D78ADD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278" y="37254"/>
            <a:ext cx="4286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94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2C535E-7950-83FA-F59A-0D22E5395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62" y="1852342"/>
            <a:ext cx="7315200" cy="421594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QM, two ways to represent a quantum system: </a:t>
            </a:r>
          </a:p>
          <a:p>
            <a:pPr lvl="1"/>
            <a:r>
              <a:rPr lang="en-US" dirty="0"/>
              <a:t>Wavefunction and Density Matrix representation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Wavefunction Representation: </a:t>
            </a:r>
          </a:p>
          <a:p>
            <a:pPr lvl="1"/>
            <a:r>
              <a:rPr lang="en-US" dirty="0"/>
              <a:t>A vector in Hilbert space which represents all possible states of a system</a:t>
            </a:r>
          </a:p>
          <a:p>
            <a:pPr lvl="1"/>
            <a:r>
              <a:rPr lang="en-US" dirty="0"/>
              <a:t>Can get probability of any measurement and time evolution of system based on some Hamiltonian</a:t>
            </a:r>
          </a:p>
          <a:p>
            <a:pPr lvl="1"/>
            <a:r>
              <a:rPr lang="en-US" dirty="0"/>
              <a:t>State of system completely determined by the wavefunction</a:t>
            </a:r>
          </a:p>
          <a:p>
            <a:pPr lvl="1"/>
            <a:r>
              <a:rPr lang="en-US" dirty="0"/>
              <a:t>Restricted to describing pure states with quantum probabilities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Density Matrix Representation</a:t>
            </a:r>
          </a:p>
          <a:p>
            <a:pPr lvl="1"/>
            <a:r>
              <a:rPr lang="en-US" dirty="0"/>
              <a:t>Mixed state representation, when system not in a pure state</a:t>
            </a:r>
          </a:p>
          <a:p>
            <a:pPr lvl="1"/>
            <a:r>
              <a:rPr lang="en-US" dirty="0"/>
              <a:t>Represents a statistical ensemble of pure states each with certain probability of occurring.</a:t>
            </a:r>
          </a:p>
          <a:p>
            <a:pPr lvl="1"/>
            <a:r>
              <a:rPr lang="en-US" dirty="0"/>
              <a:t>Describes the probability distribution of pure states that make up mixed state</a:t>
            </a:r>
          </a:p>
          <a:p>
            <a:pPr lvl="1"/>
            <a:r>
              <a:rPr lang="en-US" dirty="0"/>
              <a:t>Diagonal elements of matrix represent classical probabilities of finding system in certain state</a:t>
            </a:r>
          </a:p>
          <a:p>
            <a:pPr lvl="1"/>
            <a:r>
              <a:rPr lang="en-US" dirty="0"/>
              <a:t>Off diagonal elements represent coherence between states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DE848E-2712-EDAD-4604-9EFDE72DF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and Density Matrix representation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89C1A96-076F-F5C8-6520-0F773CB2A713}"/>
              </a:ext>
            </a:extLst>
          </p:cNvPr>
          <p:cNvSpPr txBox="1">
            <a:spLocks/>
          </p:cNvSpPr>
          <p:nvPr/>
        </p:nvSpPr>
        <p:spPr>
          <a:xfrm>
            <a:off x="313027" y="6184780"/>
            <a:ext cx="6680661" cy="37736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None/>
            </a:pPr>
            <a:r>
              <a:rPr lang="en-US" dirty="0">
                <a:hlinkClick r:id="rId2"/>
              </a:rPr>
              <a:t>https://www.youtube.com/watch?app=desktop&amp;v=DhLbVPn5838</a:t>
            </a:r>
            <a:endParaRPr lang="en-US" dirty="0"/>
          </a:p>
          <a:p>
            <a:pPr marL="342900" lvl="1" indent="0">
              <a:buNone/>
            </a:pPr>
            <a:r>
              <a:rPr lang="en-US" dirty="0">
                <a:hlinkClick r:id="rId3"/>
              </a:rPr>
              <a:t>https://www.youtube.com/watch?v=LR5kfhrs4Cc</a:t>
            </a: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837D0E-DB81-DD8C-451C-CA6062109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6419" y="1735853"/>
            <a:ext cx="4793269" cy="2691193"/>
          </a:xfrm>
          <a:prstGeom prst="rect">
            <a:avLst/>
          </a:prstGeom>
        </p:spPr>
      </p:pic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EA276C3-427A-A583-7F21-49B7A20FF7DA}"/>
              </a:ext>
            </a:extLst>
          </p:cNvPr>
          <p:cNvSpPr txBox="1">
            <a:spLocks/>
          </p:cNvSpPr>
          <p:nvPr/>
        </p:nvSpPr>
        <p:spPr>
          <a:xfrm>
            <a:off x="7221880" y="4499578"/>
            <a:ext cx="5030190" cy="1496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/>
              <a:t>Mixed state =&gt; partial information of system, do not know if you sample state u1 or u2 </a:t>
            </a:r>
            <a:r>
              <a:rPr lang="en-US" dirty="0" err="1"/>
              <a:t>i.e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It is probabilistic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E44C65FE-E617-4A4A-7CCA-B80BEA80C016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492740" y="3909061"/>
            <a:ext cx="1276005" cy="3158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796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D30F3BE-A90E-8800-31C6-25EEB9440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907" y="1038169"/>
            <a:ext cx="8440328" cy="41630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AB8CE9-4AFF-E4E4-BA0F-1ED8F0625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492" y="2782079"/>
            <a:ext cx="1476375" cy="3438525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1A1305-C98C-F9AA-62A9-581378EF5346}"/>
              </a:ext>
            </a:extLst>
          </p:cNvPr>
          <p:cNvCxnSpPr/>
          <p:nvPr/>
        </p:nvCxnSpPr>
        <p:spPr>
          <a:xfrm>
            <a:off x="5669280" y="3300153"/>
            <a:ext cx="1163782" cy="1313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149823F-108B-3505-B07C-5CAAC3DFA726}"/>
              </a:ext>
            </a:extLst>
          </p:cNvPr>
          <p:cNvSpPr txBox="1"/>
          <p:nvPr/>
        </p:nvSpPr>
        <p:spPr>
          <a:xfrm>
            <a:off x="5669280" y="4804756"/>
            <a:ext cx="139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$phi_{t}$</a:t>
            </a:r>
          </a:p>
        </p:txBody>
      </p:sp>
    </p:spTree>
    <p:extLst>
      <p:ext uri="{BB962C8B-B14F-4D97-AF65-F5344CB8AC3E}">
        <p14:creationId xmlns:p14="http://schemas.microsoft.com/office/powerpoint/2010/main" val="1949804888"/>
      </p:ext>
    </p:extLst>
  </p:cSld>
  <p:clrMapOvr>
    <a:masterClrMapping/>
  </p:clrMapOvr>
</p:sld>
</file>

<file path=ppt/theme/theme1.xml><?xml version="1.0" encoding="utf-8"?>
<a:theme xmlns:a="http://schemas.openxmlformats.org/drawingml/2006/main" name="UCC Branded Template Traditional Ratio">
  <a:themeElements>
    <a:clrScheme name="UCC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C69"/>
      </a:accent1>
      <a:accent2>
        <a:srgbClr val="CE222C"/>
      </a:accent2>
      <a:accent3>
        <a:srgbClr val="BBBCBC"/>
      </a:accent3>
      <a:accent4>
        <a:srgbClr val="FFB500"/>
      </a:accent4>
      <a:accent5>
        <a:srgbClr val="69B3E7"/>
      </a:accent5>
      <a:accent6>
        <a:srgbClr val="74AA50"/>
      </a:accent6>
      <a:hlink>
        <a:srgbClr val="C6893F"/>
      </a:hlink>
      <a:folHlink>
        <a:srgbClr val="7566DC"/>
      </a:folHlink>
    </a:clrScheme>
    <a:fontScheme name="UCC 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DD1016B-A062-47D3-A514-FD961C1035A9}" vid="{FB26B872-2414-4D25-9954-24645543141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C7AF39896BB146A93CE96853A29E0C" ma:contentTypeVersion="4" ma:contentTypeDescription="Create a new document." ma:contentTypeScope="" ma:versionID="2df017e746f84d007b57b564868fb83a">
  <xsd:schema xmlns:xsd="http://www.w3.org/2001/XMLSchema" xmlns:xs="http://www.w3.org/2001/XMLSchema" xmlns:p="http://schemas.microsoft.com/office/2006/metadata/properties" xmlns:ns2="b3b80130-4a26-4d38-b879-26c0ae6016ff" xmlns:ns3="7b592a0b-9fc1-4953-8af8-e58545be5f9e" targetNamespace="http://schemas.microsoft.com/office/2006/metadata/properties" ma:root="true" ma:fieldsID="0cbfdb3cd5603f0ba2bf87b2114a4dfc" ns2:_="" ns3:_="">
    <xsd:import namespace="b3b80130-4a26-4d38-b879-26c0ae6016ff"/>
    <xsd:import namespace="7b592a0b-9fc1-4953-8af8-e58545be5f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b80130-4a26-4d38-b879-26c0ae6016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592a0b-9fc1-4953-8af8-e58545be5f9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82840E-13C8-4BAD-AF89-CE91109B1A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b80130-4a26-4d38-b879-26c0ae6016ff"/>
    <ds:schemaRef ds:uri="7b592a0b-9fc1-4953-8af8-e58545be5f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F2DF740-E2D3-4CA9-AEB5-6F8C5C0CEE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0F656A-7F52-4AB6-B842-0708EF8815F0}">
  <ds:schemaRefs>
    <ds:schemaRef ds:uri="http://purl.org/dc/elements/1.1/"/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7b592a0b-9fc1-4953-8af8-e58545be5f9e"/>
    <ds:schemaRef ds:uri="b3b80130-4a26-4d38-b879-26c0ae6016ff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UCC PowerPoint (Widescreen)</Template>
  <TotalTime>1674</TotalTime>
  <Words>1337</Words>
  <Application>Microsoft Office PowerPoint</Application>
  <PresentationFormat>Widescreen</PresentationFormat>
  <Paragraphs>150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-apple-system</vt:lpstr>
      <vt:lpstr>Arial</vt:lpstr>
      <vt:lpstr>Cambria Math</vt:lpstr>
      <vt:lpstr>Tahoma</vt:lpstr>
      <vt:lpstr>Verdana</vt:lpstr>
      <vt:lpstr>UCC Branded Template Traditional Ratio</vt:lpstr>
      <vt:lpstr>  Fourth Year Project:   Quantum Reservoir          Computing</vt:lpstr>
      <vt:lpstr>Outline</vt:lpstr>
      <vt:lpstr>Introduction to Quantum Reservoir Computing (QRC)</vt:lpstr>
      <vt:lpstr>PowerPoint Presentation</vt:lpstr>
      <vt:lpstr> Where we at         with QRC?</vt:lpstr>
      <vt:lpstr>Quantum housekeeping</vt:lpstr>
      <vt:lpstr>Extra information</vt:lpstr>
      <vt:lpstr>State and Density Matrix representation</vt:lpstr>
      <vt:lpstr>PowerPoint Presentation</vt:lpstr>
      <vt:lpstr>Back to QRC</vt:lpstr>
      <vt:lpstr>Dr. Ghosh et al. and their published paper: Realising and compressing quantum circuits with QRC </vt:lpstr>
      <vt:lpstr>How is it done?</vt:lpstr>
      <vt:lpstr>PowerPoint Presentation</vt:lpstr>
      <vt:lpstr>Keeping P,J,E constant and sampling 2000 initial states</vt:lpstr>
      <vt:lpstr>Keeping initial state constant (z1,z2) through iteration, phi_initial = z1|0&gt;+z2|1&gt;, our computational qubit sample</vt:lpstr>
      <vt:lpstr>Rabii oscillations </vt:lpstr>
      <vt:lpstr>Improvements, improvements and more Improvements…</vt:lpstr>
      <vt:lpstr>Supplementary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Rojar Raju Thuruthiyil</dc:creator>
  <cp:lastModifiedBy>Rojar Raju Thuruthiyil (Umail)</cp:lastModifiedBy>
  <cp:revision>7</cp:revision>
  <dcterms:created xsi:type="dcterms:W3CDTF">2023-03-24T17:30:42Z</dcterms:created>
  <dcterms:modified xsi:type="dcterms:W3CDTF">2023-03-28T13:48:35Z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0x0101002BC7AF39896BB146A93CE96853A29E0C</vt:lpwstr>
  </property>
</Properties>
</file>