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65" r:id="rId7"/>
    <p:sldId id="257" r:id="rId8"/>
    <p:sldId id="258" r:id="rId9"/>
    <p:sldId id="260" r:id="rId10"/>
    <p:sldId id="261" r:id="rId11"/>
    <p:sldId id="262" r:id="rId12"/>
    <p:sldId id="266" r:id="rId13"/>
    <p:sldId id="26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22-01-2023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22-01-2023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Quantum Reservoir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Rojar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raju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Quantum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92500"/>
              </a:bodyPr>
              <a:lstStyle/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 = 0 qubits initialized, sample initial states where QN starts in vacuum state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Whole system evolves in time up to t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𝜏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corresponding to unitary operator 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combined system thus is given by 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Final state of qubits given by partial trace that traces out QN</a:t>
                </a: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Compute fidelity of each input state which is the overlap of the ideal final quantum state and the obtained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0"/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			=&gt;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F5361-68C0-4BF5-80C8-F1E7BF92B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 r="-677" b="-4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56CD08-7C60-9321-D5F1-E8A2B27B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95" y="3325091"/>
            <a:ext cx="3109587" cy="398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841182-D67D-AC30-3017-6B2C44B83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0961" y="3761610"/>
            <a:ext cx="2867630" cy="517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D05E92-2E6D-0278-6007-1470F0323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272" y="5382231"/>
            <a:ext cx="2379135" cy="561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B0AF0-18E7-5BBB-70E3-51EBFE5CB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3455" y="5339064"/>
            <a:ext cx="2169214" cy="6045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54C5F0-2516-CBCD-5C4F-A342C13B3127}"/>
              </a:ext>
            </a:extLst>
          </p:cNvPr>
          <p:cNvSpPr txBox="1"/>
          <p:nvPr/>
        </p:nvSpPr>
        <p:spPr>
          <a:xfrm>
            <a:off x="1587731" y="6073228"/>
            <a:ext cx="279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quantum operation of qubits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B2B288-9631-FFED-58DD-2C041790F8CF}"/>
              </a:ext>
            </a:extLst>
          </p:cNvPr>
          <p:cNvCxnSpPr/>
          <p:nvPr/>
        </p:nvCxnSpPr>
        <p:spPr>
          <a:xfrm flipV="1">
            <a:off x="2818015" y="5791201"/>
            <a:ext cx="74814" cy="28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B3A-11A4-3639-C454-ED27EBE9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DD5C3-0BC0-0A6C-0549-C01A8651D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5214577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With well chosen tunnelling amplitudes </a:t>
                </a:r>
                <a:r>
                  <a:rPr lang="en-US" dirty="0" err="1"/>
                  <a:t>Jkl</a:t>
                </a:r>
                <a:r>
                  <a:rPr lang="en-US" dirty="0"/>
                  <a:t> and appropriate values of P 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quantum operation can be constructed in principle with these quantum gates </a:t>
                </a:r>
              </a:p>
              <a:p>
                <a:r>
                  <a:rPr lang="en-US" dirty="0"/>
                  <a:t>Thus, forming a universal gate.</a:t>
                </a:r>
              </a:p>
              <a:p>
                <a:r>
                  <a:rPr lang="en-US" dirty="0"/>
                  <a:t>Since a single QN can induce many quantum operations, this will reduce the depth of the circuits “Compressing them”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DD5C3-0BC0-0A6C-0549-C01A8651D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5214577" cy="3541714"/>
              </a:xfrm>
              <a:blipFill>
                <a:blip r:embed="rId2"/>
                <a:stretch>
                  <a:fillRect l="-1986" t="-2754" r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055261-2C41-C9EC-3EA6-5067772E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29" y="388360"/>
            <a:ext cx="4419600" cy="3171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EE3DC3-6353-9494-2084-A57DF551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560185"/>
            <a:ext cx="5431934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6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A3DB-CB7D-34F2-C8C8-49EF1812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EE62-AAC6-9F28-5CB7-9C5A0BDB4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Talked about RNN and RC </a:t>
            </a:r>
          </a:p>
          <a:p>
            <a:endParaRPr lang="en-US" dirty="0"/>
          </a:p>
          <a:p>
            <a:r>
              <a:rPr lang="en-US" dirty="0"/>
              <a:t>Showed how a set of quantum nodes connecting to computing qubits trained via a learning algorithm is used to adapt the system to a particular quantum operation </a:t>
            </a:r>
          </a:p>
          <a:p>
            <a:r>
              <a:rPr lang="en-US" dirty="0"/>
              <a:t>With high fidelity, a single QN is enough to induce many quantum operations </a:t>
            </a:r>
          </a:p>
        </p:txBody>
      </p:sp>
      <p:pic>
        <p:nvPicPr>
          <p:cNvPr id="4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FCB75AB4-8377-773D-316C-25ABD6274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18" y="449095"/>
            <a:ext cx="3454128" cy="21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2ADCA252-3FB4-1A76-1CD3-DD7072E8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46" y="449094"/>
            <a:ext cx="2961130" cy="215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8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94EA-FB1A-C12D-05A1-82F671CF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Recurrent Neural networks (</a:t>
            </a:r>
            <a:r>
              <a:rPr lang="en-US" dirty="0" err="1"/>
              <a:t>rnn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AAA7-414F-9D74-1123-1AEA9195D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Type of artificial neural network, system consists of connection between nodes =&gt; cycle</a:t>
            </a:r>
          </a:p>
          <a:p>
            <a:r>
              <a:rPr lang="en-US" dirty="0"/>
              <a:t>Output of nodes affect subsequent input to same nodes =&gt; training data to learn</a:t>
            </a:r>
          </a:p>
          <a:p>
            <a:r>
              <a:rPr lang="en-US" dirty="0"/>
              <a:t>Exhibits temporal dynamic behavior</a:t>
            </a:r>
          </a:p>
          <a:p>
            <a:r>
              <a:rPr lang="en-US" dirty="0"/>
              <a:t>Language translation, speech recognition, image captioning</a:t>
            </a:r>
          </a:p>
          <a:p>
            <a:r>
              <a:rPr lang="en-US" dirty="0"/>
              <a:t>Distinguished by “memory”</a:t>
            </a:r>
          </a:p>
        </p:txBody>
      </p:sp>
      <p:pic>
        <p:nvPicPr>
          <p:cNvPr id="6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894BD8AC-56A5-C722-F4BC-A6B14491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383" y="2249486"/>
            <a:ext cx="4318223" cy="314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50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7029-6A45-3FA8-5D9E-7B6FADEE6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CBD8-E191-80C8-54B0-7A979590E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Phrases like “</a:t>
            </a:r>
            <a:r>
              <a:rPr lang="en-US" dirty="0" err="1"/>
              <a:t>Im</a:t>
            </a:r>
            <a:r>
              <a:rPr lang="en-US" dirty="0"/>
              <a:t> feeling blue”</a:t>
            </a:r>
          </a:p>
          <a:p>
            <a:r>
              <a:rPr lang="en-US" dirty="0"/>
              <a:t>RNN accounts for position in each word 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ACE9-DB9B-79ED-413B-6BF9F118C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3F0DF-31EF-98F8-8172-4CE975EC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613" y="1357803"/>
            <a:ext cx="6433387" cy="30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59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reservoir computing?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634F39-8110-DE41-9E0D-0B7A519F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285" y="1872969"/>
            <a:ext cx="7137614" cy="43665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Framework for computation based on RNN to create complex dynamical systems</a:t>
            </a:r>
          </a:p>
          <a:p>
            <a:r>
              <a:rPr lang="en-US" dirty="0"/>
              <a:t>Maps input signals to higher dimensional computational basis through reservoir </a:t>
            </a:r>
          </a:p>
          <a:p>
            <a:r>
              <a:rPr lang="en-US" dirty="0"/>
              <a:t>Reservoir = “black box”</a:t>
            </a:r>
          </a:p>
          <a:p>
            <a:r>
              <a:rPr lang="en-US" dirty="0"/>
              <a:t>Readout mechanism, obtains state of reservoir and maps it to output node</a:t>
            </a:r>
          </a:p>
          <a:p>
            <a:r>
              <a:rPr lang="en-US" dirty="0"/>
              <a:t>Extends to physical systems that are not networks in classical sense, but continuous in space/time</a:t>
            </a:r>
          </a:p>
          <a:p>
            <a:r>
              <a:rPr lang="en-US" dirty="0"/>
              <a:t>“Bucket of water” =&gt; Reservoir, perturbation on surface</a:t>
            </a:r>
          </a:p>
        </p:txBody>
      </p:sp>
      <p:pic>
        <p:nvPicPr>
          <p:cNvPr id="1030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9DBA9B68-2304-B7BB-EEB6-434ED1A9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899" y="2012430"/>
            <a:ext cx="3702136" cy="2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ntroducing Recurrent Neural Networks | by Trist'n Joseph | Towards Data  Science">
            <a:extLst>
              <a:ext uri="{FF2B5EF4-FFF2-40B4-BE49-F238E27FC236}">
                <a16:creationId xmlns:a16="http://schemas.microsoft.com/office/drawing/2014/main" id="{67C52E0C-D3A2-3A56-FB5A-8B16FCB72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4155" y="4464444"/>
            <a:ext cx="2784560" cy="212363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534" y="2102868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Advantages </a:t>
            </a:r>
            <a:br>
              <a:rPr lang="en-US" sz="28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>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153" y="3316286"/>
            <a:ext cx="5212619" cy="3541714"/>
          </a:xfrm>
        </p:spPr>
        <p:txBody>
          <a:bodyPr/>
          <a:lstStyle/>
          <a:p>
            <a:r>
              <a:rPr lang="en-US" dirty="0"/>
              <a:t>Training of NN challenging and computationally expensive</a:t>
            </a:r>
          </a:p>
          <a:p>
            <a:r>
              <a:rPr lang="en-US" dirty="0"/>
              <a:t>More nodes you have more time/computation </a:t>
            </a:r>
          </a:p>
        </p:txBody>
      </p:sp>
      <p:pic>
        <p:nvPicPr>
          <p:cNvPr id="4" name="Picture 6" descr="A schematic of reservoir computing. | Download Scientific Diagram">
            <a:extLst>
              <a:ext uri="{FF2B5EF4-FFF2-40B4-BE49-F238E27FC236}">
                <a16:creationId xmlns:a16="http://schemas.microsoft.com/office/drawing/2014/main" id="{B74D5F7F-6276-0C56-A1AD-8ED53B511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50" y="55467"/>
            <a:ext cx="3702136" cy="231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732543-A5E2-CEC3-2B80-BD7B690E4C8C}"/>
              </a:ext>
            </a:extLst>
          </p:cNvPr>
          <p:cNvSpPr txBox="1">
            <a:spLocks/>
          </p:cNvSpPr>
          <p:nvPr/>
        </p:nvSpPr>
        <p:spPr>
          <a:xfrm>
            <a:off x="7136773" y="1970292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Rockwell" panose="02060603020205020403" pitchFamily="18" charset="0"/>
              </a:rPr>
              <a:t>Disadvantages 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05813-9907-033D-7A63-BA8F28C3DFCF}"/>
              </a:ext>
            </a:extLst>
          </p:cNvPr>
          <p:cNvSpPr txBox="1">
            <a:spLocks/>
          </p:cNvSpPr>
          <p:nvPr/>
        </p:nvSpPr>
        <p:spPr>
          <a:xfrm>
            <a:off x="1244640" y="3316286"/>
            <a:ext cx="52126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Training only required at readout stage</a:t>
            </a:r>
          </a:p>
          <a:p>
            <a:r>
              <a:rPr lang="en-US" dirty="0"/>
              <a:t>Able to “store” information by connecting units in recurrent loops</a:t>
            </a:r>
          </a:p>
          <a:p>
            <a:pPr marL="0" indent="0">
              <a:buNone/>
            </a:pPr>
            <a:r>
              <a:rPr lang="en-US" dirty="0"/>
              <a:t>	=&gt; previous input affects next    	      input/output</a:t>
            </a:r>
          </a:p>
          <a:p>
            <a:r>
              <a:rPr lang="en-US" dirty="0"/>
              <a:t>Fixing dynamics of reservoir </a:t>
            </a:r>
          </a:p>
        </p:txBody>
      </p:sp>
      <p:pic>
        <p:nvPicPr>
          <p:cNvPr id="3074" name="Picture 2" descr="Recurrent Neural Network - an overview | ScienceDirect Topics">
            <a:extLst>
              <a:ext uri="{FF2B5EF4-FFF2-40B4-BE49-F238E27FC236}">
                <a16:creationId xmlns:a16="http://schemas.microsoft.com/office/drawing/2014/main" id="{61CD7435-8856-34E2-815F-99A18472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867" y="55467"/>
            <a:ext cx="3250358" cy="23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Quantum reservoir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1490" y="4477239"/>
            <a:ext cx="6945843" cy="1427771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Quantum dynamical system as the reservoir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degrees of freedom increases exponentially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09113-709A-6370-8FA6-ECA01AAD9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919" y="1666875"/>
            <a:ext cx="8582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0C86D3-3102-5E32-00BB-5C324F83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46" y="584652"/>
            <a:ext cx="9905998" cy="1478570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C43FA-1C9F-567A-A3C2-18EA1AEF5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25" y="292365"/>
            <a:ext cx="4243388" cy="3541714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Ghosh, S.,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Krisnanda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Paterek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T. 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-apple-system"/>
              </a:rPr>
              <a:t>Realising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 and compressing quantum circuits with quantum reservoir computing.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Commun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Phys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-apple-system"/>
              </a:rPr>
              <a:t>4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, 105 (2021).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189D87DC-D2E0-6F30-42E4-4C5A73926DD7}"/>
              </a:ext>
            </a:extLst>
          </p:cNvPr>
          <p:cNvSpPr txBox="1">
            <a:spLocks/>
          </p:cNvSpPr>
          <p:nvPr/>
        </p:nvSpPr>
        <p:spPr>
          <a:xfrm>
            <a:off x="5645680" y="2365376"/>
            <a:ext cx="4243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3654295-510B-3B11-F079-241325BD03D0}"/>
              </a:ext>
            </a:extLst>
          </p:cNvPr>
          <p:cNvSpPr txBox="1">
            <a:spLocks/>
          </p:cNvSpPr>
          <p:nvPr/>
        </p:nvSpPr>
        <p:spPr>
          <a:xfrm>
            <a:off x="5831947" y="2196042"/>
            <a:ext cx="424338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Connection inside network is fixed and random</a:t>
            </a:r>
          </a:p>
          <a:p>
            <a:r>
              <a:rPr lang="en-US" dirty="0"/>
              <a:t>Quantum domain, quantum nodes coupled via random and uncontrolled quantum tunnelling</a:t>
            </a:r>
          </a:p>
          <a:p>
            <a:r>
              <a:rPr lang="en-US" dirty="0"/>
              <a:t>Can use classical/quantum data as input/output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49B10-E9E6-10B7-0420-CD939E80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6" y="3042709"/>
            <a:ext cx="4918788" cy="336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3875E92-C098-FE32-04C4-DCEC11A18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177462"/>
            <a:ext cx="5891209" cy="4028942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BB6012C-C1F0-A8A6-8153-DD8D33E1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391" y="1177462"/>
            <a:ext cx="4011609" cy="466718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QN connected to layer of computational qubits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Strengths of weights between QN and qubits as the only layer that needs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Single QN can implement a wide variety of quantum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Quantum tunnelling the only mode of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28F24-BC3C-1D61-339B-22D1450A24A0}"/>
              </a:ext>
            </a:extLst>
          </p:cNvPr>
          <p:cNvSpPr txBox="1"/>
          <p:nvPr/>
        </p:nvSpPr>
        <p:spPr>
          <a:xfrm>
            <a:off x="5477933" y="3105834"/>
            <a:ext cx="123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Coupling weights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632-1D23-4DD3-135E-3B742BDF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23B1-F3D9-75B4-7E15-690D5D91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7C49A-9BD2-16BF-FE86-81B6FBDA8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El and KII – site dependent energies and hopping amplitudes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qubits do not interact with eachother but rather by the QN via quantum tunnelling</a:t>
            </a:r>
          </a:p>
          <a:p>
            <a:r>
              <a:rPr lang="en-US" dirty="0"/>
              <a:t>To train such system, set a sample of pure input states for qubits and compute fidelity resulting from QN compared to ideal states corresponding to desired quantum operation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7139A82-0DE8-560F-FE19-D7C940B2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200" y="1177462"/>
            <a:ext cx="5891209" cy="402894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39DABD-3224-C7A0-CAB1-6D2DE747D2F6}"/>
              </a:ext>
            </a:extLst>
          </p:cNvPr>
          <p:cNvSpPr txBox="1"/>
          <p:nvPr/>
        </p:nvSpPr>
        <p:spPr>
          <a:xfrm>
            <a:off x="5477933" y="3105834"/>
            <a:ext cx="123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Coupling weights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58245-0F68-146A-FCFE-695F0E76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91" y="1066800"/>
            <a:ext cx="3714413" cy="834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05549-2584-7517-D15C-A66E7A57D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90" y="3041820"/>
            <a:ext cx="3764872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89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490</TotalTime>
  <Words>560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Cambria Math</vt:lpstr>
      <vt:lpstr>Rockwell</vt:lpstr>
      <vt:lpstr>Tahoma</vt:lpstr>
      <vt:lpstr>Tw Cen MT</vt:lpstr>
      <vt:lpstr>Circuit</vt:lpstr>
      <vt:lpstr>Quantum Reservoir Computing</vt:lpstr>
      <vt:lpstr>Recurrent Neural networks (rnn)</vt:lpstr>
      <vt:lpstr>PowerPoint Presentation</vt:lpstr>
      <vt:lpstr>What is reservoir computing?</vt:lpstr>
      <vt:lpstr>Advantages  RC</vt:lpstr>
      <vt:lpstr>Quantum reservoir computing</vt:lpstr>
      <vt:lpstr>advantages</vt:lpstr>
      <vt:lpstr>PowerPoint Presentation</vt:lpstr>
      <vt:lpstr>PowerPoint Presentation</vt:lpstr>
      <vt:lpstr>Quantum Operations</vt:lpstr>
      <vt:lpstr>PowerPoint Presentation</vt:lpstr>
      <vt:lpstr>Conclusion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Reservoir Computing</dc:title>
  <dc:creator>Rojar Raju Thuruthiyil (Umail)</dc:creator>
  <cp:lastModifiedBy>Rojar Raju Thuruthiyil (Umail)</cp:lastModifiedBy>
  <cp:revision>1</cp:revision>
  <dcterms:created xsi:type="dcterms:W3CDTF">2023-01-22T10:24:35Z</dcterms:created>
  <dcterms:modified xsi:type="dcterms:W3CDTF">2023-01-22T18:34:36Z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