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306" r:id="rId3"/>
    <p:sldId id="303" r:id="rId4"/>
    <p:sldId id="304" r:id="rId5"/>
    <p:sldId id="307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14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9" autoAdjust="0"/>
    <p:restoredTop sz="94660"/>
  </p:normalViewPr>
  <p:slideViewPr>
    <p:cSldViewPr>
      <p:cViewPr varScale="1">
        <p:scale>
          <a:sx n="71" d="100"/>
          <a:sy n="71" d="100"/>
        </p:scale>
        <p:origin x="5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17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DFC April 2013 NSF Review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70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DFC April 2013 NSF Review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8513-BD1F-4AC2-9EB0-27EC1BB0845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8CCF-0B9C-4718-B8FB-9B203A890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DFC April 2013 NSF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28CCF-0B9C-4718-B8FB-9B203A890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cid:79BA2E59-4A43-4657-B103-E8765341F003" TargetMode="External"/><Relationship Id="rId12" Type="http://schemas.openxmlformats.org/officeDocument/2006/relationships/image" Target="cid:EEE6D8EC-C0DA-4D23-86D6-17F5BED1963A@renci.or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cid:0E6DC55E-6A6D-4F71-B243-52179841D2A1" TargetMode="External"/><Relationship Id="rId15" Type="http://schemas.openxmlformats.org/officeDocument/2006/relationships/image" Target="../media/image11.jpe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cid:79BA2E59-4A43-4657-B103-E8765341F003" TargetMode="External"/><Relationship Id="rId12" Type="http://schemas.openxmlformats.org/officeDocument/2006/relationships/image" Target="cid:EEE6D8EC-C0DA-4D23-86D6-17F5BED1963A@renci.or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cid:0E6DC55E-6A6D-4F71-B243-52179841D2A1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1.jpeg"/><Relationship Id="rId1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DFC April 2013 NSF Review--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8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098171" y="6324600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National Science </a:t>
            </a:r>
            <a:r>
              <a:rPr lang="en-US" sz="1400" b="1" dirty="0"/>
              <a:t>Foundation </a:t>
            </a:r>
            <a:r>
              <a:rPr lang="en-US" sz="1400" b="1" dirty="0" smtClean="0"/>
              <a:t>Cooperative Agreement: </a:t>
            </a:r>
            <a:r>
              <a:rPr lang="en-US" sz="1400" b="1" dirty="0"/>
              <a:t>OCI-0940841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79" y="1143000"/>
            <a:ext cx="5457961" cy="132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502486" y="2819400"/>
            <a:ext cx="8184314" cy="0"/>
          </a:xfrm>
          <a:prstGeom prst="line">
            <a:avLst/>
          </a:prstGeom>
          <a:ln w="19050">
            <a:solidFill>
              <a:srgbClr val="028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418071" y="2940355"/>
            <a:ext cx="8270700" cy="3308045"/>
            <a:chOff x="422651" y="2963674"/>
            <a:chExt cx="8270700" cy="3308045"/>
          </a:xfrm>
        </p:grpSpPr>
        <p:pic>
          <p:nvPicPr>
            <p:cNvPr id="23" name="Picture 2" descr="\\ad.renci.org\RENCI Employees\Home Folders\kgustafs\My Documents\NSF\RSV 4-5-12\Ppt\nsf1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492" y="5011872"/>
              <a:ext cx="1252302" cy="125984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cid:0E6DC55E-6A6D-4F71-B243-52179841D2A1"/>
            <p:cNvPicPr/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341" y="4293143"/>
              <a:ext cx="1588537" cy="752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 descr="cid:79BA2E59-4A43-4657-B103-E8765341F003"/>
            <p:cNvPicPr/>
            <p:nvPr userDrawn="1"/>
          </p:nvPicPr>
          <p:blipFill>
            <a:blip r:embed="rId6" r:link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917" y="3153239"/>
              <a:ext cx="1206879" cy="615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2" descr="\\ad.renci.org\RENCI Employees\Home Folders\kgustafs\My Documents\Logos\Other Logos\DICE_Logo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70" y="4326812"/>
              <a:ext cx="1559830" cy="684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924" y="2971800"/>
              <a:ext cx="1936875" cy="53834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716" y="3019421"/>
              <a:ext cx="941128" cy="941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 descr="cid:EEE6D8EC-C0DA-4D23-86D6-17F5BED1963A@renci.org"/>
            <p:cNvPicPr/>
            <p:nvPr userDrawn="1"/>
          </p:nvPicPr>
          <p:blipFill>
            <a:blip r:embed="rId11" r:link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320" y="4246424"/>
              <a:ext cx="1328840" cy="672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51" y="2963674"/>
              <a:ext cx="1027203" cy="106600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6" name="Picture 35" descr="C:\Users\kgustafs\AppData\Local\Microsoft\Windows\Temporary Internet Files\Content.Word\Engineering_Standard.jpg"/>
            <p:cNvPicPr/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773" y="3019421"/>
              <a:ext cx="1140225" cy="9194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Picture 2" descr="C:\Users\kgustafs\AppData\Local\Microsoft\Windows\Temporary Internet Files\Content.Outlook\E452PCCO\UNCSILSPMS542 (2).jp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924" y="3638230"/>
              <a:ext cx="1936875" cy="48421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/>
            <p:cNvPicPr>
              <a:picLocks noChangeAspect="1" noChangeArrowheads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4" r="45387"/>
            <a:stretch/>
          </p:blipFill>
          <p:spPr bwMode="auto">
            <a:xfrm>
              <a:off x="6757086" y="4800600"/>
              <a:ext cx="1936265" cy="249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 descr="C:\Users\kgustafs\AppData\Local\Microsoft\Windows\Temporary Internet Files\Content.Outlook\E452PCCO\UNCSILSPMS542 (2).jp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924" y="4299493"/>
              <a:ext cx="1936875" cy="48421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865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5735351"/>
            <a:ext cx="3276600" cy="79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43400" y="304799"/>
            <a:ext cx="4076700" cy="5257801"/>
          </a:xfrm>
        </p:spPr>
        <p:txBody>
          <a:bodyPr/>
          <a:lstStyle>
            <a:lvl1pPr marL="0" indent="0">
              <a:buNone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Images or Figures</a:t>
            </a:r>
          </a:p>
        </p:txBody>
      </p:sp>
      <p:pic>
        <p:nvPicPr>
          <p:cNvPr id="24" name="Picture 2" descr="\\ad.renci.org\RENCI Employees\Home Folders\kgustafs\My Documents\NSF\RSV 4-5-12\Ppt\nsf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86678"/>
            <a:ext cx="838200" cy="8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3429000" cy="2667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352800"/>
            <a:ext cx="3124201" cy="1600201"/>
          </a:xfrm>
        </p:spPr>
        <p:txBody>
          <a:bodyPr/>
          <a:lstStyle>
            <a:lvl3pPr marL="114300" indent="0" algn="l">
              <a:buNone/>
              <a:defRPr/>
            </a:lvl3pPr>
          </a:lstStyle>
          <a:p>
            <a:pPr lvl="2"/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08302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66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5735351"/>
            <a:ext cx="3276600" cy="79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\\ad.renci.org\RENCI Employees\Home Folders\kgustafs\My Documents\NSF\RSV 4-5-12\Ppt\nsf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86678"/>
            <a:ext cx="838200" cy="8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304800"/>
            <a:ext cx="7010400" cy="2667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62100" y="3352800"/>
            <a:ext cx="6172200" cy="1600201"/>
          </a:xfrm>
        </p:spPr>
        <p:txBody>
          <a:bodyPr/>
          <a:lstStyle>
            <a:lvl3pPr marL="114300" indent="0" algn="ctr">
              <a:buNone/>
              <a:defRPr/>
            </a:lvl3pPr>
          </a:lstStyle>
          <a:p>
            <a:pPr lvl="2"/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08302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9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ndidateToDelete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098171" y="6324600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National Science </a:t>
            </a:r>
            <a:r>
              <a:rPr lang="en-US" sz="1400" b="1" dirty="0"/>
              <a:t>Foundation </a:t>
            </a:r>
            <a:r>
              <a:rPr lang="en-US" sz="1400" b="1" dirty="0" smtClean="0"/>
              <a:t>Cooperative Agreement: </a:t>
            </a:r>
            <a:r>
              <a:rPr lang="en-US" sz="1400" b="1" dirty="0"/>
              <a:t>OCI-0940841</a:t>
            </a:r>
          </a:p>
        </p:txBody>
      </p:sp>
      <p:pic>
        <p:nvPicPr>
          <p:cNvPr id="9" name="Picture 2" descr="\\ad.renci.org\RENCI Employees\Home Folders\kgustafs\My Documents\NSF\RSV 4-5-12\Ppt\nsf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25" y="5587115"/>
            <a:ext cx="790853" cy="7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 userDrawn="1"/>
        </p:nvGrpSpPr>
        <p:grpSpPr>
          <a:xfrm>
            <a:off x="1560515" y="3267392"/>
            <a:ext cx="6066544" cy="2156176"/>
            <a:chOff x="457200" y="2561429"/>
            <a:chExt cx="8229600" cy="2924971"/>
          </a:xfrm>
        </p:grpSpPr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545" y="2561429"/>
              <a:ext cx="4009993" cy="972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" name="Group 28"/>
            <p:cNvGrpSpPr/>
            <p:nvPr userDrawn="1"/>
          </p:nvGrpSpPr>
          <p:grpSpPr>
            <a:xfrm>
              <a:off x="596610" y="3773417"/>
              <a:ext cx="7951881" cy="1712983"/>
              <a:chOff x="596610" y="3237720"/>
              <a:chExt cx="7951881" cy="1712983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2986733" y="3329455"/>
                <a:ext cx="1543423" cy="1587697"/>
                <a:chOff x="2986733" y="3329455"/>
                <a:chExt cx="1543423" cy="1587697"/>
              </a:xfrm>
            </p:grpSpPr>
            <p:pic>
              <p:nvPicPr>
                <p:cNvPr id="18" name="Picture 17" descr="cid:0E6DC55E-6A6D-4F71-B243-52179841D2A1"/>
                <p:cNvPicPr/>
                <p:nvPr userDrawn="1"/>
              </p:nvPicPr>
              <p:blipFill>
                <a:blip r:embed="rId4" r:link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6733" y="3329455"/>
                  <a:ext cx="1543423" cy="7309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Picture 18" descr="cid:79BA2E59-4A43-4657-B103-E8765341F003"/>
                <p:cNvPicPr/>
                <p:nvPr userDrawn="1"/>
              </p:nvPicPr>
              <p:blipFill>
                <a:blip r:embed="rId6" r:link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2142" y="4318749"/>
                  <a:ext cx="1172604" cy="598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596610" y="3248248"/>
                <a:ext cx="1881868" cy="1604936"/>
                <a:chOff x="596610" y="3248248"/>
                <a:chExt cx="1881868" cy="1604936"/>
              </a:xfrm>
            </p:grpSpPr>
            <p:pic>
              <p:nvPicPr>
                <p:cNvPr id="20" name="Picture 19" descr="C:\Users\kgustafs\AppData\Local\Microsoft\Windows\Temporary Internet Files\Content.Word\Engineering_Standard.jpg"/>
                <p:cNvPicPr/>
                <p:nvPr userDrawn="1"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3623" y="3248248"/>
                  <a:ext cx="1107843" cy="89334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</p:pic>
            <p:pic>
              <p:nvPicPr>
                <p:cNvPr id="14" name="Picture 2" descr="C:\Users\kgustafs\AppData\Local\Microsoft\Windows\Temporary Internet Files\Content.Outlook\E452PCCO\UNCSILSPMS542 (2).jpg"/>
                <p:cNvPicPr>
                  <a:picLocks noChangeAspect="1" noChangeArrowheads="1"/>
                </p:cNvPicPr>
                <p:nvPr userDrawn="1"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6610" y="4382717"/>
                  <a:ext cx="1881868" cy="470467"/>
                </a:xfrm>
                <a:prstGeom prst="rect">
                  <a:avLst/>
                </a:prstGeom>
                <a:noFill/>
                <a:ln>
                  <a:solidFill>
                    <a:srgbClr val="DCE6F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7257390" y="3237720"/>
                <a:ext cx="1291101" cy="1707046"/>
                <a:chOff x="7257390" y="3237720"/>
                <a:chExt cx="1291101" cy="1707046"/>
              </a:xfrm>
            </p:grpSpPr>
            <p:pic>
              <p:nvPicPr>
                <p:cNvPr id="17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5740" y="3237720"/>
                  <a:ext cx="914400" cy="914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14" descr="cid:EEE6D8EC-C0DA-4D23-86D6-17F5BED1963A@renci.org"/>
                <p:cNvPicPr/>
                <p:nvPr userDrawn="1"/>
              </p:nvPicPr>
              <p:blipFill>
                <a:blip r:embed="rId11" r:link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57390" y="4291134"/>
                  <a:ext cx="1291101" cy="6536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5038411" y="3457176"/>
                <a:ext cx="1710723" cy="1493527"/>
                <a:chOff x="5038411" y="3457176"/>
                <a:chExt cx="1710723" cy="1493527"/>
              </a:xfrm>
            </p:grpSpPr>
            <p:pic>
              <p:nvPicPr>
                <p:cNvPr id="13" name="Picture 2" descr="\\ad.renci.org\RENCI Employees\Home Folders\kgustafs\My Documents\Logos\Other Logos\DICE_Logo.png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007" y="4285197"/>
                  <a:ext cx="1515531" cy="6655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8411" y="3457176"/>
                  <a:ext cx="1710723" cy="475488"/>
                </a:xfrm>
                <a:prstGeom prst="rect">
                  <a:avLst/>
                </a:prstGeom>
                <a:noFill/>
                <a:ln w="9525">
                  <a:solidFill>
                    <a:srgbClr val="DCE6F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23" name="Straight Connector 22"/>
            <p:cNvCxnSpPr/>
            <p:nvPr userDrawn="1"/>
          </p:nvCxnSpPr>
          <p:spPr>
            <a:xfrm>
              <a:off x="457200" y="3657600"/>
              <a:ext cx="8229600" cy="0"/>
            </a:xfrm>
            <a:prstGeom prst="line">
              <a:avLst/>
            </a:prstGeom>
            <a:ln w="12700">
              <a:solidFill>
                <a:srgbClr val="028D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09600"/>
            <a:ext cx="7372350" cy="111125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 smtClean="0"/>
              <a:t>Title of Section Presentation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87475" y="1981200"/>
            <a:ext cx="6069013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Speakers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28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5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18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0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00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4506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206598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DFC April 2013 NSF Review      Slide </a:t>
            </a:r>
            <a:fld id="{2192E090-F31D-4FD6-96ED-DA03DAF111C5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182129"/>
            <a:ext cx="8229600" cy="0"/>
          </a:xfrm>
          <a:prstGeom prst="line">
            <a:avLst/>
          </a:prstGeom>
          <a:ln w="76200">
            <a:solidFill>
              <a:srgbClr val="028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142408"/>
            <a:ext cx="2035072" cy="4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\\ad.renci.org\RENCI Employees\Home Folders\kgustafs\My Documents\NSF\RSV 4-5-12\Ppt\nsf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967536"/>
            <a:ext cx="838200" cy="8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7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5" r:id="rId3"/>
    <p:sldLayoutId id="2147483666" r:id="rId4"/>
    <p:sldLayoutId id="2147483663" r:id="rId5"/>
    <p:sldLayoutId id="2147483652" r:id="rId6"/>
    <p:sldLayoutId id="2147483653" r:id="rId7"/>
    <p:sldLayoutId id="2147483654" r:id="rId8"/>
    <p:sldLayoutId id="2147483655" r:id="rId9"/>
    <p:sldLayoutId id="2147483667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2161" y="304800"/>
            <a:ext cx="7851315" cy="1502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Solving IT Security Problems with iRODS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/>
              <a:t>Alan Hall – NOAA’s National Climatic Data Center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7A48-F38A-4122-80CC-072DF42CA181}" type="datetime4">
              <a:rPr lang="en-US" smtClean="0"/>
              <a:t>April 22, 2013</a:t>
            </a:fld>
            <a:endParaRPr lang="en-US"/>
          </a:p>
        </p:txBody>
      </p:sp>
      <p:pic>
        <p:nvPicPr>
          <p:cNvPr id="32" name="Picture 10" descr="http://www.renci.org/wp-content/uploads/2010/11/iROD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507839" cy="228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NOAA – DFC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Ocean Observatory Initiative is tasked with depositing climate data records in NOAA archive</a:t>
            </a:r>
          </a:p>
          <a:p>
            <a:pPr lvl="1"/>
            <a:r>
              <a:rPr lang="en-US" dirty="0" smtClean="0"/>
              <a:t>OOI has installed an </a:t>
            </a:r>
            <a:r>
              <a:rPr lang="en-US" dirty="0" err="1" smtClean="0"/>
              <a:t>iRODS</a:t>
            </a:r>
            <a:r>
              <a:rPr lang="en-US" dirty="0" smtClean="0"/>
              <a:t> data grid</a:t>
            </a:r>
          </a:p>
          <a:p>
            <a:pPr lvl="1"/>
            <a:r>
              <a:rPr lang="en-US" dirty="0" smtClean="0"/>
              <a:t>NOAA National Climatic Data Center has installed an </a:t>
            </a:r>
            <a:r>
              <a:rPr lang="en-US" dirty="0" err="1" smtClean="0"/>
              <a:t>iRODS</a:t>
            </a:r>
            <a:r>
              <a:rPr lang="en-US" dirty="0" smtClean="0"/>
              <a:t> data grid</a:t>
            </a:r>
          </a:p>
          <a:p>
            <a:r>
              <a:rPr lang="en-US" dirty="0" smtClean="0"/>
              <a:t>Federation of the two systems will simplify ingestion of climate data records</a:t>
            </a:r>
          </a:p>
          <a:p>
            <a:pPr lvl="1"/>
            <a:r>
              <a:rPr lang="en-US" dirty="0" smtClean="0"/>
              <a:t>Provided security requirements can be met</a:t>
            </a:r>
          </a:p>
          <a:p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206598"/>
            <a:ext cx="3505200" cy="365125"/>
          </a:xfrm>
        </p:spPr>
        <p:txBody>
          <a:bodyPr/>
          <a:lstStyle/>
          <a:p>
            <a:r>
              <a:rPr lang="en-US" dirty="0" smtClean="0"/>
              <a:t>DFC April 2013 NSF Review—5-5—1 </a:t>
            </a:r>
          </a:p>
        </p:txBody>
      </p:sp>
    </p:spTree>
    <p:extLst>
      <p:ext uri="{BB962C8B-B14F-4D97-AF65-F5344CB8AC3E}">
        <p14:creationId xmlns:p14="http://schemas.microsoft.com/office/powerpoint/2010/main" val="2141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362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1981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4384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Sequential Access Storage 12"/>
          <p:cNvSpPr/>
          <p:nvPr/>
        </p:nvSpPr>
        <p:spPr>
          <a:xfrm>
            <a:off x="6667500" y="1752600"/>
            <a:ext cx="765175" cy="6858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Tape 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743700" y="25146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Disk Cache</a:t>
            </a:r>
          </a:p>
        </p:txBody>
      </p:sp>
      <p:sp>
        <p:nvSpPr>
          <p:cNvPr id="15" name="Flowchart: Internal Storage 14"/>
          <p:cNvSpPr/>
          <p:nvPr/>
        </p:nvSpPr>
        <p:spPr>
          <a:xfrm>
            <a:off x="6044795" y="1905000"/>
            <a:ext cx="838994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HDSS</a:t>
            </a:r>
          </a:p>
        </p:txBody>
      </p:sp>
      <p:sp>
        <p:nvSpPr>
          <p:cNvPr id="16" name="Right Bracket 15"/>
          <p:cNvSpPr/>
          <p:nvPr/>
        </p:nvSpPr>
        <p:spPr>
          <a:xfrm rot="10800000">
            <a:off x="5943600" y="1752600"/>
            <a:ext cx="228600" cy="14478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 rot="5400000">
            <a:off x="6096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6764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371600" y="2819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2895600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47110" y="2133600"/>
            <a:ext cx="272490" cy="2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47110" y="2590800"/>
            <a:ext cx="27249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486400" y="2362200"/>
            <a:ext cx="457200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1245158"/>
            <a:ext cx="0" cy="2716175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81000" y="1143000"/>
            <a:ext cx="33528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latin typeface="+mj-lt"/>
                <a:ea typeface="+mj-ea"/>
                <a:cs typeface="+mj-cs"/>
              </a:rPr>
              <a:t>DMZ Landing Zone: Open for data delivery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 rot="16200000">
            <a:off x="3200400" y="236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DMZ</a:t>
            </a:r>
            <a:r>
              <a:rPr lang="en-US" sz="1200" b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200" b="1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Firewall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4038600"/>
            <a:ext cx="86868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3048000" y="3878885"/>
            <a:ext cx="2057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NCDC External Firewall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" y="30480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Load Balance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endCxn id="54" idx="3"/>
          </p:cNvCxnSpPr>
          <p:nvPr/>
        </p:nvCxnSpPr>
        <p:spPr>
          <a:xfrm>
            <a:off x="1386230" y="3429000"/>
            <a:ext cx="21397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3622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908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257800" y="2362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5334000" y="21336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5334000" y="25908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8956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438400" y="2819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143000" y="20574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209800" y="20574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8382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904999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9718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7462" y="1752600"/>
            <a:ext cx="330890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4" idx="3"/>
          </p:cNvCxnSpPr>
          <p:nvPr/>
        </p:nvCxnSpPr>
        <p:spPr>
          <a:xfrm>
            <a:off x="1538630" y="3429000"/>
            <a:ext cx="6157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4" idx="3"/>
          </p:cNvCxnSpPr>
          <p:nvPr/>
        </p:nvCxnSpPr>
        <p:spPr>
          <a:xfrm flipH="1">
            <a:off x="1600200" y="3429000"/>
            <a:ext cx="908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3"/>
          </p:cNvCxnSpPr>
          <p:nvPr/>
        </p:nvCxnSpPr>
        <p:spPr>
          <a:xfrm flipH="1">
            <a:off x="1600200" y="3429000"/>
            <a:ext cx="2432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4" idx="3"/>
          </p:cNvCxnSpPr>
          <p:nvPr/>
        </p:nvCxnSpPr>
        <p:spPr>
          <a:xfrm flipH="1">
            <a:off x="1600200" y="3429000"/>
            <a:ext cx="3956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4" idx="3"/>
          </p:cNvCxnSpPr>
          <p:nvPr/>
        </p:nvCxnSpPr>
        <p:spPr>
          <a:xfrm flipH="1">
            <a:off x="1600200" y="3429000"/>
            <a:ext cx="5480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4" idx="3"/>
          </p:cNvCxnSpPr>
          <p:nvPr/>
        </p:nvCxnSpPr>
        <p:spPr>
          <a:xfrm flipH="1">
            <a:off x="1600200" y="3429000"/>
            <a:ext cx="7004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4" idx="3"/>
          </p:cNvCxnSpPr>
          <p:nvPr/>
        </p:nvCxnSpPr>
        <p:spPr>
          <a:xfrm flipH="1">
            <a:off x="1600200" y="3429000"/>
            <a:ext cx="8528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4" idx="3"/>
          </p:cNvCxnSpPr>
          <p:nvPr/>
        </p:nvCxnSpPr>
        <p:spPr>
          <a:xfrm flipH="1">
            <a:off x="1600200" y="3429000"/>
            <a:ext cx="10052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>
            <a:off x="152400" y="4419600"/>
            <a:ext cx="2895600" cy="1295400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Providers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Title 1"/>
          <p:cNvSpPr txBox="1">
            <a:spLocks/>
          </p:cNvSpPr>
          <p:nvPr/>
        </p:nvSpPr>
        <p:spPr>
          <a:xfrm>
            <a:off x="3733800" y="1156272"/>
            <a:ext cx="3048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+mj-lt"/>
                <a:ea typeface="+mj-ea"/>
                <a:cs typeface="+mj-cs"/>
              </a:rPr>
              <a:t>NCDC Internal Network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71600" y="3657600"/>
            <a:ext cx="12192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FTP PUSH/PULL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0574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2098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17526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6002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4478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4370" y="1295400"/>
            <a:ext cx="60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ftp</a:t>
            </a:r>
            <a:endParaRPr lang="en-US" sz="2800" b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147110" y="1752600"/>
            <a:ext cx="0" cy="838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429000" y="4438471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Anonymous FTP is: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Secure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a management tool (clean-up)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Limited in scope to one-to-one relationship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Pushes data into the NCDC archive </a:t>
            </a: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300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iRODS Secure Ingest</a:t>
            </a:r>
            <a:endParaRPr lang="en-US" dirty="0"/>
          </a:p>
        </p:txBody>
      </p:sp>
      <p:sp>
        <p:nvSpPr>
          <p:cNvPr id="66" name="Cloud 65"/>
          <p:cNvSpPr/>
          <p:nvPr/>
        </p:nvSpPr>
        <p:spPr>
          <a:xfrm>
            <a:off x="1524000" y="4572000"/>
            <a:ext cx="12954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FTP/FTPS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Cloud 67"/>
          <p:cNvSpPr/>
          <p:nvPr/>
        </p:nvSpPr>
        <p:spPr>
          <a:xfrm>
            <a:off x="457200" y="4648200"/>
            <a:ext cx="12954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iRODS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206598"/>
            <a:ext cx="3505200" cy="365125"/>
          </a:xfrm>
        </p:spPr>
        <p:txBody>
          <a:bodyPr/>
          <a:lstStyle/>
          <a:p>
            <a:r>
              <a:rPr lang="en-US" dirty="0" smtClean="0"/>
              <a:t>DFC April 2013 NSF Review—5-4—2 </a:t>
            </a:r>
          </a:p>
        </p:txBody>
      </p:sp>
    </p:spTree>
    <p:extLst>
      <p:ext uri="{BB962C8B-B14F-4D97-AF65-F5344CB8AC3E}">
        <p14:creationId xmlns:p14="http://schemas.microsoft.com/office/powerpoint/2010/main" val="4705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362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1981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4384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Sequential Access Storage 12"/>
          <p:cNvSpPr/>
          <p:nvPr/>
        </p:nvSpPr>
        <p:spPr>
          <a:xfrm>
            <a:off x="6667500" y="1752600"/>
            <a:ext cx="765175" cy="6858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Tape 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743700" y="25146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Disk Cache</a:t>
            </a:r>
          </a:p>
        </p:txBody>
      </p:sp>
      <p:sp>
        <p:nvSpPr>
          <p:cNvPr id="15" name="Flowchart: Internal Storage 14"/>
          <p:cNvSpPr/>
          <p:nvPr/>
        </p:nvSpPr>
        <p:spPr>
          <a:xfrm>
            <a:off x="6044795" y="1905000"/>
            <a:ext cx="838994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HDSS</a:t>
            </a:r>
          </a:p>
        </p:txBody>
      </p:sp>
      <p:sp>
        <p:nvSpPr>
          <p:cNvPr id="16" name="Right Bracket 15"/>
          <p:cNvSpPr/>
          <p:nvPr/>
        </p:nvSpPr>
        <p:spPr>
          <a:xfrm rot="10800000">
            <a:off x="5943600" y="1752600"/>
            <a:ext cx="228600" cy="14478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 rot="5400000">
            <a:off x="6096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6764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371600" y="2819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2895600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47110" y="2133600"/>
            <a:ext cx="272490" cy="2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47110" y="2590800"/>
            <a:ext cx="27249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486400" y="2362200"/>
            <a:ext cx="457200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1245158"/>
            <a:ext cx="0" cy="2716175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457200" y="1219200"/>
            <a:ext cx="3048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latin typeface="+mj-lt"/>
                <a:ea typeface="+mj-ea"/>
                <a:cs typeface="+mj-cs"/>
              </a:rPr>
              <a:t>DMZ Landing Zone: Open for data delivery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 rot="16200000">
            <a:off x="3200400" y="236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DMZ Firewall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4038600"/>
            <a:ext cx="86868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3048000" y="3878885"/>
            <a:ext cx="2057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NCDC External Firewall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" y="30480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Load Balance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endCxn id="54" idx="3"/>
          </p:cNvCxnSpPr>
          <p:nvPr/>
        </p:nvCxnSpPr>
        <p:spPr>
          <a:xfrm>
            <a:off x="1386230" y="3429000"/>
            <a:ext cx="21397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3622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908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257800" y="2362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5334000" y="21336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5334000" y="25908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8956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438400" y="2819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143000" y="20574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209800" y="20574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8382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904999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9718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7462" y="1752600"/>
            <a:ext cx="330890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4" idx="3"/>
          </p:cNvCxnSpPr>
          <p:nvPr/>
        </p:nvCxnSpPr>
        <p:spPr>
          <a:xfrm>
            <a:off x="1538630" y="3429000"/>
            <a:ext cx="6157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4" idx="3"/>
          </p:cNvCxnSpPr>
          <p:nvPr/>
        </p:nvCxnSpPr>
        <p:spPr>
          <a:xfrm flipH="1">
            <a:off x="1600200" y="3429000"/>
            <a:ext cx="908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3"/>
          </p:cNvCxnSpPr>
          <p:nvPr/>
        </p:nvCxnSpPr>
        <p:spPr>
          <a:xfrm flipH="1">
            <a:off x="1600200" y="3429000"/>
            <a:ext cx="2432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4" idx="3"/>
          </p:cNvCxnSpPr>
          <p:nvPr/>
        </p:nvCxnSpPr>
        <p:spPr>
          <a:xfrm flipH="1">
            <a:off x="1600200" y="3429000"/>
            <a:ext cx="3956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4" idx="3"/>
          </p:cNvCxnSpPr>
          <p:nvPr/>
        </p:nvCxnSpPr>
        <p:spPr>
          <a:xfrm flipH="1">
            <a:off x="1600200" y="3429000"/>
            <a:ext cx="5480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4" idx="3"/>
          </p:cNvCxnSpPr>
          <p:nvPr/>
        </p:nvCxnSpPr>
        <p:spPr>
          <a:xfrm flipH="1">
            <a:off x="1600200" y="3429000"/>
            <a:ext cx="7004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4" idx="3"/>
          </p:cNvCxnSpPr>
          <p:nvPr/>
        </p:nvCxnSpPr>
        <p:spPr>
          <a:xfrm flipH="1">
            <a:off x="1600200" y="3429000"/>
            <a:ext cx="8528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4" idx="3"/>
          </p:cNvCxnSpPr>
          <p:nvPr/>
        </p:nvCxnSpPr>
        <p:spPr>
          <a:xfrm flipH="1">
            <a:off x="1600200" y="3429000"/>
            <a:ext cx="1005230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>
            <a:off x="152400" y="4419600"/>
            <a:ext cx="2895600" cy="1295400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Providers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Cloud 85"/>
          <p:cNvSpPr/>
          <p:nvPr/>
        </p:nvSpPr>
        <p:spPr>
          <a:xfrm>
            <a:off x="1524000" y="4572000"/>
            <a:ext cx="12954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FTP/FTPS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Title 1"/>
          <p:cNvSpPr txBox="1">
            <a:spLocks/>
          </p:cNvSpPr>
          <p:nvPr/>
        </p:nvSpPr>
        <p:spPr>
          <a:xfrm>
            <a:off x="3591448" y="1207477"/>
            <a:ext cx="3048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+mj-lt"/>
                <a:ea typeface="+mj-ea"/>
                <a:cs typeface="+mj-cs"/>
              </a:rPr>
              <a:t>NCDC Internal Network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71600" y="3657600"/>
            <a:ext cx="12192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FTP PUSH/PULL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0574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2098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17526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6002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4478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84009" y="15515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ftp</a:t>
            </a:r>
            <a:endParaRPr lang="en-US" sz="1000" b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147110" y="1752600"/>
            <a:ext cx="0" cy="838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300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iRODS Secure Ingest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46146" y="1558288"/>
            <a:ext cx="3345302" cy="2320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76700" y="1560575"/>
            <a:ext cx="3467100" cy="2320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37015" y="1798929"/>
            <a:ext cx="1674400" cy="1676400"/>
            <a:chOff x="0" y="990600"/>
            <a:chExt cx="1674400" cy="1676400"/>
          </a:xfrm>
        </p:grpSpPr>
        <p:sp>
          <p:nvSpPr>
            <p:cNvPr id="73" name="Rectangle 72"/>
            <p:cNvSpPr/>
            <p:nvPr/>
          </p:nvSpPr>
          <p:spPr>
            <a:xfrm>
              <a:off x="0" y="990600"/>
              <a:ext cx="167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iRODS DMZ Grid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200" y="1529834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/DMZ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8600" y="1828800"/>
              <a:ext cx="96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/Archive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1233" y="20574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/NR2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233" y="229766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7800" y="1682233"/>
            <a:ext cx="2436400" cy="1518167"/>
            <a:chOff x="7241000" y="1066799"/>
            <a:chExt cx="2436400" cy="1518167"/>
          </a:xfrm>
        </p:grpSpPr>
        <p:sp>
          <p:nvSpPr>
            <p:cNvPr id="81" name="Rectangle 80"/>
            <p:cNvSpPr/>
            <p:nvPr/>
          </p:nvSpPr>
          <p:spPr>
            <a:xfrm>
              <a:off x="7467600" y="1066799"/>
              <a:ext cx="1447800" cy="4894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iRODS NCDC Grid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41000" y="15298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/NCDC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545800" y="197536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/NR2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93400" y="1729940"/>
              <a:ext cx="8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/Ingest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42088" y="221563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63702" y="196073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/NR2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11302" y="1739451"/>
              <a:ext cx="96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/Archive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863861" y="219665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29000" y="4438471"/>
            <a:ext cx="5638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iRODS is: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Secure authentication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Security via Obscurity (one to bind them)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Uses </a:t>
            </a:r>
            <a:r>
              <a:rPr lang="en-US" dirty="0" smtClean="0"/>
              <a:t>a pull mechanism to move data into NCDC grid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virtual management tool (clean-up)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Scope is entire grid</a:t>
            </a:r>
          </a:p>
        </p:txBody>
      </p:sp>
      <p:sp>
        <p:nvSpPr>
          <p:cNvPr id="94" name="Cloud 93"/>
          <p:cNvSpPr/>
          <p:nvPr/>
        </p:nvSpPr>
        <p:spPr>
          <a:xfrm>
            <a:off x="457200" y="4648200"/>
            <a:ext cx="129540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iRODS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206598"/>
            <a:ext cx="3505200" cy="365125"/>
          </a:xfrm>
        </p:spPr>
        <p:txBody>
          <a:bodyPr/>
          <a:lstStyle/>
          <a:p>
            <a:r>
              <a:rPr lang="en-US" dirty="0" smtClean="0"/>
              <a:t>DFC April 2013 NSF Review—5-4—3 </a:t>
            </a:r>
          </a:p>
        </p:txBody>
      </p:sp>
    </p:spTree>
    <p:extLst>
      <p:ext uri="{BB962C8B-B14F-4D97-AF65-F5344CB8AC3E}">
        <p14:creationId xmlns:p14="http://schemas.microsoft.com/office/powerpoint/2010/main" val="14967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362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1981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4384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ingest2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Sequential Access Storage 12"/>
          <p:cNvSpPr/>
          <p:nvPr/>
        </p:nvSpPr>
        <p:spPr>
          <a:xfrm>
            <a:off x="6667500" y="1752600"/>
            <a:ext cx="765175" cy="6858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Tape 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743700" y="2514600"/>
            <a:ext cx="7620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Disk Cache</a:t>
            </a:r>
          </a:p>
        </p:txBody>
      </p:sp>
      <p:sp>
        <p:nvSpPr>
          <p:cNvPr id="15" name="Flowchart: Internal Storage 14"/>
          <p:cNvSpPr/>
          <p:nvPr/>
        </p:nvSpPr>
        <p:spPr>
          <a:xfrm>
            <a:off x="6044795" y="1905000"/>
            <a:ext cx="838994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HDSS</a:t>
            </a:r>
          </a:p>
        </p:txBody>
      </p:sp>
      <p:sp>
        <p:nvSpPr>
          <p:cNvPr id="16" name="Right Bracket 15"/>
          <p:cNvSpPr/>
          <p:nvPr/>
        </p:nvSpPr>
        <p:spPr>
          <a:xfrm rot="10800000">
            <a:off x="5943600" y="1752600"/>
            <a:ext cx="228600" cy="14478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 rot="5400000">
            <a:off x="6096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6764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371600" y="2819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2895600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47110" y="2133600"/>
            <a:ext cx="272490" cy="2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47110" y="2590800"/>
            <a:ext cx="27249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486400" y="2362200"/>
            <a:ext cx="457200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1245158"/>
            <a:ext cx="0" cy="2716175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457200" y="1219200"/>
            <a:ext cx="3048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latin typeface="+mj-lt"/>
                <a:ea typeface="+mj-ea"/>
                <a:cs typeface="+mj-cs"/>
              </a:rPr>
              <a:t>DMZ Landing Zone: Open for data delivery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 rot="16200000">
            <a:off x="3200400" y="236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DMZ Firewall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4038600"/>
            <a:ext cx="86868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3048000" y="3878885"/>
            <a:ext cx="2057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NCDC External Firewall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" y="30480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Load Balance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endCxn id="54" idx="3"/>
          </p:cNvCxnSpPr>
          <p:nvPr/>
        </p:nvCxnSpPr>
        <p:spPr>
          <a:xfrm>
            <a:off x="2072030" y="3420466"/>
            <a:ext cx="246989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3622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90800" y="19050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257800" y="2362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5334000" y="21336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5334000" y="259080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895600" y="25908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438400" y="2819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143000" y="20574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209800" y="2057400"/>
            <a:ext cx="60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8382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904999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971800" y="1828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7462" y="1752600"/>
            <a:ext cx="330890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4" idx="3"/>
          </p:cNvCxnSpPr>
          <p:nvPr/>
        </p:nvCxnSpPr>
        <p:spPr>
          <a:xfrm>
            <a:off x="2224430" y="3420466"/>
            <a:ext cx="94589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4" idx="3"/>
          </p:cNvCxnSpPr>
          <p:nvPr/>
        </p:nvCxnSpPr>
        <p:spPr>
          <a:xfrm flipH="1">
            <a:off x="2319019" y="3420466"/>
            <a:ext cx="578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4" idx="3"/>
          </p:cNvCxnSpPr>
          <p:nvPr/>
        </p:nvCxnSpPr>
        <p:spPr>
          <a:xfrm flipH="1">
            <a:off x="2319019" y="3420466"/>
            <a:ext cx="2102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4" idx="3"/>
          </p:cNvCxnSpPr>
          <p:nvPr/>
        </p:nvCxnSpPr>
        <p:spPr>
          <a:xfrm flipH="1">
            <a:off x="2319019" y="3420466"/>
            <a:ext cx="3626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4" idx="3"/>
          </p:cNvCxnSpPr>
          <p:nvPr/>
        </p:nvCxnSpPr>
        <p:spPr>
          <a:xfrm flipH="1">
            <a:off x="2319019" y="3420466"/>
            <a:ext cx="5150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4" idx="3"/>
          </p:cNvCxnSpPr>
          <p:nvPr/>
        </p:nvCxnSpPr>
        <p:spPr>
          <a:xfrm flipH="1">
            <a:off x="2319019" y="3420466"/>
            <a:ext cx="6674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4" idx="3"/>
          </p:cNvCxnSpPr>
          <p:nvPr/>
        </p:nvCxnSpPr>
        <p:spPr>
          <a:xfrm flipH="1">
            <a:off x="2319019" y="3420466"/>
            <a:ext cx="8198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4" idx="3"/>
          </p:cNvCxnSpPr>
          <p:nvPr/>
        </p:nvCxnSpPr>
        <p:spPr>
          <a:xfrm flipH="1">
            <a:off x="2319019" y="3420466"/>
            <a:ext cx="972212" cy="106466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>
            <a:off x="1132838" y="4411066"/>
            <a:ext cx="2372362" cy="1295400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Providers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Cloud 85"/>
          <p:cNvSpPr/>
          <p:nvPr/>
        </p:nvSpPr>
        <p:spPr>
          <a:xfrm>
            <a:off x="2423770" y="4495800"/>
            <a:ext cx="852830" cy="4572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FTP/FTPS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Title 1"/>
          <p:cNvSpPr txBox="1">
            <a:spLocks/>
          </p:cNvSpPr>
          <p:nvPr/>
        </p:nvSpPr>
        <p:spPr>
          <a:xfrm>
            <a:off x="3591448" y="1207477"/>
            <a:ext cx="3048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+mj-lt"/>
                <a:ea typeface="+mj-ea"/>
                <a:cs typeface="+mj-cs"/>
              </a:rPr>
              <a:t>NCDC Internal Network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71600" y="3657600"/>
            <a:ext cx="12192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FTP PUSH/PULL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0574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2098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17526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6002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447800" y="2971800"/>
            <a:ext cx="1524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84009" y="15515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ftp</a:t>
            </a:r>
            <a:endParaRPr lang="en-US" sz="1000" b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147110" y="1752600"/>
            <a:ext cx="0" cy="838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300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NCDC Cloud Pilot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46146" y="1558288"/>
            <a:ext cx="3345302" cy="2320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76700" y="1560575"/>
            <a:ext cx="3467100" cy="2320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798929"/>
            <a:ext cx="2438400" cy="1676400"/>
            <a:chOff x="-222435" y="990600"/>
            <a:chExt cx="2372633" cy="1676400"/>
          </a:xfrm>
        </p:grpSpPr>
        <p:sp>
          <p:nvSpPr>
            <p:cNvPr id="73" name="Rectangle 72"/>
            <p:cNvSpPr/>
            <p:nvPr/>
          </p:nvSpPr>
          <p:spPr>
            <a:xfrm>
              <a:off x="0" y="990600"/>
              <a:ext cx="167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iRODS DMZ Grid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222435" y="1529834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/DMZ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48290" y="1828800"/>
              <a:ext cx="951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/AWS-s3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82895" y="20574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/NR2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84631" y="229766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7800" y="1682233"/>
            <a:ext cx="2436400" cy="1518167"/>
            <a:chOff x="7241000" y="1066799"/>
            <a:chExt cx="2436400" cy="1518167"/>
          </a:xfrm>
        </p:grpSpPr>
        <p:sp>
          <p:nvSpPr>
            <p:cNvPr id="81" name="Rectangle 80"/>
            <p:cNvSpPr/>
            <p:nvPr/>
          </p:nvSpPr>
          <p:spPr>
            <a:xfrm>
              <a:off x="7467600" y="1066799"/>
              <a:ext cx="1447800" cy="4894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iRODS NCDC Grid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41000" y="15298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/NCDC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545800" y="197536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/NR2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93400" y="1729940"/>
              <a:ext cx="8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/Ingest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42088" y="221563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63702" y="196073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/NR2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11302" y="1739451"/>
              <a:ext cx="96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/Archive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863861" y="219665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/NR3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657600" y="4191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Cloud made easy: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Easy set up with iRODS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Connection to “cloud” is from the DMZ (Secure)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synchronize from either DMZ or NCDC Grids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 to End Data Management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Initial copy to “cloud” 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Re-sync to “cloud” resource for failures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Copy to Amazon Web Services (AWS) S3</a:t>
            </a:r>
          </a:p>
        </p:txBody>
      </p:sp>
      <p:sp>
        <p:nvSpPr>
          <p:cNvPr id="94" name="Cloud 93"/>
          <p:cNvSpPr/>
          <p:nvPr/>
        </p:nvSpPr>
        <p:spPr>
          <a:xfrm>
            <a:off x="1447801" y="4572000"/>
            <a:ext cx="990599" cy="3048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iRODS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59921" y="2634690"/>
            <a:ext cx="99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/Archive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90600" y="2855975"/>
            <a:ext cx="68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/NR2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85198" y="4285566"/>
            <a:ext cx="957802" cy="1200834"/>
            <a:chOff x="5715000" y="2689529"/>
            <a:chExt cx="947055" cy="1044271"/>
          </a:xfrm>
        </p:grpSpPr>
        <p:pic>
          <p:nvPicPr>
            <p:cNvPr id="100" name="Picture 5" descr="C:\Users\alan.hall\AppData\Local\Microsoft\Windows\Temporary Internet Files\Content.IE5\JEQO3EPR\MC90001309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689529"/>
              <a:ext cx="947055" cy="104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5899529" y="3228201"/>
              <a:ext cx="501346" cy="189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AWS S3</a:t>
              </a:r>
              <a:endParaRPr lang="en-US" sz="1200" b="1" dirty="0"/>
            </a:p>
          </p:txBody>
        </p:sp>
      </p:grpSp>
      <p:sp>
        <p:nvSpPr>
          <p:cNvPr id="97" name="Arc 96"/>
          <p:cNvSpPr/>
          <p:nvPr/>
        </p:nvSpPr>
        <p:spPr>
          <a:xfrm rot="14966703">
            <a:off x="-151846" y="3282509"/>
            <a:ext cx="3039428" cy="1945558"/>
          </a:xfrm>
          <a:prstGeom prst="arc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4" name="Straight Arrow Connector 103"/>
          <p:cNvCxnSpPr>
            <a:stCxn id="76" idx="1"/>
            <a:endCxn id="96" idx="3"/>
          </p:cNvCxnSpPr>
          <p:nvPr/>
        </p:nvCxnSpPr>
        <p:spPr>
          <a:xfrm flipH="1" flipV="1">
            <a:off x="1674616" y="3040641"/>
            <a:ext cx="839984" cy="975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 rot="9997181">
            <a:off x="1186054" y="807341"/>
            <a:ext cx="6211059" cy="2654848"/>
          </a:xfrm>
          <a:prstGeom prst="arc">
            <a:avLst>
              <a:gd name="adj1" fmla="val 12846773"/>
              <a:gd name="adj2" fmla="val 21242116"/>
            </a:avLst>
          </a:prstGeom>
          <a:ln w="254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83816" y="6197682"/>
            <a:ext cx="990600" cy="365125"/>
          </a:xfrm>
        </p:spPr>
        <p:txBody>
          <a:bodyPr/>
          <a:lstStyle/>
          <a:p>
            <a:r>
              <a:rPr lang="en-US" dirty="0" smtClean="0"/>
              <a:t>DFC April 2013 NSF Review—5-4—4</a:t>
            </a:r>
          </a:p>
        </p:txBody>
      </p:sp>
    </p:spTree>
    <p:extLst>
      <p:ext uri="{BB962C8B-B14F-4D97-AF65-F5344CB8AC3E}">
        <p14:creationId xmlns:p14="http://schemas.microsoft.com/office/powerpoint/2010/main" val="21903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674086"/>
      </p:ext>
    </p:extLst>
  </p:cSld>
  <p:clrMapOvr>
    <a:masterClrMapping/>
  </p:clrMapOvr>
</p:sld>
</file>

<file path=ppt/theme/theme1.xml><?xml version="1.0" encoding="utf-8"?>
<a:theme xmlns:a="http://schemas.openxmlformats.org/drawingml/2006/main" name="DFC PPT Template-draft 11mc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ECD88A8219E4A97DB423B9E5D20BA" ma:contentTypeVersion="0" ma:contentTypeDescription="Create a new document." ma:contentTypeScope="" ma:versionID="5cba1ebb056c777711308c4b8bfeac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CC79C8-35C6-4A68-A6F4-D258E15A3E84}"/>
</file>

<file path=customXml/itemProps2.xml><?xml version="1.0" encoding="utf-8"?>
<ds:datastoreItem xmlns:ds="http://schemas.openxmlformats.org/officeDocument/2006/customXml" ds:itemID="{64A19669-6D57-44DA-9EE0-23F8FD9B6B77}"/>
</file>

<file path=customXml/itemProps3.xml><?xml version="1.0" encoding="utf-8"?>
<ds:datastoreItem xmlns:ds="http://schemas.openxmlformats.org/officeDocument/2006/customXml" ds:itemID="{1313FB1C-43FC-4A31-91E3-CA41A046037D}"/>
</file>

<file path=docProps/app.xml><?xml version="1.0" encoding="utf-8"?>
<Properties xmlns="http://schemas.openxmlformats.org/officeDocument/2006/extended-properties" xmlns:vt="http://schemas.openxmlformats.org/officeDocument/2006/docPropsVTypes">
  <Template>DFC PPT Template-draft 11mcw</Template>
  <TotalTime>9265</TotalTime>
  <Words>394</Words>
  <Application>Microsoft Office PowerPoint</Application>
  <PresentationFormat>On-screen Show (4:3)</PresentationFormat>
  <Paragraphs>127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DFC PPT Template-draft 11mcw</vt:lpstr>
      <vt:lpstr>PowerPoint Presentation</vt:lpstr>
      <vt:lpstr>NOAA – DFC Interoperability</vt:lpstr>
      <vt:lpstr>iRODS Secure Ingest</vt:lpstr>
      <vt:lpstr>iRODS Secure Ingest</vt:lpstr>
      <vt:lpstr>NCDC Cloud Pilot</vt:lpstr>
      <vt:lpstr>PowerPoint Presentation</vt:lpstr>
    </vt:vector>
  </TitlesOfParts>
  <Company>RENCI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mcwhitton</dc:creator>
  <cp:lastModifiedBy>Mary Whitton</cp:lastModifiedBy>
  <cp:revision>101</cp:revision>
  <dcterms:created xsi:type="dcterms:W3CDTF">2013-01-21T18:19:11Z</dcterms:created>
  <dcterms:modified xsi:type="dcterms:W3CDTF">2013-04-22T16:29:47Z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0x0101001B2ECD88A8219E4A97DB423B9E5D20BA</vt:lpwstr>
  </property>
</Properties>
</file>