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555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2BBC-57B0-4F7A-BA3D-A38D741A939C}" type="datetimeFigureOut">
              <a:rPr lang="zh-CN" altLang="en-US" smtClean="0"/>
              <a:pPr/>
              <a:t>2019/1/23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A49F-3B95-4645-A3B9-0437C9C909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2BBC-57B0-4F7A-BA3D-A38D741A939C}" type="datetimeFigureOut">
              <a:rPr lang="zh-CN" altLang="en-US" smtClean="0"/>
              <a:pPr/>
              <a:t>2019/1/23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A49F-3B95-4645-A3B9-0437C9C909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2BBC-57B0-4F7A-BA3D-A38D741A939C}" type="datetimeFigureOut">
              <a:rPr lang="zh-CN" altLang="en-US" smtClean="0"/>
              <a:pPr/>
              <a:t>2019/1/23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A49F-3B95-4645-A3B9-0437C9C909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2BBC-57B0-4F7A-BA3D-A38D741A939C}" type="datetimeFigureOut">
              <a:rPr lang="zh-CN" altLang="en-US" smtClean="0"/>
              <a:pPr/>
              <a:t>2019/1/23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A49F-3B95-4645-A3B9-0437C9C909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2BBC-57B0-4F7A-BA3D-A38D741A939C}" type="datetimeFigureOut">
              <a:rPr lang="zh-CN" altLang="en-US" smtClean="0"/>
              <a:pPr/>
              <a:t>2019/1/23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A49F-3B95-4645-A3B9-0437C9C909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2BBC-57B0-4F7A-BA3D-A38D741A939C}" type="datetimeFigureOut">
              <a:rPr lang="zh-CN" altLang="en-US" smtClean="0"/>
              <a:pPr/>
              <a:t>2019/1/23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A49F-3B95-4645-A3B9-0437C9C909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2BBC-57B0-4F7A-BA3D-A38D741A939C}" type="datetimeFigureOut">
              <a:rPr lang="zh-CN" altLang="en-US" smtClean="0"/>
              <a:pPr/>
              <a:t>2019/1/23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A49F-3B95-4645-A3B9-0437C9C909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2BBC-57B0-4F7A-BA3D-A38D741A939C}" type="datetimeFigureOut">
              <a:rPr lang="zh-CN" altLang="en-US" smtClean="0"/>
              <a:pPr/>
              <a:t>2019/1/23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A49F-3B95-4645-A3B9-0437C9C909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2BBC-57B0-4F7A-BA3D-A38D741A939C}" type="datetimeFigureOut">
              <a:rPr lang="zh-CN" altLang="en-US" smtClean="0"/>
              <a:pPr/>
              <a:t>2019/1/23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A49F-3B95-4645-A3B9-0437C9C909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2BBC-57B0-4F7A-BA3D-A38D741A939C}" type="datetimeFigureOut">
              <a:rPr lang="zh-CN" altLang="en-US" smtClean="0"/>
              <a:pPr/>
              <a:t>2019/1/23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A49F-3B95-4645-A3B9-0437C9C909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2BBC-57B0-4F7A-BA3D-A38D741A939C}" type="datetimeFigureOut">
              <a:rPr lang="zh-CN" altLang="en-US" smtClean="0"/>
              <a:pPr/>
              <a:t>2019/1/23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A49F-3B95-4645-A3B9-0437C9C909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B2BBC-57B0-4F7A-BA3D-A38D741A939C}" type="datetimeFigureOut">
              <a:rPr lang="zh-CN" altLang="en-US" smtClean="0"/>
              <a:pPr/>
              <a:t>2019/1/23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5A49F-3B95-4645-A3B9-0437C9C909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1611930" y="3172772"/>
            <a:ext cx="4040188" cy="423738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Compensatory Rules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>
          <a:xfrm>
            <a:off x="1611930" y="5525542"/>
            <a:ext cx="4041775" cy="423738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Non-Compensatory Rules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6" name="文本占位符 4"/>
          <p:cNvSpPr txBox="1">
            <a:spLocks/>
          </p:cNvSpPr>
          <p:nvPr/>
        </p:nvSpPr>
        <p:spPr>
          <a:xfrm>
            <a:off x="0" y="2132856"/>
            <a:ext cx="9396536" cy="86521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lvl="0">
              <a:spcBef>
                <a:spcPct val="20000"/>
              </a:spcBef>
            </a:pPr>
            <a:r>
              <a:rPr lang="en-US" altLang="zh-CN" sz="2400" b="1" dirty="0"/>
              <a:t>□Research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Question1: </a:t>
            </a:r>
          </a:p>
          <a:p>
            <a:pPr lvl="0">
              <a:spcBef>
                <a:spcPct val="20000"/>
              </a:spcBef>
            </a:pPr>
            <a:r>
              <a:rPr kumimoji="0" lang="en-US" altLang="zh-CN" sz="24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do we explain existing recommendation models psychologically?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文本占位符 4"/>
          <p:cNvSpPr txBox="1">
            <a:spLocks/>
          </p:cNvSpPr>
          <p:nvPr/>
        </p:nvSpPr>
        <p:spPr>
          <a:xfrm>
            <a:off x="282002" y="4373414"/>
            <a:ext cx="115212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Decision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2400" b="1" dirty="0">
                <a:solidFill>
                  <a:srgbClr val="7030A0"/>
                </a:solidFill>
              </a:rPr>
              <a:t>Process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1403648" y="3581326"/>
            <a:ext cx="155448" cy="2088232"/>
          </a:xfrm>
          <a:prstGeom prst="leftBrace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E27B9FB-12C1-425F-9312-F359BDE18C1C}"/>
                  </a:ext>
                </a:extLst>
              </p:cNvPr>
              <p:cNvSpPr txBox="1"/>
              <p:nvPr/>
            </p:nvSpPr>
            <p:spPr>
              <a:xfrm>
                <a:off x="5071137" y="3210742"/>
                <a:ext cx="2458109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E27B9FB-12C1-425F-9312-F359BDE18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137" y="3210742"/>
                <a:ext cx="2458109" cy="298415"/>
              </a:xfrm>
              <a:prstGeom prst="rect">
                <a:avLst/>
              </a:prstGeom>
              <a:blipFill>
                <a:blip r:embed="rId2"/>
                <a:stretch>
                  <a:fillRect l="-993" t="-22449" r="-248"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A1976218-BB44-4D28-BD32-8862AB84CA5F}"/>
              </a:ext>
            </a:extLst>
          </p:cNvPr>
          <p:cNvSpPr txBox="1"/>
          <p:nvPr/>
        </p:nvSpPr>
        <p:spPr>
          <a:xfrm flipH="1">
            <a:off x="5060155" y="3691601"/>
            <a:ext cx="2808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Most existing models are compensatory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A good performance on one aspect compensates for bad performances on other aspects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A1755C-5CB1-4F32-9FF4-FAE0CA43896F}"/>
              </a:ext>
            </a:extLst>
          </p:cNvPr>
          <p:cNvSpPr txBox="1"/>
          <p:nvPr/>
        </p:nvSpPr>
        <p:spPr>
          <a:xfrm>
            <a:off x="2007240" y="3596510"/>
            <a:ext cx="3249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7030A0"/>
                </a:solidFill>
              </a:rPr>
              <a:t>Collaborative Filtering: </a:t>
            </a:r>
            <a:r>
              <a:rPr lang="en-US" altLang="zh-CN" dirty="0" err="1">
                <a:solidFill>
                  <a:srgbClr val="7030A0"/>
                </a:solidFill>
              </a:rPr>
              <a:t>UserKNN</a:t>
            </a:r>
            <a:r>
              <a:rPr lang="en-US" altLang="zh-CN" dirty="0">
                <a:solidFill>
                  <a:srgbClr val="7030A0"/>
                </a:solidFill>
              </a:rPr>
              <a:t>, </a:t>
            </a:r>
            <a:r>
              <a:rPr lang="en-US" altLang="zh-CN" dirty="0" err="1">
                <a:solidFill>
                  <a:srgbClr val="7030A0"/>
                </a:solidFill>
              </a:rPr>
              <a:t>itemKNN</a:t>
            </a:r>
            <a:endParaRPr lang="en-US" altLang="zh-CN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7030A0"/>
                </a:solidFill>
              </a:rPr>
              <a:t>Rating models: MF, AMF, LLORMA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7030A0"/>
                </a:solidFill>
              </a:rPr>
              <a:t>Ranking models: BPR, Bradley-Terry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0703D5F-881B-449D-866A-DE120672EF0C}"/>
              </a:ext>
            </a:extLst>
          </p:cNvPr>
          <p:cNvSpPr txBox="1"/>
          <p:nvPr/>
        </p:nvSpPr>
        <p:spPr>
          <a:xfrm>
            <a:off x="2007240" y="5949280"/>
            <a:ext cx="3249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92D050"/>
                </a:solidFill>
              </a:rPr>
              <a:t>Lexicographic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5"/>
                </a:solidFill>
              </a:rPr>
              <a:t>Conjunctive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B6C0490-F5AB-4CF8-9BA2-AE0892FA1999}"/>
              </a:ext>
            </a:extLst>
          </p:cNvPr>
          <p:cNvSpPr txBox="1"/>
          <p:nvPr/>
        </p:nvSpPr>
        <p:spPr>
          <a:xfrm flipH="1">
            <a:off x="5071137" y="5926238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More commonly adopted in real life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A943979-04E0-4FDD-8CEF-380FF0FB6A8A}"/>
              </a:ext>
            </a:extLst>
          </p:cNvPr>
          <p:cNvSpPr/>
          <p:nvPr/>
        </p:nvSpPr>
        <p:spPr>
          <a:xfrm>
            <a:off x="107504" y="268149"/>
            <a:ext cx="76153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</a:rPr>
              <a:t>Poster: 335</a:t>
            </a:r>
          </a:p>
          <a:p>
            <a:r>
              <a:rPr lang="en-US" altLang="zh-CN" sz="2400" b="1" dirty="0">
                <a:solidFill>
                  <a:srgbClr val="FFC000"/>
                </a:solidFill>
              </a:rPr>
              <a:t>Non-Compensatory Psychological Models for Recommendation Systems</a:t>
            </a:r>
          </a:p>
          <a:p>
            <a:r>
              <a:rPr lang="en-US" altLang="zh-CN" sz="2400" b="1" dirty="0">
                <a:solidFill>
                  <a:srgbClr val="FFC000"/>
                </a:solidFill>
              </a:rPr>
              <a:t>Chen Lin, </a:t>
            </a:r>
            <a:r>
              <a:rPr lang="en-US" altLang="zh-CN" sz="2400" b="1" dirty="0" err="1">
                <a:solidFill>
                  <a:srgbClr val="FFC000"/>
                </a:solidFill>
              </a:rPr>
              <a:t>Xiaolin</a:t>
            </a:r>
            <a:r>
              <a:rPr lang="en-US" altLang="zh-CN" sz="2400" b="1" dirty="0">
                <a:solidFill>
                  <a:srgbClr val="FFC000"/>
                </a:solidFill>
              </a:rPr>
              <a:t> Shen, Si Chen, </a:t>
            </a:r>
            <a:r>
              <a:rPr lang="en-US" altLang="zh-CN" sz="2400" b="1" dirty="0" err="1">
                <a:solidFill>
                  <a:srgbClr val="FFC000"/>
                </a:solidFill>
              </a:rPr>
              <a:t>Muhua</a:t>
            </a:r>
            <a:r>
              <a:rPr lang="en-US" altLang="zh-CN" sz="2400" b="1" dirty="0">
                <a:solidFill>
                  <a:srgbClr val="FFC000"/>
                </a:solidFill>
              </a:rPr>
              <a:t> Zhu, </a:t>
            </a:r>
            <a:r>
              <a:rPr lang="en-US" altLang="zh-CN" sz="2400" b="1" dirty="0" err="1">
                <a:solidFill>
                  <a:srgbClr val="FFC000"/>
                </a:solidFill>
              </a:rPr>
              <a:t>Yanghua</a:t>
            </a:r>
            <a:r>
              <a:rPr lang="en-US" altLang="zh-CN" sz="2400" b="1" dirty="0">
                <a:solidFill>
                  <a:srgbClr val="FFC000"/>
                </a:solidFill>
              </a:rPr>
              <a:t> Xiao</a:t>
            </a:r>
            <a:endParaRPr lang="zh-CN" altLang="en-US" sz="2400" b="1" dirty="0">
              <a:solidFill>
                <a:srgbClr val="FFC000"/>
              </a:solidFill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FD8E408-CAB5-4E57-BFFA-BDE37C8606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588" y="1976432"/>
            <a:ext cx="994960" cy="66413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E3822DC-39A4-4696-8EDC-BC09C426E0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53578"/>
            <a:ext cx="864096" cy="86409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99E0C03-5B31-445C-94DA-2839E28C1C0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982274"/>
            <a:ext cx="909447" cy="9094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内容占位符 11" descr="pic1.png"/>
          <p:cNvPicPr>
            <a:picLocks noGrp="1" noChangeAspect="1"/>
          </p:cNvPicPr>
          <p:nvPr>
            <p:ph sz="quarter" idx="4"/>
          </p:nvPr>
        </p:nvPicPr>
        <p:blipFill rotWithShape="1">
          <a:blip r:embed="rId2" cstate="print"/>
          <a:srcRect r="5862" b="19368"/>
          <a:stretch/>
        </p:blipFill>
        <p:spPr>
          <a:xfrm rot="5400000">
            <a:off x="7664469" y="4113264"/>
            <a:ext cx="2088232" cy="870829"/>
          </a:xfrm>
        </p:spPr>
      </p:pic>
      <p:pic>
        <p:nvPicPr>
          <p:cNvPr id="11" name="内容占位符 10" descr="pic2.png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/>
          <a:srcRect r="2616" b="25431"/>
          <a:stretch/>
        </p:blipFill>
        <p:spPr>
          <a:xfrm rot="5400000">
            <a:off x="7661207" y="4182009"/>
            <a:ext cx="2160240" cy="805347"/>
          </a:xfrm>
        </p:spPr>
      </p:pic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1611930" y="3172772"/>
            <a:ext cx="4040188" cy="423738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Compensatory Rules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>
          <a:xfrm>
            <a:off x="1650363" y="3838359"/>
            <a:ext cx="4041775" cy="423738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Non-Compensatory Rules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6" name="文本占位符 4"/>
          <p:cNvSpPr txBox="1">
            <a:spLocks/>
          </p:cNvSpPr>
          <p:nvPr/>
        </p:nvSpPr>
        <p:spPr>
          <a:xfrm>
            <a:off x="0" y="2132856"/>
            <a:ext cx="9396536" cy="9031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>
              <a:spcBef>
                <a:spcPct val="20000"/>
              </a:spcBef>
            </a:pPr>
            <a:r>
              <a:rPr lang="en-US" altLang="zh-CN" sz="2400" b="1" dirty="0"/>
              <a:t>□Research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Question2: </a:t>
            </a:r>
          </a:p>
          <a:p>
            <a:pPr lvl="0">
              <a:spcBef>
                <a:spcPct val="20000"/>
              </a:spcBef>
            </a:pPr>
            <a:r>
              <a:rPr kumimoji="0" lang="en-US" altLang="zh-CN" sz="24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we develop non-compensatory recommendation models?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文本占位符 4"/>
          <p:cNvSpPr txBox="1">
            <a:spLocks/>
          </p:cNvSpPr>
          <p:nvPr/>
        </p:nvSpPr>
        <p:spPr>
          <a:xfrm>
            <a:off x="218779" y="3397151"/>
            <a:ext cx="115212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Decision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2400" b="1" dirty="0">
                <a:solidFill>
                  <a:srgbClr val="7030A0"/>
                </a:solidFill>
              </a:rPr>
              <a:t>Process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1403648" y="3429000"/>
            <a:ext cx="144016" cy="576064"/>
          </a:xfrm>
          <a:prstGeom prst="leftBrace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0703D5F-881B-449D-866A-DE120672EF0C}"/>
              </a:ext>
            </a:extLst>
          </p:cNvPr>
          <p:cNvSpPr txBox="1"/>
          <p:nvPr/>
        </p:nvSpPr>
        <p:spPr>
          <a:xfrm>
            <a:off x="6430004" y="3567626"/>
            <a:ext cx="131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Conjunctive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76BD7E5-7B55-479C-B87F-317D7DE80D7F}"/>
              </a:ext>
            </a:extLst>
          </p:cNvPr>
          <p:cNvSpPr/>
          <p:nvPr/>
        </p:nvSpPr>
        <p:spPr>
          <a:xfrm rot="5400000">
            <a:off x="8339366" y="4636073"/>
            <a:ext cx="504056" cy="982005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1D13457-7F27-4BA7-B0B3-91D2841A731F}"/>
                  </a:ext>
                </a:extLst>
              </p:cNvPr>
              <p:cNvSpPr txBox="1"/>
              <p:nvPr/>
            </p:nvSpPr>
            <p:spPr>
              <a:xfrm>
                <a:off x="3167784" y="4363588"/>
                <a:ext cx="4922950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func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nary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1D13457-7F27-4BA7-B0B3-91D2841A7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784" y="4363588"/>
                <a:ext cx="4922950" cy="6721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54641CD9-33DE-40F9-BCC5-022AFAEAC34C}"/>
              </a:ext>
            </a:extLst>
          </p:cNvPr>
          <p:cNvSpPr/>
          <p:nvPr/>
        </p:nvSpPr>
        <p:spPr>
          <a:xfrm>
            <a:off x="6286619" y="5084962"/>
            <a:ext cx="1453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92D050"/>
                </a:solidFill>
              </a:rPr>
              <a:t>Lexicographic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7E02771-34D0-4685-88E9-CE233869CECF}"/>
              </a:ext>
            </a:extLst>
          </p:cNvPr>
          <p:cNvCxnSpPr>
            <a:stCxn id="11" idx="1"/>
          </p:cNvCxnSpPr>
          <p:nvPr/>
        </p:nvCxnSpPr>
        <p:spPr>
          <a:xfrm>
            <a:off x="8741327" y="3504563"/>
            <a:ext cx="0" cy="951555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B522753-FA4A-4E34-8795-26861FCDBA3D}"/>
              </a:ext>
            </a:extLst>
          </p:cNvPr>
          <p:cNvCxnSpPr/>
          <p:nvPr/>
        </p:nvCxnSpPr>
        <p:spPr>
          <a:xfrm>
            <a:off x="8586565" y="3953999"/>
            <a:ext cx="0" cy="951555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8A8F788B-332B-4CC3-8E8C-B3ECFA100A8D}"/>
              </a:ext>
            </a:extLst>
          </p:cNvPr>
          <p:cNvSpPr/>
          <p:nvPr/>
        </p:nvSpPr>
        <p:spPr>
          <a:xfrm>
            <a:off x="1747885" y="5234479"/>
            <a:ext cx="73850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Combination of 2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Realization to rating and ranking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Universally improve recommendation performance for different existing models on a variety of data sets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BB53ECB-1137-4A6C-85CC-DA0979B722D0}"/>
              </a:ext>
            </a:extLst>
          </p:cNvPr>
          <p:cNvSpPr txBox="1"/>
          <p:nvPr/>
        </p:nvSpPr>
        <p:spPr>
          <a:xfrm>
            <a:off x="7680168" y="3072463"/>
            <a:ext cx="205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Cut-off point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A80C98A-EED2-481E-99F0-A04D80F375DB}"/>
              </a:ext>
            </a:extLst>
          </p:cNvPr>
          <p:cNvSpPr txBox="1"/>
          <p:nvPr/>
        </p:nvSpPr>
        <p:spPr>
          <a:xfrm>
            <a:off x="7380312" y="5504935"/>
            <a:ext cx="205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2D050"/>
                </a:solidFill>
              </a:rPr>
              <a:t>Prominent aspect</a:t>
            </a:r>
            <a:endParaRPr lang="zh-CN" altLang="en-US" dirty="0">
              <a:solidFill>
                <a:srgbClr val="92D050"/>
              </a:solidFill>
            </a:endParaRPr>
          </a:p>
        </p:txBody>
      </p: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AA654EBF-3DBD-4666-9227-D218BE5A9FE3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>
            <a:off x="4860034" y="5035761"/>
            <a:ext cx="2520278" cy="653840"/>
          </a:xfrm>
          <a:prstGeom prst="curved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C2069B62-3823-4324-A793-618A5C87D71E}"/>
              </a:ext>
            </a:extLst>
          </p:cNvPr>
          <p:cNvCxnSpPr/>
          <p:nvPr/>
        </p:nvCxnSpPr>
        <p:spPr>
          <a:xfrm rot="5400000">
            <a:off x="7453973" y="3593922"/>
            <a:ext cx="1106883" cy="8026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D:\MyResearch\MyManuscripts\0Psychological\0Psychological\cameraready\spotlight presentation\AAAI.png">
            <a:extLst>
              <a:ext uri="{FF2B5EF4-FFF2-40B4-BE49-F238E27FC236}">
                <a16:creationId xmlns:a16="http://schemas.microsoft.com/office/drawing/2014/main" id="{5F1B684A-5CEC-46B0-85E8-6A78C5D44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21166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37790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147</Words>
  <Application>Microsoft Office PowerPoint</Application>
  <PresentationFormat>全屏显示(4:3)</PresentationFormat>
  <Paragraphs>32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Cambria Math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chenlin</dc:creator>
  <cp:lastModifiedBy>Chen Lin</cp:lastModifiedBy>
  <cp:revision>12</cp:revision>
  <dcterms:created xsi:type="dcterms:W3CDTF">2019-01-23T02:21:28Z</dcterms:created>
  <dcterms:modified xsi:type="dcterms:W3CDTF">2019-01-23T07:58:53Z</dcterms:modified>
</cp:coreProperties>
</file>